
<file path=[Content_Types].xml><?xml version="1.0" encoding="utf-8"?>
<Types xmlns="http://schemas.openxmlformats.org/package/2006/content-types">
  <Default Extension="png" ContentType="image/pn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256" r:id="rId2"/>
    <p:sldId id="477" r:id="rId3"/>
    <p:sldId id="464" r:id="rId4"/>
    <p:sldId id="478" r:id="rId5"/>
    <p:sldId id="479" r:id="rId6"/>
    <p:sldId id="480" r:id="rId7"/>
    <p:sldId id="482" r:id="rId8"/>
    <p:sldId id="506" r:id="rId9"/>
    <p:sldId id="481" r:id="rId10"/>
    <p:sldId id="509" r:id="rId11"/>
    <p:sldId id="504" r:id="rId12"/>
    <p:sldId id="507" r:id="rId13"/>
    <p:sldId id="510" r:id="rId14"/>
    <p:sldId id="519" r:id="rId15"/>
    <p:sldId id="511" r:id="rId16"/>
    <p:sldId id="520" r:id="rId17"/>
    <p:sldId id="526" r:id="rId18"/>
    <p:sldId id="527" r:id="rId19"/>
    <p:sldId id="528" r:id="rId20"/>
    <p:sldId id="529" r:id="rId21"/>
    <p:sldId id="488" r:id="rId22"/>
    <p:sldId id="516" r:id="rId23"/>
    <p:sldId id="517" r:id="rId24"/>
    <p:sldId id="518" r:id="rId25"/>
    <p:sldId id="530" r:id="rId26"/>
    <p:sldId id="531" r:id="rId27"/>
    <p:sldId id="502" r:id="rId28"/>
    <p:sldId id="503" r:id="rId2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ill Sans MT" panose="020B0502020104020203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ill Sans MT" panose="020B0502020104020203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ill Sans MT" panose="020B0502020104020203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ill Sans MT" panose="020B0502020104020203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ill Sans MT" panose="020B0502020104020203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Gill Sans MT" panose="020B0502020104020203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Gill Sans MT" panose="020B0502020104020203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Gill Sans MT" panose="020B0502020104020203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Gill Sans MT" panose="020B0502020104020203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59">
          <p15:clr>
            <a:srgbClr val="A4A3A4"/>
          </p15:clr>
        </p15:guide>
        <p15:guide id="2" pos="111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D30000"/>
    <a:srgbClr val="009900"/>
    <a:srgbClr val="33CC33"/>
    <a:srgbClr val="33CC5D"/>
    <a:srgbClr val="FFFFFF"/>
    <a:srgbClr val="8BBEFF"/>
    <a:srgbClr val="D458FF"/>
    <a:srgbClr val="C96E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4" d="100"/>
          <a:sy n="74" d="100"/>
        </p:scale>
        <p:origin x="136" y="65"/>
      </p:cViewPr>
      <p:guideLst>
        <p:guide orient="horz" pos="3159"/>
        <p:guide pos="1111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27.xml"/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B663006C-6CA8-4AEB-A139-68F3EE2502E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299836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50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E909028D-D718-4A51-93C4-A3ECDB78A9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8659328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CA" altLang="en-US" smtClean="0">
              <a:ea typeface="ＭＳ Ｐゴシック" panose="020B0600070205080204" pitchFamily="34" charset="-128"/>
            </a:endParaRPr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fld id="{4E7FFE23-B4E2-4A63-9B30-A4AEDF681304}" type="slidenum">
              <a:rPr lang="en-US" altLang="en-US" sz="1200" smtClean="0">
                <a:latin typeface="Arial" panose="020B0604020202020204" pitchFamily="34" charset="0"/>
              </a:rPr>
              <a:pPr/>
              <a:t>3</a:t>
            </a:fld>
            <a:endParaRPr lang="en-US" altLang="en-US" sz="120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44480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09028D-D718-4A51-93C4-A3ECDB78A9A5}" type="slidenum">
              <a:rPr lang="en-US" altLang="en-US" smtClean="0"/>
              <a:pPr>
                <a:defRPr/>
              </a:pPr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462047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Theory Seminar, 11/2003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B66C24-4A57-4253-BAD1-7CA58F5C85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922609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Theory Seminar, 11/2003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6074EA-3486-4F54-8C11-FFD6803A6AA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728095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Theory Seminar, 11/2003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9FC36F-1D70-4592-A237-E020BD989E5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889622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140"/>
            <a:ext cx="7772400" cy="838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01140"/>
            <a:ext cx="77724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Theory Seminar, 11/2003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F0A21E-195E-4C74-A31D-AA4305ADF31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22393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Theory Seminar, 11/2003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F65B96-12EC-4D16-A3B6-36E6CEDEB94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451611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60000"/>
            <a:ext cx="7772400" cy="838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548000"/>
            <a:ext cx="38100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48000"/>
            <a:ext cx="38100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Theory Seminar, 11/2003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24C106-04BB-492A-93D1-67828FA0F12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285543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Theory Seminar, 11/2003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CAE489-187E-41D1-80B4-2CB9FBFF95D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324691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60000"/>
            <a:ext cx="7772400" cy="838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Theory Seminar, 11/2003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089FF6-065A-4CE9-B584-4CDDBC4D019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165676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Theory Seminar, 11/2003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CEEBE6-FD0A-45CD-9C07-0E65AD176AF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90445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Theory Seminar, 11/2003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7B07DB-C918-486D-AC06-83B10B52D8C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531887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Theory Seminar, 11/2003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46D5D6-A455-45BB-BD8C-C85B5E50C67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450280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770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Gill Sans MT" pitchFamily="3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62600" y="6477000"/>
            <a:ext cx="2895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Gill Sans MT" pitchFamily="34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Theory Seminar, 11/2003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352800" y="64770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fld id="{35B5DC0E-CA1D-4E94-97D4-13295F60725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Gill Sans MT" pitchFamily="34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Gill Sans MT" pitchFamily="34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Gill Sans MT" pitchFamily="34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Gill Sans MT" pitchFamily="34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Gill Sans MT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Gill Sans MT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Gill Sans MT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Gill Sans MT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0000"/>
        </a:buClr>
        <a:buSzPct val="120000"/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33CC33"/>
        </a:buClr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120000"/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644525"/>
            <a:ext cx="8053388" cy="1981200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ea typeface="ＭＳ Ｐゴシック" panose="020B0600070205080204" pitchFamily="34" charset="-128"/>
              </a:rPr>
              <a:t>LP-based Approximation Algorithms for Multi-Vehicle Minimum Latency Problems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9600" y="2943225"/>
            <a:ext cx="8053388" cy="3352800"/>
          </a:xfrm>
        </p:spPr>
        <p:txBody>
          <a:bodyPr/>
          <a:lstStyle/>
          <a:p>
            <a:pPr eaLnBrk="1" hangingPunct="1"/>
            <a:endParaRPr lang="en-US" altLang="en-US" sz="1000" smtClean="0"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 sz="3600" smtClean="0">
                <a:ea typeface="ＭＳ Ｐゴシック" panose="020B0600070205080204" pitchFamily="34" charset="-128"/>
              </a:rPr>
              <a:t>Chaitanya Swamy</a:t>
            </a:r>
          </a:p>
          <a:p>
            <a:pPr eaLnBrk="1" hangingPunct="1"/>
            <a:r>
              <a:rPr lang="en-US" altLang="en-US" sz="3600" smtClean="0">
                <a:ea typeface="ＭＳ Ｐゴシック" panose="020B0600070205080204" pitchFamily="34" charset="-128"/>
              </a:rPr>
              <a:t>University of Waterloo</a:t>
            </a:r>
          </a:p>
          <a:p>
            <a:pPr eaLnBrk="1" hangingPunct="1"/>
            <a:endParaRPr lang="en-US" altLang="en-US" sz="2400" smtClean="0"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 sz="3600" smtClean="0">
                <a:ea typeface="ＭＳ Ｐゴシック" panose="020B0600070205080204" pitchFamily="34" charset="-128"/>
              </a:rPr>
              <a:t>Joint work with Ian Post</a:t>
            </a:r>
          </a:p>
          <a:p>
            <a:pPr eaLnBrk="1" hangingPunct="1"/>
            <a:r>
              <a:rPr lang="en-US" altLang="en-US" sz="3600" smtClean="0">
                <a:ea typeface="ＭＳ Ｐゴシック" panose="020B0600070205080204" pitchFamily="34" charset="-128"/>
              </a:rPr>
              <a:t>University of Waterloo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3"/>
          <p:cNvSpPr>
            <a:spLocks noGrp="1"/>
          </p:cNvSpPr>
          <p:nvPr>
            <p:ph type="title"/>
          </p:nvPr>
        </p:nvSpPr>
        <p:spPr>
          <a:xfrm>
            <a:off x="685800" y="377457"/>
            <a:ext cx="7772400" cy="838200"/>
          </a:xfrm>
        </p:spPr>
        <p:txBody>
          <a:bodyPr/>
          <a:lstStyle/>
          <a:p>
            <a:r>
              <a:rPr lang="en-CA" altLang="en-US" dirty="0" smtClean="0">
                <a:ea typeface="ＭＳ Ｐゴシック" panose="020B0600070205080204" pitchFamily="34" charset="-128"/>
              </a:rPr>
              <a:t>A brief history of MLP-time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46050" y="1561243"/>
            <a:ext cx="845026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tabLst>
                <a:tab pos="719138" algn="l"/>
              </a:tabLs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719138" algn="l"/>
              </a:tabLs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719138" algn="l"/>
              </a:tabLs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719138" algn="l"/>
              </a:tabLs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719138" algn="l"/>
              </a:tabLs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19138" algn="l"/>
              </a:tabLs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19138" algn="l"/>
              </a:tabLs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19138" algn="l"/>
              </a:tabLs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19138" algn="l"/>
              </a:tabLs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CA" altLang="en-US" dirty="0">
                <a:solidFill>
                  <a:srgbClr val="0000FF"/>
                </a:solidFill>
              </a:rPr>
              <a:t>OPT	= </a:t>
            </a:r>
            <a:r>
              <a:rPr lang="en-CA" altLang="en-US" dirty="0" err="1">
                <a:solidFill>
                  <a:srgbClr val="0000FF"/>
                </a:solidFill>
              </a:rPr>
              <a:t>min</a:t>
            </a:r>
            <a:r>
              <a:rPr lang="en-CA" altLang="en-US" baseline="-25000" dirty="0" err="1">
                <a:solidFill>
                  <a:srgbClr val="0000FF"/>
                </a:solidFill>
              </a:rPr>
              <a:t>r</a:t>
            </a:r>
            <a:r>
              <a:rPr lang="en-CA" altLang="en-US" baseline="-25000" dirty="0"/>
              <a:t>-paths</a:t>
            </a:r>
            <a:r>
              <a:rPr lang="en-CA" altLang="en-US" baseline="-25000" dirty="0">
                <a:solidFill>
                  <a:srgbClr val="0000FF"/>
                </a:solidFill>
              </a:rPr>
              <a:t> P(</a:t>
            </a:r>
            <a:r>
              <a:rPr lang="en-CA" altLang="en-US" baseline="-25000" dirty="0">
                <a:solidFill>
                  <a:srgbClr val="0000FF"/>
                </a:solidFill>
                <a:latin typeface="Calibri" panose="020F0502020204030204" pitchFamily="34" charset="0"/>
              </a:rPr>
              <a:t>1</a:t>
            </a:r>
            <a:r>
              <a:rPr lang="en-CA" altLang="en-US" baseline="-25000" dirty="0">
                <a:solidFill>
                  <a:srgbClr val="0000FF"/>
                </a:solidFill>
              </a:rPr>
              <a:t>) </a:t>
            </a:r>
            <a:r>
              <a:rPr lang="en-CA" altLang="en-US" baseline="-25000" dirty="0">
                <a:solidFill>
                  <a:srgbClr val="0000FF"/>
                </a:solidFill>
                <a:sym typeface="Symbol" panose="05050102010706020507" pitchFamily="18" charset="2"/>
              </a:rPr>
              <a:t> </a:t>
            </a:r>
            <a:r>
              <a:rPr lang="en-CA" altLang="en-US" baseline="-25000" dirty="0">
                <a:solidFill>
                  <a:srgbClr val="0000FF"/>
                </a:solidFill>
              </a:rPr>
              <a:t>P(2)</a:t>
            </a:r>
            <a:r>
              <a:rPr lang="en-CA" altLang="en-US" baseline="-25000" dirty="0">
                <a:solidFill>
                  <a:srgbClr val="0000FF"/>
                </a:solidFill>
                <a:sym typeface="Symbol" panose="05050102010706020507" pitchFamily="18" charset="2"/>
              </a:rPr>
              <a:t> </a:t>
            </a:r>
            <a:r>
              <a:rPr lang="en-CA" altLang="en-US" baseline="-25000" dirty="0">
                <a:solidFill>
                  <a:srgbClr val="0000FF"/>
                </a:solidFill>
              </a:rPr>
              <a:t> … </a:t>
            </a:r>
            <a:r>
              <a:rPr lang="en-CA" altLang="en-US" baseline="-25000" dirty="0">
                <a:solidFill>
                  <a:srgbClr val="0000FF"/>
                </a:solidFill>
                <a:sym typeface="Symbol" panose="05050102010706020507" pitchFamily="18" charset="2"/>
              </a:rPr>
              <a:t> </a:t>
            </a:r>
            <a:r>
              <a:rPr lang="en-CA" altLang="en-US" baseline="-25000" dirty="0">
                <a:solidFill>
                  <a:srgbClr val="0000FF"/>
                </a:solidFill>
              </a:rPr>
              <a:t>P(n)</a:t>
            </a:r>
            <a:r>
              <a:rPr lang="en-CA" altLang="en-US" dirty="0">
                <a:solidFill>
                  <a:srgbClr val="0000FF"/>
                </a:solidFill>
              </a:rPr>
              <a:t> [c(P(</a:t>
            </a:r>
            <a:r>
              <a:rPr lang="en-CA" altLang="en-US" dirty="0">
                <a:solidFill>
                  <a:srgbClr val="0000FF"/>
                </a:solidFill>
                <a:latin typeface="Calibri" panose="020F0502020204030204" pitchFamily="34" charset="0"/>
              </a:rPr>
              <a:t>1</a:t>
            </a:r>
            <a:r>
              <a:rPr lang="en-CA" altLang="en-US" dirty="0">
                <a:solidFill>
                  <a:srgbClr val="0000FF"/>
                </a:solidFill>
              </a:rPr>
              <a:t>))+…+c(P(n</a:t>
            </a:r>
            <a:r>
              <a:rPr lang="en-CA" altLang="en-US" dirty="0" smtClean="0">
                <a:solidFill>
                  <a:srgbClr val="0000FF"/>
                </a:solidFill>
              </a:rPr>
              <a:t>))]</a:t>
            </a:r>
            <a:endParaRPr lang="en-CA" altLang="en-US" dirty="0">
              <a:solidFill>
                <a:srgbClr val="0000FF"/>
              </a:solidFill>
            </a:endParaRPr>
          </a:p>
        </p:txBody>
      </p:sp>
      <p:sp>
        <p:nvSpPr>
          <p:cNvPr id="13316" name="TextBox 5"/>
          <p:cNvSpPr txBox="1">
            <a:spLocks noChangeArrowheads="1"/>
          </p:cNvSpPr>
          <p:nvPr/>
        </p:nvSpPr>
        <p:spPr bwMode="auto">
          <a:xfrm>
            <a:off x="2195513" y="1905730"/>
            <a:ext cx="201612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CA" altLang="en-US" baseline="-25000">
                <a:solidFill>
                  <a:srgbClr val="0000FF"/>
                </a:solidFill>
              </a:rPr>
              <a:t>|V(P(q))|=q </a:t>
            </a:r>
            <a:r>
              <a:rPr lang="en-CA" altLang="en-US" baseline="-25000"/>
              <a:t>for all </a:t>
            </a:r>
            <a:r>
              <a:rPr lang="en-CA" altLang="en-US" baseline="-25000">
                <a:solidFill>
                  <a:srgbClr val="0000FF"/>
                </a:solidFill>
              </a:rPr>
              <a:t>q</a:t>
            </a:r>
          </a:p>
        </p:txBody>
      </p:sp>
    </p:spTree>
    <p:extLst>
      <p:ext uri="{BB962C8B-B14F-4D97-AF65-F5344CB8AC3E}">
        <p14:creationId xmlns:p14="http://schemas.microsoft.com/office/powerpoint/2010/main" val="4055262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3"/>
          <p:cNvSpPr>
            <a:spLocks noGrp="1"/>
          </p:cNvSpPr>
          <p:nvPr>
            <p:ph type="title"/>
          </p:nvPr>
        </p:nvSpPr>
        <p:spPr>
          <a:xfrm>
            <a:off x="685800" y="377457"/>
            <a:ext cx="7772400" cy="838200"/>
          </a:xfrm>
        </p:spPr>
        <p:txBody>
          <a:bodyPr/>
          <a:lstStyle/>
          <a:p>
            <a:r>
              <a:rPr lang="en-CA" altLang="en-US" dirty="0" smtClean="0">
                <a:ea typeface="ＭＳ Ｐゴシック" panose="020B0600070205080204" pitchFamily="34" charset="-128"/>
              </a:rPr>
              <a:t>Template for approximating MLP (i.e., </a:t>
            </a:r>
            <a:r>
              <a:rPr lang="en-CA" altLang="en-US" dirty="0" smtClean="0">
                <a:latin typeface="Calibri" panose="020F0502020204030204" pitchFamily="34" charset="0"/>
                <a:ea typeface="ＭＳ Ｐゴシック" panose="020B0600070205080204" pitchFamily="34" charset="-128"/>
              </a:rPr>
              <a:t>1</a:t>
            </a:r>
            <a:r>
              <a:rPr lang="en-CA" altLang="en-US" dirty="0" smtClean="0">
                <a:ea typeface="ＭＳ Ｐゴシック" panose="020B0600070205080204" pitchFamily="34" charset="-128"/>
              </a:rPr>
              <a:t>-MLP)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46050" y="1561243"/>
            <a:ext cx="8450263" cy="1938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tabLst>
                <a:tab pos="719138" algn="l"/>
              </a:tabLs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719138" algn="l"/>
              </a:tabLs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719138" algn="l"/>
              </a:tabLs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719138" algn="l"/>
              </a:tabLs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719138" algn="l"/>
              </a:tabLs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19138" algn="l"/>
              </a:tabLs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19138" algn="l"/>
              </a:tabLs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19138" algn="l"/>
              </a:tabLs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19138" algn="l"/>
              </a:tabLs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CA" altLang="en-US">
                <a:solidFill>
                  <a:srgbClr val="0000FF"/>
                </a:solidFill>
              </a:rPr>
              <a:t>OPT	= min</a:t>
            </a:r>
            <a:r>
              <a:rPr lang="en-CA" altLang="en-US" baseline="-25000">
                <a:solidFill>
                  <a:srgbClr val="0000FF"/>
                </a:solidFill>
              </a:rPr>
              <a:t>r</a:t>
            </a:r>
            <a:r>
              <a:rPr lang="en-CA" altLang="en-US" baseline="-25000"/>
              <a:t>-paths</a:t>
            </a:r>
            <a:r>
              <a:rPr lang="en-CA" altLang="en-US" baseline="-25000">
                <a:solidFill>
                  <a:srgbClr val="0000FF"/>
                </a:solidFill>
              </a:rPr>
              <a:t> P(</a:t>
            </a:r>
            <a:r>
              <a:rPr lang="en-CA" altLang="en-US" baseline="-25000">
                <a:solidFill>
                  <a:srgbClr val="0000FF"/>
                </a:solidFill>
                <a:latin typeface="Calibri" panose="020F0502020204030204" pitchFamily="34" charset="0"/>
              </a:rPr>
              <a:t>1</a:t>
            </a:r>
            <a:r>
              <a:rPr lang="en-CA" altLang="en-US" baseline="-25000">
                <a:solidFill>
                  <a:srgbClr val="0000FF"/>
                </a:solidFill>
              </a:rPr>
              <a:t>) </a:t>
            </a:r>
            <a:r>
              <a:rPr lang="en-CA" altLang="en-US" baseline="-25000">
                <a:solidFill>
                  <a:srgbClr val="0000FF"/>
                </a:solidFill>
                <a:sym typeface="Symbol" panose="05050102010706020507" pitchFamily="18" charset="2"/>
              </a:rPr>
              <a:t> </a:t>
            </a:r>
            <a:r>
              <a:rPr lang="en-CA" altLang="en-US" baseline="-25000">
                <a:solidFill>
                  <a:srgbClr val="0000FF"/>
                </a:solidFill>
              </a:rPr>
              <a:t>P(2)</a:t>
            </a:r>
            <a:r>
              <a:rPr lang="en-CA" altLang="en-US" baseline="-25000">
                <a:solidFill>
                  <a:srgbClr val="0000FF"/>
                </a:solidFill>
                <a:sym typeface="Symbol" panose="05050102010706020507" pitchFamily="18" charset="2"/>
              </a:rPr>
              <a:t> </a:t>
            </a:r>
            <a:r>
              <a:rPr lang="en-CA" altLang="en-US" baseline="-25000">
                <a:solidFill>
                  <a:srgbClr val="0000FF"/>
                </a:solidFill>
              </a:rPr>
              <a:t> … </a:t>
            </a:r>
            <a:r>
              <a:rPr lang="en-CA" altLang="en-US" baseline="-25000">
                <a:solidFill>
                  <a:srgbClr val="0000FF"/>
                </a:solidFill>
                <a:sym typeface="Symbol" panose="05050102010706020507" pitchFamily="18" charset="2"/>
              </a:rPr>
              <a:t> </a:t>
            </a:r>
            <a:r>
              <a:rPr lang="en-CA" altLang="en-US" baseline="-25000">
                <a:solidFill>
                  <a:srgbClr val="0000FF"/>
                </a:solidFill>
              </a:rPr>
              <a:t>P(n)</a:t>
            </a:r>
            <a:r>
              <a:rPr lang="en-CA" altLang="en-US">
                <a:solidFill>
                  <a:srgbClr val="0000FF"/>
                </a:solidFill>
              </a:rPr>
              <a:t> [c(P(</a:t>
            </a:r>
            <a:r>
              <a:rPr lang="en-CA" altLang="en-US">
                <a:solidFill>
                  <a:srgbClr val="0000FF"/>
                </a:solidFill>
                <a:latin typeface="Calibri" panose="020F0502020204030204" pitchFamily="34" charset="0"/>
              </a:rPr>
              <a:t>1</a:t>
            </a:r>
            <a:r>
              <a:rPr lang="en-CA" altLang="en-US">
                <a:solidFill>
                  <a:srgbClr val="0000FF"/>
                </a:solidFill>
              </a:rPr>
              <a:t>))+…+c(P(n))]</a:t>
            </a:r>
          </a:p>
          <a:p>
            <a:pPr eaLnBrk="1" hangingPunct="1"/>
            <a:endParaRPr lang="en-CA" altLang="en-US">
              <a:solidFill>
                <a:srgbClr val="0000FF"/>
              </a:solidFill>
            </a:endParaRPr>
          </a:p>
          <a:p>
            <a:pPr eaLnBrk="1" hangingPunct="1"/>
            <a:r>
              <a:rPr lang="en-CA" altLang="en-US">
                <a:solidFill>
                  <a:srgbClr val="0000FF"/>
                </a:solidFill>
              </a:rPr>
              <a:t>	≥ min</a:t>
            </a:r>
            <a:r>
              <a:rPr lang="en-CA" altLang="en-US" baseline="-25000">
                <a:solidFill>
                  <a:srgbClr val="0000FF"/>
                </a:solidFill>
              </a:rPr>
              <a:t>r</a:t>
            </a:r>
            <a:r>
              <a:rPr lang="en-CA" altLang="en-US" baseline="-25000"/>
              <a:t>-paths</a:t>
            </a:r>
            <a:r>
              <a:rPr lang="en-CA" altLang="en-US" baseline="-25000">
                <a:solidFill>
                  <a:srgbClr val="0000FF"/>
                </a:solidFill>
              </a:rPr>
              <a:t> P(</a:t>
            </a:r>
            <a:r>
              <a:rPr lang="en-CA" altLang="en-US" baseline="-25000">
                <a:solidFill>
                  <a:srgbClr val="0000FF"/>
                </a:solidFill>
                <a:latin typeface="Calibri" panose="020F0502020204030204" pitchFamily="34" charset="0"/>
              </a:rPr>
              <a:t>1</a:t>
            </a:r>
            <a:r>
              <a:rPr lang="en-CA" altLang="en-US" baseline="-25000">
                <a:solidFill>
                  <a:srgbClr val="0000FF"/>
                </a:solidFill>
              </a:rPr>
              <a:t>),P(2),…,P(n)</a:t>
            </a:r>
            <a:r>
              <a:rPr lang="en-CA" altLang="en-US">
                <a:solidFill>
                  <a:srgbClr val="0000FF"/>
                </a:solidFill>
              </a:rPr>
              <a:t> [c(P(</a:t>
            </a:r>
            <a:r>
              <a:rPr lang="en-CA" altLang="en-US">
                <a:solidFill>
                  <a:srgbClr val="0000FF"/>
                </a:solidFill>
                <a:latin typeface="Calibri" panose="020F0502020204030204" pitchFamily="34" charset="0"/>
              </a:rPr>
              <a:t>1</a:t>
            </a:r>
            <a:r>
              <a:rPr lang="en-CA" altLang="en-US">
                <a:solidFill>
                  <a:srgbClr val="0000FF"/>
                </a:solidFill>
              </a:rPr>
              <a:t>))+…+c(P(n))]</a:t>
            </a:r>
          </a:p>
          <a:p>
            <a:pPr eaLnBrk="1" hangingPunct="1"/>
            <a:endParaRPr lang="en-CA" altLang="en-US"/>
          </a:p>
          <a:p>
            <a:pPr eaLnBrk="1" hangingPunct="1"/>
            <a:r>
              <a:rPr lang="en-CA" altLang="en-US"/>
              <a:t>	</a:t>
            </a:r>
            <a:r>
              <a:rPr lang="en-CA" altLang="en-US">
                <a:solidFill>
                  <a:srgbClr val="0000FF"/>
                </a:solidFill>
              </a:rPr>
              <a:t>= </a:t>
            </a:r>
            <a:r>
              <a:rPr lang="en-US" altLang="en-US">
                <a:solidFill>
                  <a:srgbClr val="0000FF"/>
                </a:solidFill>
              </a:rPr>
              <a:t>∑</a:t>
            </a:r>
            <a:r>
              <a:rPr lang="en-CA" altLang="en-US" baseline="-25000">
                <a:solidFill>
                  <a:srgbClr val="0000FF"/>
                </a:solidFill>
              </a:rPr>
              <a:t>q=</a:t>
            </a:r>
            <a:r>
              <a:rPr lang="en-CA" altLang="en-US" baseline="-25000">
                <a:solidFill>
                  <a:srgbClr val="0000FF"/>
                </a:solidFill>
                <a:latin typeface="Calibri" panose="020F0502020204030204" pitchFamily="34" charset="0"/>
              </a:rPr>
              <a:t>1</a:t>
            </a:r>
            <a:r>
              <a:rPr lang="en-CA" altLang="en-US" baseline="-25000">
                <a:solidFill>
                  <a:srgbClr val="0000FF"/>
                </a:solidFill>
              </a:rPr>
              <a:t>…n</a:t>
            </a:r>
            <a:r>
              <a:rPr lang="en-CA" altLang="en-US">
                <a:solidFill>
                  <a:srgbClr val="0000FF"/>
                </a:solidFill>
              </a:rPr>
              <a:t>  OPT</a:t>
            </a:r>
            <a:r>
              <a:rPr lang="en-CA" altLang="en-US" baseline="-25000">
                <a:solidFill>
                  <a:srgbClr val="0000FF"/>
                </a:solidFill>
              </a:rPr>
              <a:t>q</a:t>
            </a:r>
            <a:endParaRPr lang="en-CA" altLang="en-US">
              <a:solidFill>
                <a:srgbClr val="0000FF"/>
              </a:solidFill>
            </a:endParaRPr>
          </a:p>
        </p:txBody>
      </p:sp>
      <p:sp>
        <p:nvSpPr>
          <p:cNvPr id="13316" name="TextBox 5"/>
          <p:cNvSpPr txBox="1">
            <a:spLocks noChangeArrowheads="1"/>
          </p:cNvSpPr>
          <p:nvPr/>
        </p:nvSpPr>
        <p:spPr bwMode="auto">
          <a:xfrm>
            <a:off x="2195513" y="1905730"/>
            <a:ext cx="201612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CA" altLang="en-US" baseline="-25000">
                <a:solidFill>
                  <a:srgbClr val="0000FF"/>
                </a:solidFill>
              </a:rPr>
              <a:t>|V(P(q))|=q </a:t>
            </a:r>
            <a:r>
              <a:rPr lang="en-CA" altLang="en-US" baseline="-25000"/>
              <a:t>for all </a:t>
            </a:r>
            <a:r>
              <a:rPr lang="en-CA" altLang="en-US" baseline="-25000">
                <a:solidFill>
                  <a:srgbClr val="0000FF"/>
                </a:solidFill>
              </a:rPr>
              <a:t>q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941888" y="3180493"/>
            <a:ext cx="3786187" cy="430212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CA" sz="2200" dirty="0">
                <a:solidFill>
                  <a:srgbClr val="C00000"/>
                </a:solidFill>
              </a:rPr>
              <a:t>q-stroll lower bound </a:t>
            </a:r>
            <a:r>
              <a:rPr lang="en-CA" sz="2200" dirty="0"/>
              <a:t>(CGRT03)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2189163" y="2631218"/>
            <a:ext cx="2016125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CA" altLang="en-US" baseline="-25000">
                <a:solidFill>
                  <a:srgbClr val="0000FF"/>
                </a:solidFill>
              </a:rPr>
              <a:t>|V(P(q))|=q </a:t>
            </a:r>
            <a:r>
              <a:rPr lang="en-CA" altLang="en-US" baseline="-25000"/>
              <a:t>for all </a:t>
            </a:r>
            <a:r>
              <a:rPr lang="en-CA" altLang="en-US" baseline="-25000">
                <a:solidFill>
                  <a:srgbClr val="0000FF"/>
                </a:solidFill>
              </a:rPr>
              <a:t>q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35050" y="3845655"/>
            <a:ext cx="2309813" cy="76835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CA" sz="2200" dirty="0"/>
              <a:t>min-cost </a:t>
            </a:r>
            <a:r>
              <a:rPr lang="en-CA" sz="2200" dirty="0">
                <a:solidFill>
                  <a:srgbClr val="0000FF"/>
                </a:solidFill>
              </a:rPr>
              <a:t>r</a:t>
            </a:r>
            <a:r>
              <a:rPr lang="en-CA" sz="2200" dirty="0"/>
              <a:t>-path spanning </a:t>
            </a:r>
            <a:r>
              <a:rPr lang="en-CA" sz="2200" dirty="0">
                <a:solidFill>
                  <a:srgbClr val="0000FF"/>
                </a:solidFill>
              </a:rPr>
              <a:t>q</a:t>
            </a:r>
            <a:r>
              <a:rPr lang="en-CA" sz="2200" dirty="0"/>
              <a:t> nodes</a:t>
            </a:r>
          </a:p>
        </p:txBody>
      </p:sp>
      <p:sp>
        <p:nvSpPr>
          <p:cNvPr id="15" name="Right Arrow 14"/>
          <p:cNvSpPr>
            <a:spLocks noChangeArrowheads="1"/>
          </p:cNvSpPr>
          <p:nvPr/>
        </p:nvSpPr>
        <p:spPr bwMode="auto">
          <a:xfrm rot="6033464">
            <a:off x="2236788" y="3550380"/>
            <a:ext cx="344488" cy="211137"/>
          </a:xfrm>
          <a:prstGeom prst="rightArrow">
            <a:avLst>
              <a:gd name="adj1" fmla="val 50000"/>
              <a:gd name="adj2" fmla="val 49967"/>
            </a:avLst>
          </a:prstGeom>
          <a:noFill/>
          <a:ln w="12700" algn="ctr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algn="just" eaLnBrk="1" hangingPunct="1"/>
            <a:endParaRPr lang="en-CA" altLang="en-US"/>
          </a:p>
        </p:txBody>
      </p:sp>
      <p:sp>
        <p:nvSpPr>
          <p:cNvPr id="16" name="Right Arrow 15"/>
          <p:cNvSpPr>
            <a:spLocks noChangeArrowheads="1"/>
          </p:cNvSpPr>
          <p:nvPr/>
        </p:nvSpPr>
        <p:spPr bwMode="auto">
          <a:xfrm rot="287089">
            <a:off x="3200400" y="3180493"/>
            <a:ext cx="1562100" cy="287337"/>
          </a:xfrm>
          <a:prstGeom prst="rightArrow">
            <a:avLst>
              <a:gd name="adj1" fmla="val 50000"/>
              <a:gd name="adj2" fmla="val 49960"/>
            </a:avLst>
          </a:prstGeom>
          <a:noFill/>
          <a:ln w="12700" algn="ctr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423456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2" grpId="0"/>
      <p:bldP spid="13" grpId="0" animBg="1"/>
      <p:bldP spid="15" grpId="0" animBg="1"/>
      <p:bldP spid="1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3"/>
          <p:cNvSpPr>
            <a:spLocks noGrp="1"/>
          </p:cNvSpPr>
          <p:nvPr>
            <p:ph type="title"/>
          </p:nvPr>
        </p:nvSpPr>
        <p:spPr>
          <a:xfrm>
            <a:off x="685800" y="49213"/>
            <a:ext cx="7772400" cy="838200"/>
          </a:xfrm>
        </p:spPr>
        <p:txBody>
          <a:bodyPr/>
          <a:lstStyle/>
          <a:p>
            <a:r>
              <a:rPr lang="en-CA" altLang="en-US" dirty="0" smtClean="0">
                <a:ea typeface="ＭＳ Ｐゴシック" panose="020B0600070205080204" pitchFamily="34" charset="-128"/>
              </a:rPr>
              <a:t>Template for approximating MLP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46050" y="1079500"/>
            <a:ext cx="8450263" cy="3139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CC0000"/>
              </a:buClr>
              <a:buSzPct val="120000"/>
              <a:buChar char="•"/>
              <a:tabLst>
                <a:tab pos="719138" algn="l"/>
              </a:tabLst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33CC33"/>
              </a:buClr>
              <a:buChar char="–"/>
              <a:tabLst>
                <a:tab pos="719138" algn="l"/>
              </a:tabLst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20000"/>
              <a:buChar char="•"/>
              <a:tabLst>
                <a:tab pos="719138" algn="l"/>
              </a:tabLs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719138" algn="l"/>
              </a:tabLst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719138" algn="l"/>
              </a:tabLst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719138" algn="l"/>
              </a:tabLst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719138" algn="l"/>
              </a:tabLst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719138" algn="l"/>
              </a:tabLst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719138" algn="l"/>
              </a:tabLst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2400" dirty="0">
                <a:solidFill>
                  <a:srgbClr val="0000FF"/>
                </a:solidFill>
              </a:rPr>
              <a:t>OPT	≥ </a:t>
            </a:r>
            <a:r>
              <a:rPr lang="en-US" altLang="en-US" sz="2400" dirty="0">
                <a:solidFill>
                  <a:srgbClr val="0000FF"/>
                </a:solidFill>
              </a:rPr>
              <a:t>∑</a:t>
            </a:r>
            <a:r>
              <a:rPr lang="en-CA" altLang="en-US" sz="2400" baseline="-25000" dirty="0">
                <a:solidFill>
                  <a:srgbClr val="0000FF"/>
                </a:solidFill>
              </a:rPr>
              <a:t>q=</a:t>
            </a:r>
            <a:r>
              <a:rPr lang="en-CA" altLang="en-US" sz="2400" baseline="-25000" dirty="0">
                <a:solidFill>
                  <a:srgbClr val="0000FF"/>
                </a:solidFill>
                <a:latin typeface="Calibri" panose="020F0502020204030204" pitchFamily="34" charset="0"/>
              </a:rPr>
              <a:t>1</a:t>
            </a:r>
            <a:r>
              <a:rPr lang="en-CA" altLang="en-US" sz="2400" baseline="-25000" dirty="0">
                <a:solidFill>
                  <a:srgbClr val="0000FF"/>
                </a:solidFill>
              </a:rPr>
              <a:t>…n</a:t>
            </a:r>
            <a:r>
              <a:rPr lang="en-CA" altLang="en-US" sz="2400" dirty="0">
                <a:solidFill>
                  <a:srgbClr val="0000FF"/>
                </a:solidFill>
              </a:rPr>
              <a:t>  </a:t>
            </a:r>
            <a:r>
              <a:rPr lang="en-CA" altLang="en-US" sz="2400" dirty="0" err="1">
                <a:solidFill>
                  <a:srgbClr val="0000FF"/>
                </a:solidFill>
              </a:rPr>
              <a:t>OPT</a:t>
            </a:r>
            <a:r>
              <a:rPr lang="en-CA" altLang="en-US" sz="2400" baseline="-25000" dirty="0" err="1">
                <a:solidFill>
                  <a:srgbClr val="0000FF"/>
                </a:solidFill>
              </a:rPr>
              <a:t>q</a:t>
            </a:r>
            <a:endParaRPr lang="en-CA" altLang="en-US" sz="2400" dirty="0"/>
          </a:p>
          <a:p>
            <a:pPr eaLnBrk="1" hangingPunct="1">
              <a:spcBef>
                <a:spcPts val="1800"/>
              </a:spcBef>
              <a:buClrTx/>
              <a:buSzTx/>
              <a:buFontTx/>
              <a:buNone/>
            </a:pPr>
            <a:r>
              <a:rPr lang="en-CA" altLang="en-US" sz="2400" dirty="0">
                <a:solidFill>
                  <a:srgbClr val="009900"/>
                </a:solidFill>
              </a:rPr>
              <a:t>Theorem (BCCPRS94): </a:t>
            </a:r>
            <a:r>
              <a:rPr lang="en-CA" altLang="en-US" sz="2400" dirty="0"/>
              <a:t>Given trees </a:t>
            </a:r>
            <a:r>
              <a:rPr lang="en-CA" altLang="en-US" sz="2400" dirty="0">
                <a:solidFill>
                  <a:srgbClr val="0000FF"/>
                </a:solidFill>
              </a:rPr>
              <a:t>T(</a:t>
            </a:r>
            <a:r>
              <a:rPr lang="en-CA" altLang="en-US" sz="2400" dirty="0">
                <a:solidFill>
                  <a:srgbClr val="0000FF"/>
                </a:solidFill>
                <a:latin typeface="Calibri" panose="020F0502020204030204" pitchFamily="34" charset="0"/>
              </a:rPr>
              <a:t>1</a:t>
            </a:r>
            <a:r>
              <a:rPr lang="en-CA" altLang="en-US" sz="2400" dirty="0">
                <a:solidFill>
                  <a:srgbClr val="0000FF"/>
                </a:solidFill>
              </a:rPr>
              <a:t>),…,T(n) </a:t>
            </a:r>
            <a:r>
              <a:rPr lang="en-CA" altLang="en-US" sz="2400" dirty="0"/>
              <a:t>with </a:t>
            </a:r>
            <a:r>
              <a:rPr lang="en-CA" altLang="en-US" sz="2400" dirty="0">
                <a:solidFill>
                  <a:srgbClr val="0000FF"/>
                </a:solidFill>
              </a:rPr>
              <a:t>|V(T(q))|=q </a:t>
            </a:r>
            <a:r>
              <a:rPr lang="en-CA" altLang="en-US" sz="2400" dirty="0"/>
              <a:t>for all </a:t>
            </a:r>
            <a:r>
              <a:rPr lang="en-CA" altLang="en-US" sz="2400" dirty="0">
                <a:solidFill>
                  <a:srgbClr val="0000FF"/>
                </a:solidFill>
              </a:rPr>
              <a:t>q</a:t>
            </a:r>
            <a:r>
              <a:rPr lang="en-CA" altLang="en-US" sz="2400" dirty="0"/>
              <a:t>, can obtain solution of cost </a:t>
            </a:r>
            <a:r>
              <a:rPr lang="en-CA" altLang="en-US" sz="2400" dirty="0">
                <a:solidFill>
                  <a:srgbClr val="0000FF"/>
                </a:solidFill>
              </a:rPr>
              <a:t>≤ O(</a:t>
            </a:r>
            <a:r>
              <a:rPr lang="en-CA" altLang="en-US" sz="2400" dirty="0">
                <a:solidFill>
                  <a:srgbClr val="0000FF"/>
                </a:solidFill>
                <a:latin typeface="Calibri" panose="020F0502020204030204" pitchFamily="34" charset="0"/>
              </a:rPr>
              <a:t>1</a:t>
            </a:r>
            <a:r>
              <a:rPr lang="en-CA" altLang="en-US" sz="2400" dirty="0">
                <a:solidFill>
                  <a:srgbClr val="0000FF"/>
                </a:solidFill>
              </a:rPr>
              <a:t>).[c(T(</a:t>
            </a:r>
            <a:r>
              <a:rPr lang="en-CA" altLang="en-US" sz="2400" dirty="0">
                <a:solidFill>
                  <a:srgbClr val="0000FF"/>
                </a:solidFill>
                <a:latin typeface="Calibri" panose="020F0502020204030204" pitchFamily="34" charset="0"/>
              </a:rPr>
              <a:t>1</a:t>
            </a:r>
            <a:r>
              <a:rPr lang="en-CA" altLang="en-US" sz="2400" dirty="0">
                <a:solidFill>
                  <a:srgbClr val="0000FF"/>
                </a:solidFill>
              </a:rPr>
              <a:t>))+…+c(T(n))]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CA" altLang="en-US" sz="2400" dirty="0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CA" altLang="en-US" sz="2400" dirty="0"/>
          </a:p>
          <a:p>
            <a:pPr eaLnBrk="1" hangingPunct="1">
              <a:spcBef>
                <a:spcPts val="1800"/>
              </a:spcBef>
              <a:buClrTx/>
              <a:buSzTx/>
              <a:buFontTx/>
              <a:buNone/>
            </a:pPr>
            <a:r>
              <a:rPr lang="en-CA" altLang="en-US" sz="2400" dirty="0"/>
              <a:t>So if each </a:t>
            </a:r>
            <a:r>
              <a:rPr lang="en-CA" altLang="en-US" sz="2400" dirty="0">
                <a:solidFill>
                  <a:srgbClr val="0000FF"/>
                </a:solidFill>
              </a:rPr>
              <a:t>T(q)</a:t>
            </a:r>
            <a:r>
              <a:rPr lang="en-CA" altLang="en-US" sz="2400" dirty="0"/>
              <a:t> is an </a:t>
            </a:r>
            <a:r>
              <a:rPr lang="en-CA" altLang="en-US" sz="2400" dirty="0">
                <a:solidFill>
                  <a:srgbClr val="0000FF"/>
                </a:solidFill>
                <a:latin typeface="Symbol" panose="05050102010706020507" pitchFamily="18" charset="2"/>
              </a:rPr>
              <a:t>a</a:t>
            </a:r>
            <a:r>
              <a:rPr lang="en-CA" altLang="en-US" sz="2400" dirty="0"/>
              <a:t>-approx. </a:t>
            </a:r>
            <a:r>
              <a:rPr lang="en-CA" altLang="en-US" sz="2400" dirty="0">
                <a:solidFill>
                  <a:srgbClr val="0000FF"/>
                </a:solidFill>
              </a:rPr>
              <a:t>q</a:t>
            </a:r>
            <a:r>
              <a:rPr lang="en-CA" altLang="en-US" sz="2400" dirty="0"/>
              <a:t>-MST,  get </a:t>
            </a:r>
            <a:r>
              <a:rPr lang="en-CA" altLang="en-US" sz="2400" dirty="0" err="1">
                <a:solidFill>
                  <a:srgbClr val="0000FF"/>
                </a:solidFill>
                <a:latin typeface="Symbol" panose="05050102010706020507" pitchFamily="18" charset="2"/>
              </a:rPr>
              <a:t>a</a:t>
            </a:r>
            <a:r>
              <a:rPr lang="en-CA" altLang="en-US" sz="2400" dirty="0" err="1">
                <a:solidFill>
                  <a:srgbClr val="0000FF"/>
                </a:solidFill>
              </a:rPr>
              <a:t>.</a:t>
            </a:r>
            <a:r>
              <a:rPr lang="en-CA" altLang="en-US" sz="2400" dirty="0" err="1">
                <a:solidFill>
                  <a:srgbClr val="0000FF"/>
                </a:solidFill>
                <a:latin typeface="Symbol" panose="05050102010706020507" pitchFamily="18" charset="2"/>
              </a:rPr>
              <a:t>m</a:t>
            </a:r>
            <a:r>
              <a:rPr lang="en-CA" altLang="en-US" sz="2400" baseline="30000" dirty="0">
                <a:solidFill>
                  <a:srgbClr val="0000FF"/>
                </a:solidFill>
              </a:rPr>
              <a:t>*</a:t>
            </a:r>
            <a:r>
              <a:rPr lang="en-CA" altLang="en-US" sz="2400" dirty="0"/>
              <a:t>-approx.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CA" alt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3779838" y="2528888"/>
            <a:ext cx="5260975" cy="738187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CA" sz="2200" dirty="0"/>
              <a:t>GK96: </a:t>
            </a:r>
            <a:r>
              <a:rPr lang="en-CA" sz="2200" dirty="0">
                <a:solidFill>
                  <a:srgbClr val="0000FF"/>
                </a:solidFill>
              </a:rPr>
              <a:t>O(</a:t>
            </a:r>
            <a:r>
              <a:rPr lang="en-CA" sz="2200" dirty="0">
                <a:solidFill>
                  <a:srgbClr val="0000FF"/>
                </a:solidFill>
                <a:latin typeface="Calibri" panose="020F0502020204030204" pitchFamily="34" charset="0"/>
              </a:rPr>
              <a:t>1</a:t>
            </a:r>
            <a:r>
              <a:rPr lang="en-CA" sz="2200" dirty="0">
                <a:solidFill>
                  <a:srgbClr val="0000FF"/>
                </a:solidFill>
              </a:rPr>
              <a:t>) = </a:t>
            </a:r>
            <a:r>
              <a:rPr lang="en-CA" sz="2200" dirty="0">
                <a:solidFill>
                  <a:srgbClr val="0000FF"/>
                </a:solidFill>
                <a:latin typeface="Symbol" panose="05050102010706020507" pitchFamily="18" charset="2"/>
              </a:rPr>
              <a:t>m</a:t>
            </a:r>
            <a:r>
              <a:rPr lang="en-CA" sz="2200" baseline="30000" dirty="0">
                <a:solidFill>
                  <a:srgbClr val="0000FF"/>
                </a:solidFill>
              </a:rPr>
              <a:t>*</a:t>
            </a:r>
            <a:r>
              <a:rPr lang="en-CA" sz="2200" dirty="0"/>
              <a:t>;  </a:t>
            </a:r>
            <a:r>
              <a:rPr lang="en-CA" sz="2000" dirty="0">
                <a:solidFill>
                  <a:srgbClr val="D30000"/>
                </a:solidFill>
              </a:rPr>
              <a:t>Concatenation graph </a:t>
            </a:r>
            <a:r>
              <a:rPr lang="en-CA" sz="2000" dirty="0"/>
              <a:t>to find best way of combining tours obtained from </a:t>
            </a:r>
            <a:r>
              <a:rPr lang="en-CA" sz="2000" dirty="0">
                <a:solidFill>
                  <a:srgbClr val="0000FF"/>
                </a:solidFill>
              </a:rPr>
              <a:t>T(q)</a:t>
            </a:r>
            <a:r>
              <a:rPr lang="en-CA" sz="2000" dirty="0"/>
              <a:t>’s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599113" y="3851275"/>
            <a:ext cx="3441700" cy="430213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CA" sz="2200" dirty="0">
                <a:solidFill>
                  <a:srgbClr val="0000FF"/>
                </a:solidFill>
              </a:rPr>
              <a:t>(2+</a:t>
            </a:r>
            <a:r>
              <a:rPr lang="en-CA" sz="2200" dirty="0">
                <a:solidFill>
                  <a:srgbClr val="0000FF"/>
                </a:solidFill>
                <a:latin typeface="Symbol" panose="05050102010706020507" pitchFamily="18" charset="2"/>
              </a:rPr>
              <a:t>e</a:t>
            </a:r>
            <a:r>
              <a:rPr lang="en-CA" sz="2200" dirty="0">
                <a:solidFill>
                  <a:srgbClr val="0000FF"/>
                </a:solidFill>
              </a:rPr>
              <a:t>)</a:t>
            </a:r>
            <a:r>
              <a:rPr lang="en-CA" sz="2200" dirty="0">
                <a:solidFill>
                  <a:srgbClr val="0000FF"/>
                </a:solidFill>
                <a:latin typeface="Symbol" panose="05050102010706020507" pitchFamily="18" charset="2"/>
              </a:rPr>
              <a:t>m</a:t>
            </a:r>
            <a:r>
              <a:rPr lang="en-CA" sz="2200" baseline="30000" dirty="0">
                <a:solidFill>
                  <a:srgbClr val="0000FF"/>
                </a:solidFill>
              </a:rPr>
              <a:t>*</a:t>
            </a:r>
            <a:r>
              <a:rPr lang="en-CA" sz="2200" dirty="0">
                <a:solidFill>
                  <a:srgbClr val="0000FF"/>
                </a:solidFill>
              </a:rPr>
              <a:t>-</a:t>
            </a:r>
            <a:r>
              <a:rPr lang="en-CA" sz="2200" dirty="0"/>
              <a:t>approx.: G96, AK00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254625" y="1065213"/>
            <a:ext cx="3786188" cy="430212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CA" sz="2200" dirty="0">
                <a:solidFill>
                  <a:srgbClr val="C00000"/>
                </a:solidFill>
              </a:rPr>
              <a:t>q-stroll lower bound </a:t>
            </a:r>
            <a:r>
              <a:rPr lang="en-CA" sz="2200" dirty="0"/>
              <a:t>(CGRT03)</a:t>
            </a:r>
          </a:p>
        </p:txBody>
      </p:sp>
    </p:spTree>
    <p:extLst>
      <p:ext uri="{BB962C8B-B14F-4D97-AF65-F5344CB8AC3E}">
        <p14:creationId xmlns:p14="http://schemas.microsoft.com/office/powerpoint/2010/main" val="2441244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>
                <a:spLocks noChangeArrowheads="1"/>
              </p:cNvSpPr>
              <p:nvPr/>
            </p:nvSpPr>
            <p:spPr bwMode="auto">
              <a:xfrm>
                <a:off x="146050" y="1079500"/>
                <a:ext cx="8564196" cy="579376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>
                <a:spAutoFit/>
              </a:bodyPr>
              <a:lstStyle>
                <a:lvl1pPr>
                  <a:tabLst>
                    <a:tab pos="719138" algn="l"/>
                  </a:tabLst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tabLst>
                    <a:tab pos="719138" algn="l"/>
                  </a:tabLst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tabLst>
                    <a:tab pos="719138" algn="l"/>
                  </a:tabLst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tabLst>
                    <a:tab pos="719138" algn="l"/>
                  </a:tabLst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tabLst>
                    <a:tab pos="719138" algn="l"/>
                  </a:tabLst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719138" algn="l"/>
                  </a:tabLst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719138" algn="l"/>
                  </a:tabLst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719138" algn="l"/>
                  </a:tabLst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719138" algn="l"/>
                  </a:tabLst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CA" altLang="en-US" dirty="0" smtClean="0">
                    <a:solidFill>
                      <a:srgbClr val="0000FF"/>
                    </a:solidFill>
                  </a:rPr>
                  <a:t>OPT	≥ </a:t>
                </a:r>
                <a:r>
                  <a:rPr lang="en-US" altLang="en-US" dirty="0">
                    <a:solidFill>
                      <a:srgbClr val="0000FF"/>
                    </a:solidFill>
                  </a:rPr>
                  <a:t>∑</a:t>
                </a:r>
                <a:r>
                  <a:rPr lang="en-CA" altLang="en-US" baseline="-25000" dirty="0">
                    <a:solidFill>
                      <a:srgbClr val="0000FF"/>
                    </a:solidFill>
                  </a:rPr>
                  <a:t>q=</a:t>
                </a:r>
                <a:r>
                  <a:rPr lang="en-CA" altLang="en-US" baseline="-25000" dirty="0">
                    <a:solidFill>
                      <a:srgbClr val="0000FF"/>
                    </a:solidFill>
                    <a:latin typeface="Calibri" panose="020F0502020204030204" pitchFamily="34" charset="0"/>
                  </a:rPr>
                  <a:t>1</a:t>
                </a:r>
                <a:r>
                  <a:rPr lang="en-CA" altLang="en-US" baseline="-25000" dirty="0">
                    <a:solidFill>
                      <a:srgbClr val="0000FF"/>
                    </a:solidFill>
                  </a:rPr>
                  <a:t>…n</a:t>
                </a:r>
                <a:r>
                  <a:rPr lang="en-CA" altLang="en-US" dirty="0">
                    <a:solidFill>
                      <a:srgbClr val="0000FF"/>
                    </a:solidFill>
                  </a:rPr>
                  <a:t>  </a:t>
                </a:r>
                <a:r>
                  <a:rPr lang="en-CA" altLang="en-US" dirty="0" err="1">
                    <a:solidFill>
                      <a:srgbClr val="0000FF"/>
                    </a:solidFill>
                  </a:rPr>
                  <a:t>OPT</a:t>
                </a:r>
                <a:r>
                  <a:rPr lang="en-CA" altLang="en-US" baseline="-25000" dirty="0" err="1">
                    <a:solidFill>
                      <a:srgbClr val="0000FF"/>
                    </a:solidFill>
                  </a:rPr>
                  <a:t>q</a:t>
                </a:r>
                <a:endParaRPr lang="en-CA" altLang="en-US" dirty="0"/>
              </a:p>
              <a:p>
                <a:pPr eaLnBrk="1" hangingPunct="1">
                  <a:spcBef>
                    <a:spcPts val="1800"/>
                  </a:spcBef>
                </a:pPr>
                <a:r>
                  <a:rPr lang="en-CA" altLang="en-US" dirty="0">
                    <a:solidFill>
                      <a:srgbClr val="009900"/>
                    </a:solidFill>
                  </a:rPr>
                  <a:t>Theorem (</a:t>
                </a:r>
                <a:r>
                  <a:rPr lang="en-CA" altLang="en-US" dirty="0" smtClean="0">
                    <a:solidFill>
                      <a:srgbClr val="009900"/>
                    </a:solidFill>
                  </a:rPr>
                  <a:t>BCCPRS94 + GK96):</a:t>
                </a:r>
                <a:r>
                  <a:rPr lang="en-CA" altLang="en-US" dirty="0" smtClean="0">
                    <a:solidFill>
                      <a:srgbClr val="33CC33"/>
                    </a:solidFill>
                  </a:rPr>
                  <a:t> </a:t>
                </a:r>
                <a:r>
                  <a:rPr lang="en-CA" altLang="en-US" sz="2200" dirty="0"/>
                  <a:t>Given </a:t>
                </a:r>
                <a:r>
                  <a:rPr lang="en-CA" altLang="en-US" sz="2200" dirty="0" smtClean="0">
                    <a:solidFill>
                      <a:srgbClr val="0000FF"/>
                    </a:solidFill>
                  </a:rPr>
                  <a:t>r</a:t>
                </a:r>
                <a:r>
                  <a:rPr lang="en-CA" altLang="en-US" sz="2200" dirty="0" smtClean="0"/>
                  <a:t>-trees </a:t>
                </a:r>
                <a:r>
                  <a:rPr lang="en-CA" altLang="en-US" sz="2200" dirty="0">
                    <a:solidFill>
                      <a:srgbClr val="0000FF"/>
                    </a:solidFill>
                  </a:rPr>
                  <a:t>T(</a:t>
                </a:r>
                <a:r>
                  <a:rPr lang="en-CA" altLang="en-US" sz="2200" dirty="0">
                    <a:solidFill>
                      <a:srgbClr val="0000FF"/>
                    </a:solidFill>
                    <a:latin typeface="Calibri" panose="020F0502020204030204" pitchFamily="34" charset="0"/>
                  </a:rPr>
                  <a:t>1</a:t>
                </a:r>
                <a:r>
                  <a:rPr lang="en-CA" altLang="en-US" sz="2200" dirty="0">
                    <a:solidFill>
                      <a:srgbClr val="0000FF"/>
                    </a:solidFill>
                  </a:rPr>
                  <a:t>),…,T(n) </a:t>
                </a:r>
                <a:r>
                  <a:rPr lang="en-CA" altLang="en-US" sz="2200" dirty="0"/>
                  <a:t>with </a:t>
                </a:r>
                <a:r>
                  <a:rPr lang="en-CA" altLang="en-US" sz="2200" dirty="0">
                    <a:solidFill>
                      <a:srgbClr val="0000FF"/>
                    </a:solidFill>
                  </a:rPr>
                  <a:t>|V(T(q))|=q </a:t>
                </a:r>
                <a:r>
                  <a:rPr lang="en-CA" altLang="en-US" sz="2200" dirty="0"/>
                  <a:t>for all </a:t>
                </a:r>
                <a:r>
                  <a:rPr lang="en-CA" altLang="en-US" sz="2200" dirty="0">
                    <a:solidFill>
                      <a:srgbClr val="0000FF"/>
                    </a:solidFill>
                  </a:rPr>
                  <a:t>q</a:t>
                </a:r>
                <a:r>
                  <a:rPr lang="en-CA" altLang="en-US" sz="2200" dirty="0"/>
                  <a:t>, can obtain solution of cost </a:t>
                </a:r>
                <a:r>
                  <a:rPr lang="en-CA" altLang="en-US" sz="2200" dirty="0">
                    <a:solidFill>
                      <a:srgbClr val="0000FF"/>
                    </a:solidFill>
                  </a:rPr>
                  <a:t>≤ </a:t>
                </a:r>
                <a:r>
                  <a:rPr lang="en-CA" altLang="en-US" sz="2200" dirty="0" smtClean="0">
                    <a:solidFill>
                      <a:srgbClr val="0000FF"/>
                    </a:solidFill>
                    <a:latin typeface="Symbol" panose="05050102010706020507" pitchFamily="18" charset="2"/>
                  </a:rPr>
                  <a:t>m</a:t>
                </a:r>
                <a:r>
                  <a:rPr lang="en-CA" altLang="en-US" sz="2200" baseline="30000" dirty="0" smtClean="0">
                    <a:solidFill>
                      <a:srgbClr val="0000FF"/>
                    </a:solidFill>
                  </a:rPr>
                  <a:t>*</a:t>
                </a:r>
                <a:r>
                  <a:rPr lang="en-CA" altLang="en-US" sz="2200" dirty="0" smtClean="0">
                    <a:solidFill>
                      <a:srgbClr val="0000FF"/>
                    </a:solidFill>
                  </a:rPr>
                  <a:t>.[</a:t>
                </a:r>
                <a:r>
                  <a:rPr lang="en-CA" altLang="en-US" sz="2200" dirty="0">
                    <a:solidFill>
                      <a:srgbClr val="0000FF"/>
                    </a:solidFill>
                  </a:rPr>
                  <a:t>c(T(</a:t>
                </a:r>
                <a:r>
                  <a:rPr lang="en-CA" altLang="en-US" sz="2200" dirty="0">
                    <a:solidFill>
                      <a:srgbClr val="0000FF"/>
                    </a:solidFill>
                    <a:latin typeface="Calibri" panose="020F0502020204030204" pitchFamily="34" charset="0"/>
                  </a:rPr>
                  <a:t>1</a:t>
                </a:r>
                <a:r>
                  <a:rPr lang="en-CA" altLang="en-US" sz="2200" dirty="0">
                    <a:solidFill>
                      <a:srgbClr val="0000FF"/>
                    </a:solidFill>
                  </a:rPr>
                  <a:t>))+…+c(T(n))]</a:t>
                </a:r>
              </a:p>
              <a:p>
                <a:pPr eaLnBrk="1" hangingPunct="1">
                  <a:spcBef>
                    <a:spcPts val="600"/>
                  </a:spcBef>
                </a:pPr>
                <a:r>
                  <a:rPr lang="en-CA" altLang="en-US" sz="2200" dirty="0" smtClean="0"/>
                  <a:t>So </a:t>
                </a:r>
                <a:r>
                  <a:rPr lang="en-CA" altLang="en-US" sz="2200" dirty="0"/>
                  <a:t>if each </a:t>
                </a:r>
                <a:r>
                  <a:rPr lang="en-CA" altLang="en-US" sz="2200" dirty="0">
                    <a:solidFill>
                      <a:srgbClr val="0000FF"/>
                    </a:solidFill>
                  </a:rPr>
                  <a:t>T(q)</a:t>
                </a:r>
                <a:r>
                  <a:rPr lang="en-CA" altLang="en-US" sz="2200" dirty="0"/>
                  <a:t> is an </a:t>
                </a:r>
                <a:r>
                  <a:rPr lang="en-CA" altLang="en-US" sz="2200" dirty="0">
                    <a:solidFill>
                      <a:srgbClr val="0000FF"/>
                    </a:solidFill>
                    <a:latin typeface="Symbol" panose="05050102010706020507" pitchFamily="18" charset="2"/>
                  </a:rPr>
                  <a:t>a</a:t>
                </a:r>
                <a:r>
                  <a:rPr lang="en-CA" altLang="en-US" sz="2200" dirty="0"/>
                  <a:t>-approx. </a:t>
                </a:r>
                <a:r>
                  <a:rPr lang="en-CA" altLang="en-US" sz="2200" dirty="0">
                    <a:solidFill>
                      <a:srgbClr val="0000FF"/>
                    </a:solidFill>
                  </a:rPr>
                  <a:t>q</a:t>
                </a:r>
                <a:r>
                  <a:rPr lang="en-CA" altLang="en-US" sz="2200" dirty="0"/>
                  <a:t>-MST,  get </a:t>
                </a:r>
                <a:r>
                  <a:rPr lang="en-CA" altLang="en-US" sz="2200" dirty="0" err="1">
                    <a:solidFill>
                      <a:srgbClr val="0000FF"/>
                    </a:solidFill>
                    <a:latin typeface="Symbol" panose="05050102010706020507" pitchFamily="18" charset="2"/>
                  </a:rPr>
                  <a:t>a</a:t>
                </a:r>
                <a:r>
                  <a:rPr lang="en-CA" altLang="en-US" sz="2200" dirty="0" err="1">
                    <a:solidFill>
                      <a:srgbClr val="0000FF"/>
                    </a:solidFill>
                  </a:rPr>
                  <a:t>.</a:t>
                </a:r>
                <a:r>
                  <a:rPr lang="en-CA" altLang="en-US" sz="2200" dirty="0" err="1">
                    <a:solidFill>
                      <a:srgbClr val="0000FF"/>
                    </a:solidFill>
                    <a:latin typeface="Symbol" panose="05050102010706020507" pitchFamily="18" charset="2"/>
                  </a:rPr>
                  <a:t>m</a:t>
                </a:r>
                <a:r>
                  <a:rPr lang="en-CA" altLang="en-US" sz="2200" baseline="30000" dirty="0">
                    <a:solidFill>
                      <a:srgbClr val="0000FF"/>
                    </a:solidFill>
                  </a:rPr>
                  <a:t>*</a:t>
                </a:r>
                <a:r>
                  <a:rPr lang="en-CA" altLang="en-US" sz="2200" dirty="0"/>
                  <a:t>-approx.</a:t>
                </a:r>
              </a:p>
              <a:p>
                <a:pPr eaLnBrk="1" hangingPunct="1">
                  <a:spcBef>
                    <a:spcPts val="1800"/>
                  </a:spcBef>
                </a:pPr>
                <a:r>
                  <a:rPr lang="en-CA" altLang="en-US" dirty="0" smtClean="0">
                    <a:solidFill>
                      <a:srgbClr val="009900"/>
                    </a:solidFill>
                  </a:rPr>
                  <a:t>[ALW03]:</a:t>
                </a:r>
                <a:r>
                  <a:rPr lang="en-CA" altLang="en-US" dirty="0" smtClean="0"/>
                  <a:t> Let </a:t>
                </a:r>
                <a:r>
                  <a:rPr lang="en-CA" altLang="en-US" dirty="0" smtClean="0">
                    <a:solidFill>
                      <a:srgbClr val="0000FF"/>
                    </a:solidFill>
                  </a:rPr>
                  <a:t>Z(</a:t>
                </a:r>
                <a:r>
                  <a:rPr lang="en-CA" altLang="en-US" dirty="0" smtClean="0">
                    <a:solidFill>
                      <a:srgbClr val="0000FF"/>
                    </a:solidFill>
                    <a:latin typeface="Calibri" panose="020F0502020204030204" pitchFamily="34" charset="0"/>
                  </a:rPr>
                  <a:t>1</a:t>
                </a:r>
                <a:r>
                  <a:rPr lang="en-CA" altLang="en-US" dirty="0" smtClean="0">
                    <a:solidFill>
                      <a:srgbClr val="0000FF"/>
                    </a:solidFill>
                  </a:rPr>
                  <a:t>),…,Z(s) </a:t>
                </a:r>
                <a:r>
                  <a:rPr lang="en-CA" altLang="en-US" dirty="0" smtClean="0"/>
                  <a:t>be random </a:t>
                </a:r>
                <a:r>
                  <a:rPr lang="en-CA" altLang="en-US" dirty="0" smtClean="0">
                    <a:solidFill>
                      <a:srgbClr val="0000FF"/>
                    </a:solidFill>
                  </a:rPr>
                  <a:t>r</a:t>
                </a:r>
                <a:r>
                  <a:rPr lang="en-CA" altLang="en-US" dirty="0" smtClean="0"/>
                  <a:t>-trees </a:t>
                </a:r>
                <a:r>
                  <a:rPr lang="en-CA" altLang="en-US" dirty="0" err="1" smtClean="0"/>
                  <a:t>s.t.</a:t>
                </a:r>
                <a:r>
                  <a:rPr lang="en-CA" altLang="en-US" dirty="0" smtClean="0"/>
                  <a:t> </a:t>
                </a:r>
                <a:r>
                  <a:rPr lang="en-CA" altLang="en-US" dirty="0" smtClean="0">
                    <a:solidFill>
                      <a:srgbClr val="0000FF"/>
                    </a:solidFill>
                  </a:rPr>
                  <a:t>|V(Z(</a:t>
                </a:r>
                <a:r>
                  <a:rPr lang="en-CA" altLang="en-US" dirty="0" smtClean="0">
                    <a:solidFill>
                      <a:srgbClr val="0000FF"/>
                    </a:solidFill>
                    <a:latin typeface="Calibri" panose="020F0502020204030204" pitchFamily="34" charset="0"/>
                  </a:rPr>
                  <a:t>1</a:t>
                </a:r>
                <a:r>
                  <a:rPr lang="en-CA" altLang="en-US" dirty="0" smtClean="0">
                    <a:solidFill>
                      <a:srgbClr val="0000FF"/>
                    </a:solidFill>
                  </a:rPr>
                  <a:t>))|=</a:t>
                </a:r>
                <a:r>
                  <a:rPr lang="en-CA" altLang="en-US" dirty="0" smtClean="0">
                    <a:solidFill>
                      <a:srgbClr val="0000FF"/>
                    </a:solidFill>
                    <a:latin typeface="Calibri" panose="020F0502020204030204" pitchFamily="34" charset="0"/>
                  </a:rPr>
                  <a:t>1</a:t>
                </a:r>
                <a:r>
                  <a:rPr lang="en-CA" altLang="en-US" dirty="0" smtClean="0"/>
                  <a:t>, </a:t>
                </a:r>
                <a:r>
                  <a:rPr lang="en-CA" altLang="en-US" dirty="0" smtClean="0">
                    <a:solidFill>
                      <a:srgbClr val="0000FF"/>
                    </a:solidFill>
                  </a:rPr>
                  <a:t>|V(Z(s))|=n </a:t>
                </a:r>
                <a:r>
                  <a:rPr lang="en-CA" altLang="en-US" dirty="0" smtClean="0"/>
                  <a:t>with probability </a:t>
                </a:r>
                <a:r>
                  <a:rPr lang="en-CA" altLang="en-US" dirty="0" smtClean="0">
                    <a:solidFill>
                      <a:srgbClr val="0000FF"/>
                    </a:solidFill>
                    <a:latin typeface="Calibri" panose="020F0502020204030204" pitchFamily="34" charset="0"/>
                  </a:rPr>
                  <a:t>1</a:t>
                </a:r>
                <a:r>
                  <a:rPr lang="en-CA" altLang="en-US" dirty="0" smtClean="0"/>
                  <a:t>. Let </a:t>
                </a:r>
                <a:r>
                  <a:rPr lang="en-CA" altLang="en-US" dirty="0" smtClean="0">
                    <a:solidFill>
                      <a:srgbClr val="0000FF"/>
                    </a:solidFill>
                  </a:rPr>
                  <a:t>f:[</a:t>
                </a:r>
                <a:r>
                  <a:rPr lang="en-CA" altLang="en-US" dirty="0" smtClean="0">
                    <a:solidFill>
                      <a:srgbClr val="0000FF"/>
                    </a:solidFill>
                    <a:latin typeface="Calibri" panose="020F0502020204030204" pitchFamily="34" charset="0"/>
                  </a:rPr>
                  <a:t>1</a:t>
                </a:r>
                <a:r>
                  <a:rPr lang="en-CA" altLang="en-US" dirty="0" smtClean="0">
                    <a:solidFill>
                      <a:srgbClr val="0000FF"/>
                    </a:solidFill>
                  </a:rPr>
                  <a:t>,n] </a:t>
                </a:r>
                <a14:m>
                  <m:oMath xmlns:m="http://schemas.openxmlformats.org/officeDocument/2006/math">
                    <m:r>
                      <a:rPr lang="en-CA" altLang="en-US" b="0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→</m:t>
                    </m:r>
                    <m:r>
                      <a:rPr lang="en-CA" altLang="en-US" b="0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ℝ</m:t>
                    </m:r>
                  </m:oMath>
                </a14:m>
                <a:r>
                  <a:rPr lang="en-CA" altLang="en-US" baseline="-25000" dirty="0" smtClean="0">
                    <a:solidFill>
                      <a:srgbClr val="0000FF"/>
                    </a:solidFill>
                  </a:rPr>
                  <a:t>+</a:t>
                </a:r>
                <a:r>
                  <a:rPr lang="en-CA" altLang="en-US" dirty="0" smtClean="0">
                    <a:solidFill>
                      <a:srgbClr val="0000FF"/>
                    </a:solidFill>
                  </a:rPr>
                  <a:t> </a:t>
                </a:r>
                <a:r>
                  <a:rPr lang="en-CA" altLang="en-US" dirty="0" smtClean="0"/>
                  <a:t>be </a:t>
                </a:r>
                <a:r>
                  <a:rPr lang="en-CA" altLang="en-US" dirty="0" smtClean="0">
                    <a:solidFill>
                      <a:srgbClr val="CC0000"/>
                    </a:solidFill>
                  </a:rPr>
                  <a:t>lower-envelope curve</a:t>
                </a:r>
                <a:r>
                  <a:rPr lang="en-CA" altLang="en-US" dirty="0" smtClean="0"/>
                  <a:t> of </a:t>
                </a:r>
                <a:r>
                  <a:rPr lang="en-CA" altLang="en-US" sz="2800" dirty="0" err="1" smtClean="0">
                    <a:solidFill>
                      <a:srgbClr val="0000FF"/>
                    </a:solidFill>
                  </a:rPr>
                  <a:t>U</a:t>
                </a:r>
                <a:r>
                  <a:rPr lang="en-CA" altLang="en-US" baseline="-25000" dirty="0" err="1" smtClean="0">
                    <a:solidFill>
                      <a:srgbClr val="0000FF"/>
                    </a:solidFill>
                  </a:rPr>
                  <a:t>q</a:t>
                </a:r>
                <a:r>
                  <a:rPr lang="en-CA" altLang="en-US" baseline="-25000" dirty="0" smtClean="0">
                    <a:solidFill>
                      <a:srgbClr val="0000FF"/>
                    </a:solidFill>
                  </a:rPr>
                  <a:t>=</a:t>
                </a:r>
                <a:r>
                  <a:rPr lang="en-CA" altLang="en-US" baseline="-25000" dirty="0" smtClean="0">
                    <a:solidFill>
                      <a:srgbClr val="0000FF"/>
                    </a:solidFill>
                    <a:latin typeface="Calibri" panose="020F0502020204030204" pitchFamily="34" charset="0"/>
                  </a:rPr>
                  <a:t>1</a:t>
                </a:r>
                <a:r>
                  <a:rPr lang="en-CA" altLang="en-US" baseline="-25000" dirty="0" smtClean="0">
                    <a:solidFill>
                      <a:srgbClr val="0000FF"/>
                    </a:solidFill>
                  </a:rPr>
                  <a:t>,…,s </a:t>
                </a:r>
                <a:r>
                  <a:rPr lang="en-CA" altLang="en-US" sz="2800" dirty="0" err="1" smtClean="0">
                    <a:solidFill>
                      <a:srgbClr val="0000FF"/>
                    </a:solidFill>
                  </a:rPr>
                  <a:t>U</a:t>
                </a:r>
                <a:r>
                  <a:rPr lang="en-CA" altLang="en-US" baseline="-25000" dirty="0" err="1" smtClean="0">
                    <a:solidFill>
                      <a:srgbClr val="0000FF"/>
                    </a:solidFill>
                  </a:rPr>
                  <a:t>support</a:t>
                </a:r>
                <a:r>
                  <a:rPr lang="en-CA" altLang="en-US" baseline="-25000" dirty="0" smtClean="0">
                    <a:solidFill>
                      <a:srgbClr val="0000FF"/>
                    </a:solidFill>
                  </a:rPr>
                  <a:t> of Z(q) </a:t>
                </a:r>
                <a:r>
                  <a:rPr lang="en-CA" altLang="en-US" dirty="0" smtClean="0">
                    <a:solidFill>
                      <a:srgbClr val="0000FF"/>
                    </a:solidFill>
                  </a:rPr>
                  <a:t>(</a:t>
                </a:r>
                <a:r>
                  <a:rPr lang="en-CA" altLang="en-US" baseline="-25000" dirty="0" smtClean="0">
                    <a:solidFill>
                      <a:srgbClr val="0000FF"/>
                    </a:solidFill>
                  </a:rPr>
                  <a:t> </a:t>
                </a:r>
                <a:r>
                  <a:rPr lang="en-CA" altLang="en-US" dirty="0" smtClean="0">
                    <a:solidFill>
                      <a:srgbClr val="0000FF"/>
                    </a:solidFill>
                  </a:rPr>
                  <a:t>|V(Z(q))|, c(Z(q))</a:t>
                </a:r>
                <a:r>
                  <a:rPr lang="en-CA" altLang="en-US" baseline="-25000" dirty="0" smtClean="0">
                    <a:solidFill>
                      <a:srgbClr val="0000FF"/>
                    </a:solidFill>
                  </a:rPr>
                  <a:t> </a:t>
                </a:r>
                <a:r>
                  <a:rPr lang="en-CA" altLang="en-US" dirty="0" smtClean="0">
                    <a:solidFill>
                      <a:srgbClr val="0000FF"/>
                    </a:solidFill>
                  </a:rPr>
                  <a:t>) </a:t>
                </a:r>
                <a:endParaRPr lang="en-CA" altLang="en-US" dirty="0" smtClean="0"/>
              </a:p>
              <a:p>
                <a:pPr eaLnBrk="1" hangingPunct="1">
                  <a:spcBef>
                    <a:spcPts val="1800"/>
                  </a:spcBef>
                </a:pPr>
                <a:endParaRPr lang="en-CA" altLang="en-US" dirty="0" smtClean="0"/>
              </a:p>
              <a:p>
                <a:pPr eaLnBrk="1" hangingPunct="1">
                  <a:spcBef>
                    <a:spcPts val="1800"/>
                  </a:spcBef>
                </a:pPr>
                <a:endParaRPr lang="en-CA" altLang="en-US" dirty="0" smtClean="0"/>
              </a:p>
              <a:p>
                <a:pPr eaLnBrk="1" hangingPunct="1">
                  <a:spcBef>
                    <a:spcPts val="1800"/>
                  </a:spcBef>
                </a:pPr>
                <a:endParaRPr lang="en-CA" altLang="en-US" dirty="0" smtClean="0"/>
              </a:p>
              <a:p>
                <a:pPr eaLnBrk="1" hangingPunct="1">
                  <a:spcBef>
                    <a:spcPts val="1800"/>
                  </a:spcBef>
                </a:pPr>
                <a:r>
                  <a:rPr lang="en-CA" altLang="en-US" dirty="0" smtClean="0">
                    <a:solidFill>
                      <a:srgbClr val="0000FF"/>
                    </a:solidFill>
                  </a:rPr>
                  <a:t> </a:t>
                </a:r>
                <a:endParaRPr lang="en-CA" altLang="en-US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46050" y="1079500"/>
                <a:ext cx="8564196" cy="5793766"/>
              </a:xfrm>
              <a:prstGeom prst="rect">
                <a:avLst/>
              </a:prstGeom>
              <a:blipFill rotWithShape="0">
                <a:blip r:embed="rId3"/>
                <a:stretch>
                  <a:fillRect l="-1139" t="-841" r="-783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338" name="Title 3"/>
          <p:cNvSpPr>
            <a:spLocks noGrp="1"/>
          </p:cNvSpPr>
          <p:nvPr>
            <p:ph type="title"/>
          </p:nvPr>
        </p:nvSpPr>
        <p:spPr>
          <a:xfrm>
            <a:off x="685800" y="49213"/>
            <a:ext cx="7772400" cy="838200"/>
          </a:xfrm>
        </p:spPr>
        <p:txBody>
          <a:bodyPr/>
          <a:lstStyle/>
          <a:p>
            <a:r>
              <a:rPr lang="en-CA" altLang="en-US" dirty="0" smtClean="0">
                <a:ea typeface="ＭＳ Ｐゴシック" panose="020B0600070205080204" pitchFamily="34" charset="-128"/>
              </a:rPr>
              <a:t>Template for approximating MLP</a:t>
            </a:r>
            <a:endParaRPr lang="en-CA" altLang="en-US" dirty="0" smtClean="0">
              <a:latin typeface="Calibri" panose="020F050202020403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254625" y="1065213"/>
            <a:ext cx="3786188" cy="430212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CA" sz="2200" dirty="0">
                <a:solidFill>
                  <a:srgbClr val="C00000"/>
                </a:solidFill>
              </a:rPr>
              <a:t>q-stroll lower bound </a:t>
            </a:r>
            <a:r>
              <a:rPr lang="en-CA" sz="2200" dirty="0"/>
              <a:t>(CGRT03)</a:t>
            </a:r>
          </a:p>
        </p:txBody>
      </p:sp>
      <p:sp>
        <p:nvSpPr>
          <p:cNvPr id="33" name="Rectangle 32"/>
          <p:cNvSpPr/>
          <p:nvPr/>
        </p:nvSpPr>
        <p:spPr>
          <a:xfrm>
            <a:off x="3670267" y="4295383"/>
            <a:ext cx="547373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altLang="en-US" dirty="0" smtClean="0"/>
              <a:t>Can get solution of cost </a:t>
            </a:r>
            <a:r>
              <a:rPr lang="en-CA" altLang="en-US" dirty="0" smtClean="0">
                <a:solidFill>
                  <a:srgbClr val="0000FF"/>
                </a:solidFill>
              </a:rPr>
              <a:t>≤</a:t>
            </a:r>
            <a:r>
              <a:rPr lang="en-CA" altLang="en-US" dirty="0" smtClean="0"/>
              <a:t> </a:t>
            </a:r>
            <a:r>
              <a:rPr lang="en-CA" altLang="en-US" dirty="0" smtClean="0">
                <a:solidFill>
                  <a:srgbClr val="0000FF"/>
                </a:solidFill>
                <a:latin typeface="Symbol" panose="05050102010706020507" pitchFamily="18" charset="2"/>
              </a:rPr>
              <a:t>m</a:t>
            </a:r>
            <a:r>
              <a:rPr lang="en-CA" altLang="en-US" baseline="30000" dirty="0" smtClean="0">
                <a:solidFill>
                  <a:srgbClr val="0000FF"/>
                </a:solidFill>
              </a:rPr>
              <a:t>*</a:t>
            </a:r>
            <a:r>
              <a:rPr lang="en-CA" altLang="en-US" dirty="0" smtClean="0">
                <a:solidFill>
                  <a:srgbClr val="0000FF"/>
                </a:solidFill>
              </a:rPr>
              <a:t>(f(</a:t>
            </a:r>
            <a:r>
              <a:rPr lang="en-CA" altLang="en-US" dirty="0" smtClean="0">
                <a:solidFill>
                  <a:srgbClr val="0000FF"/>
                </a:solidFill>
                <a:latin typeface="Calibri" panose="020F0502020204030204" pitchFamily="34" charset="0"/>
              </a:rPr>
              <a:t>1</a:t>
            </a:r>
            <a:r>
              <a:rPr lang="en-CA" altLang="en-US" dirty="0" smtClean="0">
                <a:solidFill>
                  <a:srgbClr val="0000FF"/>
                </a:solidFill>
              </a:rPr>
              <a:t>)+…+f(n))</a:t>
            </a:r>
            <a:endParaRPr lang="en-CA" altLang="en-US" dirty="0" smtClean="0"/>
          </a:p>
        </p:txBody>
      </p:sp>
      <p:grpSp>
        <p:nvGrpSpPr>
          <p:cNvPr id="50" name="Group 49"/>
          <p:cNvGrpSpPr/>
          <p:nvPr/>
        </p:nvGrpSpPr>
        <p:grpSpPr>
          <a:xfrm>
            <a:off x="216000" y="4483772"/>
            <a:ext cx="3989701" cy="2201899"/>
            <a:chOff x="216000" y="4483772"/>
            <a:chExt cx="3989701" cy="2201899"/>
          </a:xfrm>
        </p:grpSpPr>
        <p:sp>
          <p:nvSpPr>
            <p:cNvPr id="35" name="TextBox 34"/>
            <p:cNvSpPr txBox="1"/>
            <p:nvPr/>
          </p:nvSpPr>
          <p:spPr>
            <a:xfrm>
              <a:off x="3240000" y="6239723"/>
              <a:ext cx="965701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sz="2200" dirty="0" smtClean="0"/>
                <a:t>|V(Z)|</a:t>
              </a:r>
              <a:endParaRPr lang="en-CA" sz="2200" dirty="0"/>
            </a:p>
          </p:txBody>
        </p:sp>
        <p:sp>
          <p:nvSpPr>
            <p:cNvPr id="12" name="Freeform 11"/>
            <p:cNvSpPr/>
            <p:nvPr/>
          </p:nvSpPr>
          <p:spPr bwMode="auto">
            <a:xfrm>
              <a:off x="1160585" y="4747846"/>
              <a:ext cx="2157046" cy="1488831"/>
            </a:xfrm>
            <a:custGeom>
              <a:avLst/>
              <a:gdLst>
                <a:gd name="connsiteX0" fmla="*/ 0 w 2168769"/>
                <a:gd name="connsiteY0" fmla="*/ 1477108 h 1488831"/>
                <a:gd name="connsiteX1" fmla="*/ 1301261 w 2168769"/>
                <a:gd name="connsiteY1" fmla="*/ 691662 h 1488831"/>
                <a:gd name="connsiteX2" fmla="*/ 1910861 w 2168769"/>
                <a:gd name="connsiteY2" fmla="*/ 257908 h 1488831"/>
                <a:gd name="connsiteX3" fmla="*/ 2168769 w 2168769"/>
                <a:gd name="connsiteY3" fmla="*/ 0 h 1488831"/>
                <a:gd name="connsiteX4" fmla="*/ 2145323 w 2168769"/>
                <a:gd name="connsiteY4" fmla="*/ 1488831 h 1488831"/>
                <a:gd name="connsiteX5" fmla="*/ 2157046 w 2168769"/>
                <a:gd name="connsiteY5" fmla="*/ 1488831 h 1488831"/>
                <a:gd name="connsiteX0" fmla="*/ 0 w 2168769"/>
                <a:gd name="connsiteY0" fmla="*/ 1477108 h 1500554"/>
                <a:gd name="connsiteX1" fmla="*/ 1301261 w 2168769"/>
                <a:gd name="connsiteY1" fmla="*/ 691662 h 1500554"/>
                <a:gd name="connsiteX2" fmla="*/ 1910861 w 2168769"/>
                <a:gd name="connsiteY2" fmla="*/ 257908 h 1500554"/>
                <a:gd name="connsiteX3" fmla="*/ 2168769 w 2168769"/>
                <a:gd name="connsiteY3" fmla="*/ 0 h 1500554"/>
                <a:gd name="connsiteX4" fmla="*/ 2145323 w 2168769"/>
                <a:gd name="connsiteY4" fmla="*/ 1488831 h 1500554"/>
                <a:gd name="connsiteX5" fmla="*/ 2110153 w 2168769"/>
                <a:gd name="connsiteY5" fmla="*/ 1500554 h 1500554"/>
                <a:gd name="connsiteX0" fmla="*/ 0 w 2168769"/>
                <a:gd name="connsiteY0" fmla="*/ 1477108 h 1488831"/>
                <a:gd name="connsiteX1" fmla="*/ 1301261 w 2168769"/>
                <a:gd name="connsiteY1" fmla="*/ 691662 h 1488831"/>
                <a:gd name="connsiteX2" fmla="*/ 1910861 w 2168769"/>
                <a:gd name="connsiteY2" fmla="*/ 257908 h 1488831"/>
                <a:gd name="connsiteX3" fmla="*/ 2168769 w 2168769"/>
                <a:gd name="connsiteY3" fmla="*/ 0 h 1488831"/>
                <a:gd name="connsiteX4" fmla="*/ 2145323 w 2168769"/>
                <a:gd name="connsiteY4" fmla="*/ 1488831 h 1488831"/>
                <a:gd name="connsiteX5" fmla="*/ 1723292 w 2168769"/>
                <a:gd name="connsiteY5" fmla="*/ 1277816 h 1488831"/>
                <a:gd name="connsiteX0" fmla="*/ 0 w 2168769"/>
                <a:gd name="connsiteY0" fmla="*/ 1477108 h 1488831"/>
                <a:gd name="connsiteX1" fmla="*/ 1301261 w 2168769"/>
                <a:gd name="connsiteY1" fmla="*/ 691662 h 1488831"/>
                <a:gd name="connsiteX2" fmla="*/ 1910861 w 2168769"/>
                <a:gd name="connsiteY2" fmla="*/ 257908 h 1488831"/>
                <a:gd name="connsiteX3" fmla="*/ 2168769 w 2168769"/>
                <a:gd name="connsiteY3" fmla="*/ 0 h 1488831"/>
                <a:gd name="connsiteX4" fmla="*/ 2145323 w 2168769"/>
                <a:gd name="connsiteY4" fmla="*/ 1488831 h 1488831"/>
                <a:gd name="connsiteX0" fmla="*/ 0 w 2168769"/>
                <a:gd name="connsiteY0" fmla="*/ 1477108 h 1477108"/>
                <a:gd name="connsiteX1" fmla="*/ 1301261 w 2168769"/>
                <a:gd name="connsiteY1" fmla="*/ 691662 h 1477108"/>
                <a:gd name="connsiteX2" fmla="*/ 1910861 w 2168769"/>
                <a:gd name="connsiteY2" fmla="*/ 257908 h 1477108"/>
                <a:gd name="connsiteX3" fmla="*/ 2168769 w 2168769"/>
                <a:gd name="connsiteY3" fmla="*/ 0 h 1477108"/>
                <a:gd name="connsiteX4" fmla="*/ 2157046 w 2168769"/>
                <a:gd name="connsiteY4" fmla="*/ 1477108 h 1477108"/>
                <a:gd name="connsiteX0" fmla="*/ 0 w 2168769"/>
                <a:gd name="connsiteY0" fmla="*/ 1500554 h 1500554"/>
                <a:gd name="connsiteX1" fmla="*/ 1301261 w 2168769"/>
                <a:gd name="connsiteY1" fmla="*/ 715108 h 1500554"/>
                <a:gd name="connsiteX2" fmla="*/ 1910861 w 2168769"/>
                <a:gd name="connsiteY2" fmla="*/ 281354 h 1500554"/>
                <a:gd name="connsiteX3" fmla="*/ 2168769 w 2168769"/>
                <a:gd name="connsiteY3" fmla="*/ 0 h 1500554"/>
                <a:gd name="connsiteX4" fmla="*/ 2157046 w 2168769"/>
                <a:gd name="connsiteY4" fmla="*/ 1500554 h 1500554"/>
                <a:gd name="connsiteX0" fmla="*/ 0 w 2158174"/>
                <a:gd name="connsiteY0" fmla="*/ 1500554 h 1500554"/>
                <a:gd name="connsiteX1" fmla="*/ 1301261 w 2158174"/>
                <a:gd name="connsiteY1" fmla="*/ 715108 h 1500554"/>
                <a:gd name="connsiteX2" fmla="*/ 1910861 w 2158174"/>
                <a:gd name="connsiteY2" fmla="*/ 281354 h 1500554"/>
                <a:gd name="connsiteX3" fmla="*/ 2157046 w 2158174"/>
                <a:gd name="connsiteY3" fmla="*/ 0 h 1500554"/>
                <a:gd name="connsiteX4" fmla="*/ 2157046 w 2158174"/>
                <a:gd name="connsiteY4" fmla="*/ 1500554 h 1500554"/>
                <a:gd name="connsiteX0" fmla="*/ 0 w 2158174"/>
                <a:gd name="connsiteY0" fmla="*/ 1500554 h 1524000"/>
                <a:gd name="connsiteX1" fmla="*/ 1301261 w 2158174"/>
                <a:gd name="connsiteY1" fmla="*/ 715108 h 1524000"/>
                <a:gd name="connsiteX2" fmla="*/ 1910861 w 2158174"/>
                <a:gd name="connsiteY2" fmla="*/ 281354 h 1524000"/>
                <a:gd name="connsiteX3" fmla="*/ 2157046 w 2158174"/>
                <a:gd name="connsiteY3" fmla="*/ 0 h 1524000"/>
                <a:gd name="connsiteX4" fmla="*/ 2157046 w 2158174"/>
                <a:gd name="connsiteY4" fmla="*/ 1524000 h 1524000"/>
                <a:gd name="connsiteX0" fmla="*/ 0 w 2157046"/>
                <a:gd name="connsiteY0" fmla="*/ 1500554 h 1524000"/>
                <a:gd name="connsiteX1" fmla="*/ 1301261 w 2157046"/>
                <a:gd name="connsiteY1" fmla="*/ 715108 h 1524000"/>
                <a:gd name="connsiteX2" fmla="*/ 1910861 w 2157046"/>
                <a:gd name="connsiteY2" fmla="*/ 281354 h 1524000"/>
                <a:gd name="connsiteX3" fmla="*/ 2157046 w 2157046"/>
                <a:gd name="connsiteY3" fmla="*/ 0 h 1524000"/>
                <a:gd name="connsiteX4" fmla="*/ 2145323 w 2157046"/>
                <a:gd name="connsiteY4" fmla="*/ 1524000 h 1524000"/>
                <a:gd name="connsiteX0" fmla="*/ 0 w 2157046"/>
                <a:gd name="connsiteY0" fmla="*/ 1488831 h 1512277"/>
                <a:gd name="connsiteX1" fmla="*/ 1301261 w 2157046"/>
                <a:gd name="connsiteY1" fmla="*/ 703385 h 1512277"/>
                <a:gd name="connsiteX2" fmla="*/ 1910861 w 2157046"/>
                <a:gd name="connsiteY2" fmla="*/ 269631 h 1512277"/>
                <a:gd name="connsiteX3" fmla="*/ 2157046 w 2157046"/>
                <a:gd name="connsiteY3" fmla="*/ 0 h 1512277"/>
                <a:gd name="connsiteX4" fmla="*/ 2145323 w 2157046"/>
                <a:gd name="connsiteY4" fmla="*/ 1512277 h 1512277"/>
                <a:gd name="connsiteX0" fmla="*/ 0 w 2157046"/>
                <a:gd name="connsiteY0" fmla="*/ 1488831 h 1488831"/>
                <a:gd name="connsiteX1" fmla="*/ 1301261 w 2157046"/>
                <a:gd name="connsiteY1" fmla="*/ 703385 h 1488831"/>
                <a:gd name="connsiteX2" fmla="*/ 1910861 w 2157046"/>
                <a:gd name="connsiteY2" fmla="*/ 269631 h 1488831"/>
                <a:gd name="connsiteX3" fmla="*/ 2157046 w 2157046"/>
                <a:gd name="connsiteY3" fmla="*/ 0 h 14888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57046" h="1488831">
                  <a:moveTo>
                    <a:pt x="0" y="1488831"/>
                  </a:moveTo>
                  <a:lnTo>
                    <a:pt x="1301261" y="703385"/>
                  </a:lnTo>
                  <a:lnTo>
                    <a:pt x="1910861" y="269631"/>
                  </a:lnTo>
                  <a:lnTo>
                    <a:pt x="2157046" y="0"/>
                  </a:lnTo>
                </a:path>
              </a:pathLst>
            </a:custGeom>
            <a:noFill/>
            <a:ln w="19050" cap="flat" cmpd="sng" algn="ctr">
              <a:solidFill>
                <a:srgbClr val="D3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CA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Gill Sans MT" pitchFamily="34" charset="0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 bwMode="auto">
            <a:xfrm>
              <a:off x="678615" y="6265679"/>
              <a:ext cx="3036277" cy="0"/>
            </a:xfrm>
            <a:prstGeom prst="lin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5" name="Straight Connector 14"/>
            <p:cNvCxnSpPr/>
            <p:nvPr/>
          </p:nvCxnSpPr>
          <p:spPr bwMode="auto">
            <a:xfrm flipV="1">
              <a:off x="842738" y="4483772"/>
              <a:ext cx="23447" cy="1946030"/>
            </a:xfrm>
            <a:prstGeom prst="lin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8" name="Straight Connector 17"/>
            <p:cNvCxnSpPr/>
            <p:nvPr/>
          </p:nvCxnSpPr>
          <p:spPr bwMode="auto">
            <a:xfrm>
              <a:off x="1159261" y="6136725"/>
              <a:ext cx="0" cy="258737"/>
            </a:xfrm>
            <a:prstGeom prst="line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sp>
          <p:nvSpPr>
            <p:cNvPr id="19" name="Oval 18"/>
            <p:cNvSpPr>
              <a:spLocks noChangeAspect="1"/>
            </p:cNvSpPr>
            <p:nvPr/>
          </p:nvSpPr>
          <p:spPr bwMode="auto">
            <a:xfrm>
              <a:off x="1123261" y="6218784"/>
              <a:ext cx="72000" cy="7200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CA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Gill Sans MT" pitchFamily="34" charset="0"/>
              </a:endParaRPr>
            </a:p>
          </p:txBody>
        </p:sp>
        <p:sp>
          <p:nvSpPr>
            <p:cNvPr id="21" name="Oval 20"/>
            <p:cNvSpPr>
              <a:spLocks noChangeAspect="1"/>
            </p:cNvSpPr>
            <p:nvPr/>
          </p:nvSpPr>
          <p:spPr bwMode="auto">
            <a:xfrm>
              <a:off x="3278646" y="4729954"/>
              <a:ext cx="72000" cy="7200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CA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Gill Sans MT" pitchFamily="34" charset="0"/>
              </a:endParaRPr>
            </a:p>
          </p:txBody>
        </p:sp>
        <p:sp>
          <p:nvSpPr>
            <p:cNvPr id="22" name="Oval 21"/>
            <p:cNvSpPr>
              <a:spLocks noChangeAspect="1"/>
            </p:cNvSpPr>
            <p:nvPr/>
          </p:nvSpPr>
          <p:spPr bwMode="auto">
            <a:xfrm>
              <a:off x="1452338" y="5656077"/>
              <a:ext cx="72000" cy="7200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CA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Gill Sans MT" pitchFamily="34" charset="0"/>
              </a:endParaRPr>
            </a:p>
          </p:txBody>
        </p:sp>
        <p:sp>
          <p:nvSpPr>
            <p:cNvPr id="23" name="Oval 22"/>
            <p:cNvSpPr>
              <a:spLocks noChangeAspect="1"/>
            </p:cNvSpPr>
            <p:nvPr/>
          </p:nvSpPr>
          <p:spPr bwMode="auto">
            <a:xfrm>
              <a:off x="1698523" y="5302726"/>
              <a:ext cx="72000" cy="7200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CA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Gill Sans MT" pitchFamily="34" charset="0"/>
              </a:endParaRPr>
            </a:p>
          </p:txBody>
        </p:sp>
        <p:sp>
          <p:nvSpPr>
            <p:cNvPr id="24" name="Oval 23"/>
            <p:cNvSpPr>
              <a:spLocks noChangeAspect="1"/>
            </p:cNvSpPr>
            <p:nvPr/>
          </p:nvSpPr>
          <p:spPr bwMode="auto">
            <a:xfrm>
              <a:off x="1772184" y="5530813"/>
              <a:ext cx="72000" cy="7200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CA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Gill Sans MT" pitchFamily="34" charset="0"/>
              </a:endParaRPr>
            </a:p>
          </p:txBody>
        </p:sp>
        <p:sp>
          <p:nvSpPr>
            <p:cNvPr id="25" name="Oval 24"/>
            <p:cNvSpPr>
              <a:spLocks noChangeAspect="1"/>
            </p:cNvSpPr>
            <p:nvPr/>
          </p:nvSpPr>
          <p:spPr bwMode="auto">
            <a:xfrm>
              <a:off x="2413959" y="5420787"/>
              <a:ext cx="72000" cy="7200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CA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Gill Sans MT" pitchFamily="34" charset="0"/>
              </a:endParaRPr>
            </a:p>
          </p:txBody>
        </p:sp>
        <p:sp>
          <p:nvSpPr>
            <p:cNvPr id="26" name="Oval 25"/>
            <p:cNvSpPr>
              <a:spLocks noChangeAspect="1"/>
            </p:cNvSpPr>
            <p:nvPr/>
          </p:nvSpPr>
          <p:spPr bwMode="auto">
            <a:xfrm>
              <a:off x="2485959" y="5187155"/>
              <a:ext cx="72000" cy="7200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CA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Gill Sans MT" pitchFamily="34" charset="0"/>
              </a:endParaRPr>
            </a:p>
          </p:txBody>
        </p:sp>
        <p:sp>
          <p:nvSpPr>
            <p:cNvPr id="27" name="Oval 26"/>
            <p:cNvSpPr>
              <a:spLocks noChangeAspect="1"/>
            </p:cNvSpPr>
            <p:nvPr/>
          </p:nvSpPr>
          <p:spPr bwMode="auto">
            <a:xfrm>
              <a:off x="2694419" y="5069091"/>
              <a:ext cx="72000" cy="7200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CA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Gill Sans MT" pitchFamily="34" charset="0"/>
              </a:endParaRPr>
            </a:p>
          </p:txBody>
        </p:sp>
        <p:sp>
          <p:nvSpPr>
            <p:cNvPr id="28" name="Oval 27"/>
            <p:cNvSpPr>
              <a:spLocks noChangeAspect="1"/>
            </p:cNvSpPr>
            <p:nvPr/>
          </p:nvSpPr>
          <p:spPr bwMode="auto">
            <a:xfrm>
              <a:off x="3024986" y="4997091"/>
              <a:ext cx="72000" cy="7200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CA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Gill Sans MT" pitchFamily="34" charset="0"/>
              </a:endParaRPr>
            </a:p>
          </p:txBody>
        </p:sp>
        <p:sp>
          <p:nvSpPr>
            <p:cNvPr id="29" name="Oval 28"/>
            <p:cNvSpPr>
              <a:spLocks noChangeAspect="1"/>
            </p:cNvSpPr>
            <p:nvPr/>
          </p:nvSpPr>
          <p:spPr bwMode="auto">
            <a:xfrm>
              <a:off x="2036830" y="5279278"/>
              <a:ext cx="72000" cy="7200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CA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Gill Sans MT" pitchFamily="34" charset="0"/>
              </a:endParaRPr>
            </a:p>
          </p:txBody>
        </p:sp>
        <p:cxnSp>
          <p:nvCxnSpPr>
            <p:cNvPr id="34" name="Straight Connector 33"/>
            <p:cNvCxnSpPr/>
            <p:nvPr/>
          </p:nvCxnSpPr>
          <p:spPr bwMode="auto">
            <a:xfrm>
              <a:off x="3303348" y="6138384"/>
              <a:ext cx="0" cy="258737"/>
            </a:xfrm>
            <a:prstGeom prst="line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sp>
          <p:nvSpPr>
            <p:cNvPr id="37" name="TextBox 36"/>
            <p:cNvSpPr txBox="1"/>
            <p:nvPr/>
          </p:nvSpPr>
          <p:spPr>
            <a:xfrm>
              <a:off x="216000" y="4509685"/>
              <a:ext cx="965701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sz="2200" dirty="0" smtClean="0"/>
                <a:t>c(Z)</a:t>
              </a:r>
              <a:endParaRPr lang="en-CA" sz="2200" dirty="0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928820" y="6254784"/>
              <a:ext cx="302858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sz="2200" dirty="0" smtClean="0">
                  <a:latin typeface="Calibri" panose="020F0502020204030204" pitchFamily="34" charset="0"/>
                </a:rPr>
                <a:t>1</a:t>
              </a:r>
              <a:endParaRPr lang="en-CA" sz="2200" dirty="0">
                <a:latin typeface="Calibri" panose="020F0502020204030204" pitchFamily="34" charset="0"/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3276000" y="5879723"/>
              <a:ext cx="302639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sz="2200" dirty="0" smtClean="0"/>
                <a:t>n</a:t>
              </a:r>
              <a:endParaRPr lang="en-CA" sz="2200" dirty="0"/>
            </a:p>
          </p:txBody>
        </p:sp>
      </p:grpSp>
      <p:sp>
        <p:nvSpPr>
          <p:cNvPr id="31" name="TextBox 30"/>
          <p:cNvSpPr txBox="1"/>
          <p:nvPr/>
        </p:nvSpPr>
        <p:spPr>
          <a:xfrm>
            <a:off x="4120112" y="4842868"/>
            <a:ext cx="4824593" cy="769441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CA" sz="2200" dirty="0" smtClean="0">
                <a:sym typeface="Symbol" panose="05050102010706020507" pitchFamily="18" charset="2"/>
              </a:rPr>
              <a:t></a:t>
            </a:r>
            <a:r>
              <a:rPr lang="en-CA" sz="2200" dirty="0" smtClean="0"/>
              <a:t> </a:t>
            </a:r>
            <a:r>
              <a:rPr lang="en-CA" sz="2200" dirty="0" smtClean="0">
                <a:solidFill>
                  <a:srgbClr val="0000FF"/>
                </a:solidFill>
              </a:rPr>
              <a:t>2</a:t>
            </a:r>
            <a:r>
              <a:rPr lang="en-CA" sz="2200" dirty="0" smtClean="0">
                <a:solidFill>
                  <a:srgbClr val="0000FF"/>
                </a:solidFill>
                <a:latin typeface="Symbol" panose="05050102010706020507" pitchFamily="18" charset="2"/>
              </a:rPr>
              <a:t>m</a:t>
            </a:r>
            <a:r>
              <a:rPr lang="en-CA" sz="2200" baseline="30000" dirty="0">
                <a:solidFill>
                  <a:srgbClr val="0000FF"/>
                </a:solidFill>
              </a:rPr>
              <a:t>*</a:t>
            </a:r>
            <a:r>
              <a:rPr lang="en-CA" sz="2200" dirty="0"/>
              <a:t>-approx.: can </a:t>
            </a:r>
            <a:r>
              <a:rPr lang="en-CA" sz="2200" dirty="0" smtClean="0"/>
              <a:t>get trees </a:t>
            </a:r>
            <a:r>
              <a:rPr lang="en-CA" sz="2200" dirty="0" smtClean="0">
                <a:solidFill>
                  <a:srgbClr val="0000FF"/>
                </a:solidFill>
              </a:rPr>
              <a:t>T(q</a:t>
            </a:r>
            <a:r>
              <a:rPr lang="en-CA" sz="2200" dirty="0">
                <a:solidFill>
                  <a:srgbClr val="0000FF"/>
                </a:solidFill>
              </a:rPr>
              <a:t>)</a:t>
            </a:r>
            <a:r>
              <a:rPr lang="en-CA" sz="2200" dirty="0"/>
              <a:t> </a:t>
            </a:r>
            <a:r>
              <a:rPr lang="en-CA" sz="2200" dirty="0" err="1" smtClean="0"/>
              <a:t>s.t.</a:t>
            </a:r>
            <a:r>
              <a:rPr lang="en-CA" sz="2200" dirty="0" smtClean="0"/>
              <a:t> </a:t>
            </a:r>
            <a:r>
              <a:rPr lang="en-CA" sz="2200" dirty="0" smtClean="0">
                <a:solidFill>
                  <a:srgbClr val="0000FF"/>
                </a:solidFill>
              </a:rPr>
              <a:t>E[|V(T(q))|]</a:t>
            </a:r>
            <a:r>
              <a:rPr lang="en-CA" sz="2200" baseline="-25000" dirty="0" smtClean="0">
                <a:solidFill>
                  <a:srgbClr val="0000FF"/>
                </a:solidFill>
              </a:rPr>
              <a:t> </a:t>
            </a:r>
            <a:r>
              <a:rPr lang="en-CA" altLang="en-US" sz="2200" dirty="0">
                <a:solidFill>
                  <a:srgbClr val="0000FF"/>
                </a:solidFill>
              </a:rPr>
              <a:t>≥</a:t>
            </a:r>
            <a:r>
              <a:rPr lang="en-CA" sz="2200" baseline="-25000" dirty="0" smtClean="0">
                <a:solidFill>
                  <a:srgbClr val="0000FF"/>
                </a:solidFill>
              </a:rPr>
              <a:t> </a:t>
            </a:r>
            <a:r>
              <a:rPr lang="en-CA" sz="2200" dirty="0" smtClean="0">
                <a:solidFill>
                  <a:srgbClr val="0000FF"/>
                </a:solidFill>
              </a:rPr>
              <a:t>q</a:t>
            </a:r>
            <a:r>
              <a:rPr lang="en-CA" sz="2200" dirty="0" smtClean="0"/>
              <a:t>,    </a:t>
            </a:r>
            <a:r>
              <a:rPr lang="en-CA" sz="2200" dirty="0" smtClean="0">
                <a:solidFill>
                  <a:srgbClr val="0000FF"/>
                </a:solidFill>
              </a:rPr>
              <a:t>E[c(T(q</a:t>
            </a:r>
            <a:r>
              <a:rPr lang="en-CA" sz="2200" dirty="0">
                <a:solidFill>
                  <a:srgbClr val="0000FF"/>
                </a:solidFill>
              </a:rPr>
              <a:t>))]</a:t>
            </a:r>
            <a:r>
              <a:rPr lang="en-CA" sz="2200" baseline="-25000" dirty="0">
                <a:solidFill>
                  <a:srgbClr val="0000FF"/>
                </a:solidFill>
              </a:rPr>
              <a:t> </a:t>
            </a:r>
            <a:r>
              <a:rPr lang="en-CA" sz="2000" dirty="0">
                <a:solidFill>
                  <a:srgbClr val="0000FF"/>
                </a:solidFill>
              </a:rPr>
              <a:t>≤</a:t>
            </a:r>
            <a:r>
              <a:rPr lang="en-CA" sz="2200" baseline="-25000" dirty="0">
                <a:solidFill>
                  <a:srgbClr val="0000FF"/>
                </a:solidFill>
              </a:rPr>
              <a:t> </a:t>
            </a:r>
            <a:r>
              <a:rPr lang="en-CA" sz="2200" dirty="0" smtClean="0">
                <a:solidFill>
                  <a:srgbClr val="0000FF"/>
                </a:solidFill>
              </a:rPr>
              <a:t>2OPT</a:t>
            </a:r>
            <a:r>
              <a:rPr lang="en-CA" sz="2200" baseline="-25000" dirty="0" smtClean="0">
                <a:solidFill>
                  <a:srgbClr val="0000FF"/>
                </a:solidFill>
              </a:rPr>
              <a:t>q-MST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4102530" y="5740837"/>
            <a:ext cx="4824593" cy="769441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CA" sz="2200" dirty="0" smtClean="0">
                <a:sym typeface="Symbol" panose="05050102010706020507" pitchFamily="18" charset="2"/>
              </a:rPr>
              <a:t></a:t>
            </a:r>
            <a:r>
              <a:rPr lang="en-CA" sz="2200" dirty="0" smtClean="0">
                <a:solidFill>
                  <a:srgbClr val="0000FF"/>
                </a:solidFill>
                <a:sym typeface="Symbol" panose="05050102010706020507" pitchFamily="18" charset="2"/>
              </a:rPr>
              <a:t> </a:t>
            </a:r>
            <a:r>
              <a:rPr lang="en-CA" sz="2200" dirty="0" smtClean="0">
                <a:solidFill>
                  <a:srgbClr val="0000FF"/>
                </a:solidFill>
                <a:latin typeface="Symbol" panose="05050102010706020507" pitchFamily="18" charset="2"/>
              </a:rPr>
              <a:t>m</a:t>
            </a:r>
            <a:r>
              <a:rPr lang="en-CA" sz="2200" baseline="30000" dirty="0">
                <a:solidFill>
                  <a:srgbClr val="0000FF"/>
                </a:solidFill>
              </a:rPr>
              <a:t>*</a:t>
            </a:r>
            <a:r>
              <a:rPr lang="en-CA" sz="2200" dirty="0"/>
              <a:t>-</a:t>
            </a:r>
            <a:r>
              <a:rPr lang="en-CA" sz="2200" dirty="0" smtClean="0"/>
              <a:t>approx. (</a:t>
            </a:r>
            <a:r>
              <a:rPr lang="en-CA" sz="2200" dirty="0" smtClean="0">
                <a:solidFill>
                  <a:srgbClr val="009900"/>
                </a:solidFill>
              </a:rPr>
              <a:t>CGRT03</a:t>
            </a:r>
            <a:r>
              <a:rPr lang="en-CA" sz="2200" dirty="0" smtClean="0"/>
              <a:t>): can get </a:t>
            </a:r>
            <a:r>
              <a:rPr lang="en-CA" sz="2200" dirty="0" smtClean="0">
                <a:solidFill>
                  <a:srgbClr val="0000FF"/>
                </a:solidFill>
              </a:rPr>
              <a:t>T(q</a:t>
            </a:r>
            <a:r>
              <a:rPr lang="en-CA" sz="2200" dirty="0">
                <a:solidFill>
                  <a:srgbClr val="0000FF"/>
                </a:solidFill>
              </a:rPr>
              <a:t>)</a:t>
            </a:r>
            <a:r>
              <a:rPr lang="en-CA" sz="2200" dirty="0"/>
              <a:t> </a:t>
            </a:r>
            <a:r>
              <a:rPr lang="en-CA" sz="2200" dirty="0" err="1" smtClean="0"/>
              <a:t>s.t.</a:t>
            </a:r>
            <a:r>
              <a:rPr lang="en-CA" sz="2200" dirty="0" smtClean="0"/>
              <a:t> </a:t>
            </a:r>
            <a:r>
              <a:rPr lang="en-CA" sz="2200" dirty="0" smtClean="0">
                <a:solidFill>
                  <a:srgbClr val="0000FF"/>
                </a:solidFill>
              </a:rPr>
              <a:t>E[|V(T(q))|]</a:t>
            </a:r>
            <a:r>
              <a:rPr lang="en-CA" sz="2200" baseline="-25000" dirty="0" smtClean="0">
                <a:solidFill>
                  <a:srgbClr val="0000FF"/>
                </a:solidFill>
              </a:rPr>
              <a:t> </a:t>
            </a:r>
            <a:r>
              <a:rPr lang="en-CA" altLang="en-US" sz="2200" dirty="0">
                <a:solidFill>
                  <a:srgbClr val="0000FF"/>
                </a:solidFill>
              </a:rPr>
              <a:t>≥</a:t>
            </a:r>
            <a:r>
              <a:rPr lang="en-CA" sz="2200" baseline="-25000" dirty="0" smtClean="0">
                <a:solidFill>
                  <a:srgbClr val="0000FF"/>
                </a:solidFill>
              </a:rPr>
              <a:t> </a:t>
            </a:r>
            <a:r>
              <a:rPr lang="en-CA" sz="2200" dirty="0" smtClean="0">
                <a:solidFill>
                  <a:srgbClr val="0000FF"/>
                </a:solidFill>
              </a:rPr>
              <a:t>q</a:t>
            </a:r>
            <a:r>
              <a:rPr lang="en-CA" sz="2200" dirty="0" smtClean="0"/>
              <a:t>,    </a:t>
            </a:r>
            <a:r>
              <a:rPr lang="en-CA" sz="2200" dirty="0" smtClean="0">
                <a:solidFill>
                  <a:srgbClr val="0000FF"/>
                </a:solidFill>
              </a:rPr>
              <a:t>E[c(T(q</a:t>
            </a:r>
            <a:r>
              <a:rPr lang="en-CA" sz="2200" dirty="0">
                <a:solidFill>
                  <a:srgbClr val="0000FF"/>
                </a:solidFill>
              </a:rPr>
              <a:t>))]</a:t>
            </a:r>
            <a:r>
              <a:rPr lang="en-CA" sz="2200" baseline="-25000" dirty="0">
                <a:solidFill>
                  <a:srgbClr val="0000FF"/>
                </a:solidFill>
              </a:rPr>
              <a:t> </a:t>
            </a:r>
            <a:r>
              <a:rPr lang="en-CA" sz="2000" dirty="0">
                <a:solidFill>
                  <a:srgbClr val="0000FF"/>
                </a:solidFill>
              </a:rPr>
              <a:t>≤</a:t>
            </a:r>
            <a:r>
              <a:rPr lang="en-CA" sz="2200" baseline="-25000" dirty="0">
                <a:solidFill>
                  <a:srgbClr val="0000FF"/>
                </a:solidFill>
              </a:rPr>
              <a:t> </a:t>
            </a:r>
            <a:r>
              <a:rPr lang="en-CA" sz="2200" dirty="0" err="1" smtClean="0">
                <a:solidFill>
                  <a:srgbClr val="0000FF"/>
                </a:solidFill>
              </a:rPr>
              <a:t>OPT</a:t>
            </a:r>
            <a:r>
              <a:rPr lang="en-CA" sz="2200" baseline="-25000" dirty="0" err="1" smtClean="0">
                <a:solidFill>
                  <a:srgbClr val="0000FF"/>
                </a:solidFill>
              </a:rPr>
              <a:t>q</a:t>
            </a:r>
            <a:endParaRPr lang="en-CA" sz="2200" baseline="-25000" dirty="0" smtClean="0">
              <a:solidFill>
                <a:srgbClr val="0000FF"/>
              </a:solidFill>
            </a:endParaRPr>
          </a:p>
        </p:txBody>
      </p:sp>
      <p:grpSp>
        <p:nvGrpSpPr>
          <p:cNvPr id="63" name="Group 62"/>
          <p:cNvGrpSpPr/>
          <p:nvPr/>
        </p:nvGrpSpPr>
        <p:grpSpPr>
          <a:xfrm>
            <a:off x="1159261" y="4784400"/>
            <a:ext cx="2151141" cy="1476923"/>
            <a:chOff x="1159261" y="4784400"/>
            <a:chExt cx="2151141" cy="1476923"/>
          </a:xfrm>
        </p:grpSpPr>
        <p:sp>
          <p:nvSpPr>
            <p:cNvPr id="64" name="Rectangle 63"/>
            <p:cNvSpPr/>
            <p:nvPr/>
          </p:nvSpPr>
          <p:spPr bwMode="auto">
            <a:xfrm>
              <a:off x="3090802" y="4784400"/>
              <a:ext cx="219600" cy="1476000"/>
            </a:xfrm>
            <a:prstGeom prst="rect">
              <a:avLst/>
            </a:prstGeom>
            <a:solidFill>
              <a:srgbClr val="D30000">
                <a:alpha val="20000"/>
              </a:srgbClr>
            </a:solidFill>
            <a:ln w="12700" cap="flat" cmpd="sng" algn="ctr">
              <a:solidFill>
                <a:srgbClr val="D3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C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 MT" pitchFamily="34" charset="0"/>
              </a:endParaRPr>
            </a:p>
          </p:txBody>
        </p:sp>
        <p:sp>
          <p:nvSpPr>
            <p:cNvPr id="65" name="Rectangle 64"/>
            <p:cNvSpPr/>
            <p:nvPr/>
          </p:nvSpPr>
          <p:spPr bwMode="auto">
            <a:xfrm>
              <a:off x="1159261" y="6123600"/>
              <a:ext cx="216000" cy="136800"/>
            </a:xfrm>
            <a:prstGeom prst="rect">
              <a:avLst/>
            </a:prstGeom>
            <a:solidFill>
              <a:srgbClr val="D30000">
                <a:alpha val="20000"/>
              </a:srgbClr>
            </a:solidFill>
            <a:ln w="12700" cap="flat" cmpd="sng" algn="ctr">
              <a:solidFill>
                <a:srgbClr val="D3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CA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Gill Sans MT" pitchFamily="34" charset="0"/>
              </a:endParaRPr>
            </a:p>
          </p:txBody>
        </p:sp>
        <p:sp>
          <p:nvSpPr>
            <p:cNvPr id="66" name="Rectangle 65"/>
            <p:cNvSpPr/>
            <p:nvPr/>
          </p:nvSpPr>
          <p:spPr bwMode="auto">
            <a:xfrm>
              <a:off x="1365849" y="5998523"/>
              <a:ext cx="216000" cy="262800"/>
            </a:xfrm>
            <a:prstGeom prst="rect">
              <a:avLst/>
            </a:prstGeom>
            <a:solidFill>
              <a:srgbClr val="D30000">
                <a:alpha val="20000"/>
              </a:srgbClr>
            </a:solidFill>
            <a:ln w="12700" cap="flat" cmpd="sng" algn="ctr">
              <a:solidFill>
                <a:srgbClr val="D3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C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 MT" pitchFamily="34" charset="0"/>
              </a:endParaRPr>
            </a:p>
          </p:txBody>
        </p:sp>
        <p:sp>
          <p:nvSpPr>
            <p:cNvPr id="67" name="Rectangle 66"/>
            <p:cNvSpPr/>
            <p:nvPr/>
          </p:nvSpPr>
          <p:spPr bwMode="auto">
            <a:xfrm>
              <a:off x="1580525" y="5864400"/>
              <a:ext cx="216000" cy="396000"/>
            </a:xfrm>
            <a:prstGeom prst="rect">
              <a:avLst/>
            </a:prstGeom>
            <a:solidFill>
              <a:srgbClr val="D30000">
                <a:alpha val="20000"/>
              </a:srgbClr>
            </a:solidFill>
            <a:ln w="12700" cap="flat" cmpd="sng" algn="ctr">
              <a:solidFill>
                <a:srgbClr val="D3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C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 MT" pitchFamily="34" charset="0"/>
              </a:endParaRPr>
            </a:p>
          </p:txBody>
        </p:sp>
        <p:sp>
          <p:nvSpPr>
            <p:cNvPr id="68" name="Rectangle 67"/>
            <p:cNvSpPr/>
            <p:nvPr/>
          </p:nvSpPr>
          <p:spPr bwMode="auto">
            <a:xfrm>
              <a:off x="1791152" y="5720400"/>
              <a:ext cx="216000" cy="540000"/>
            </a:xfrm>
            <a:prstGeom prst="rect">
              <a:avLst/>
            </a:prstGeom>
            <a:solidFill>
              <a:srgbClr val="D30000">
                <a:alpha val="20000"/>
              </a:srgbClr>
            </a:solidFill>
            <a:ln w="12700" cap="flat" cmpd="sng" algn="ctr">
              <a:solidFill>
                <a:srgbClr val="D3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C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 MT" pitchFamily="34" charset="0"/>
              </a:endParaRPr>
            </a:p>
          </p:txBody>
        </p:sp>
        <p:sp>
          <p:nvSpPr>
            <p:cNvPr id="69" name="Rectangle 68"/>
            <p:cNvSpPr/>
            <p:nvPr/>
          </p:nvSpPr>
          <p:spPr bwMode="auto">
            <a:xfrm>
              <a:off x="2002478" y="5594400"/>
              <a:ext cx="219600" cy="666000"/>
            </a:xfrm>
            <a:prstGeom prst="rect">
              <a:avLst/>
            </a:prstGeom>
            <a:solidFill>
              <a:srgbClr val="D30000">
                <a:alpha val="20000"/>
              </a:srgbClr>
            </a:solidFill>
            <a:ln w="12700" cap="flat" cmpd="sng" algn="ctr">
              <a:solidFill>
                <a:srgbClr val="D3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C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 MT" pitchFamily="34" charset="0"/>
              </a:endParaRPr>
            </a:p>
          </p:txBody>
        </p:sp>
        <p:sp>
          <p:nvSpPr>
            <p:cNvPr id="70" name="Rectangle 69"/>
            <p:cNvSpPr/>
            <p:nvPr/>
          </p:nvSpPr>
          <p:spPr bwMode="auto">
            <a:xfrm>
              <a:off x="2225872" y="5468400"/>
              <a:ext cx="219600" cy="792000"/>
            </a:xfrm>
            <a:prstGeom prst="rect">
              <a:avLst/>
            </a:prstGeom>
            <a:solidFill>
              <a:srgbClr val="D30000">
                <a:alpha val="20000"/>
              </a:srgbClr>
            </a:solidFill>
            <a:ln w="12700" cap="flat" cmpd="sng" algn="ctr">
              <a:solidFill>
                <a:srgbClr val="D3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C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 MT" pitchFamily="34" charset="0"/>
              </a:endParaRPr>
            </a:p>
          </p:txBody>
        </p:sp>
        <p:sp>
          <p:nvSpPr>
            <p:cNvPr id="71" name="Rectangle 70"/>
            <p:cNvSpPr/>
            <p:nvPr/>
          </p:nvSpPr>
          <p:spPr bwMode="auto">
            <a:xfrm>
              <a:off x="2447188" y="5324400"/>
              <a:ext cx="219600" cy="936000"/>
            </a:xfrm>
            <a:prstGeom prst="rect">
              <a:avLst/>
            </a:prstGeom>
            <a:solidFill>
              <a:srgbClr val="D30000">
                <a:alpha val="20000"/>
              </a:srgbClr>
            </a:solidFill>
            <a:ln w="12700" cap="flat" cmpd="sng" algn="ctr">
              <a:solidFill>
                <a:srgbClr val="D3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C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 MT" pitchFamily="34" charset="0"/>
              </a:endParaRPr>
            </a:p>
          </p:txBody>
        </p:sp>
        <p:sp>
          <p:nvSpPr>
            <p:cNvPr id="72" name="Rectangle 71"/>
            <p:cNvSpPr/>
            <p:nvPr/>
          </p:nvSpPr>
          <p:spPr bwMode="auto">
            <a:xfrm>
              <a:off x="2658366" y="5162400"/>
              <a:ext cx="219600" cy="1098000"/>
            </a:xfrm>
            <a:prstGeom prst="rect">
              <a:avLst/>
            </a:prstGeom>
            <a:solidFill>
              <a:srgbClr val="D30000">
                <a:alpha val="20000"/>
              </a:srgbClr>
            </a:solidFill>
            <a:ln w="12700" cap="flat" cmpd="sng" algn="ctr">
              <a:solidFill>
                <a:srgbClr val="D3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C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 MT" pitchFamily="34" charset="0"/>
              </a:endParaRPr>
            </a:p>
          </p:txBody>
        </p:sp>
        <p:sp>
          <p:nvSpPr>
            <p:cNvPr id="73" name="Rectangle 72"/>
            <p:cNvSpPr/>
            <p:nvPr/>
          </p:nvSpPr>
          <p:spPr bwMode="auto">
            <a:xfrm>
              <a:off x="2869486" y="5036400"/>
              <a:ext cx="219600" cy="1224000"/>
            </a:xfrm>
            <a:prstGeom prst="rect">
              <a:avLst/>
            </a:prstGeom>
            <a:solidFill>
              <a:srgbClr val="D30000">
                <a:alpha val="20000"/>
              </a:srgbClr>
            </a:solidFill>
            <a:ln w="12700" cap="flat" cmpd="sng" algn="ctr">
              <a:solidFill>
                <a:srgbClr val="D3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C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 MT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23158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1" grpId="0" animBg="1"/>
      <p:bldP spid="3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550985" y="1184029"/>
                <a:ext cx="8124092" cy="26237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Bef>
                    <a:spcPts val="1800"/>
                  </a:spcBef>
                  <a:tabLst>
                    <a:tab pos="1887538" algn="l"/>
                  </a:tabLst>
                </a:pPr>
                <a:r>
                  <a:rPr lang="en-CA" altLang="en-US" dirty="0" smtClean="0">
                    <a:solidFill>
                      <a:srgbClr val="009900"/>
                    </a:solidFill>
                  </a:rPr>
                  <a:t>Concatenation theorem (Post-S14):</a:t>
                </a:r>
                <a:r>
                  <a:rPr lang="en-CA" altLang="en-US" dirty="0" smtClean="0"/>
                  <a:t> Let </a:t>
                </a:r>
                <a:r>
                  <a:rPr lang="en-CA" altLang="en-US" dirty="0" smtClean="0">
                    <a:solidFill>
                      <a:srgbClr val="0000FF"/>
                    </a:solidFill>
                  </a:rPr>
                  <a:t>(Z</a:t>
                </a:r>
                <a:r>
                  <a:rPr lang="en-CA" altLang="en-US" baseline="-25000" dirty="0" smtClean="0">
                    <a:solidFill>
                      <a:srgbClr val="0000FF"/>
                    </a:solidFill>
                    <a:latin typeface="Calibri" panose="020F0502020204030204" pitchFamily="34" charset="0"/>
                  </a:rPr>
                  <a:t>1</a:t>
                </a:r>
                <a:r>
                  <a:rPr lang="en-CA" altLang="en-US" dirty="0" smtClean="0">
                    <a:solidFill>
                      <a:srgbClr val="0000FF"/>
                    </a:solidFill>
                  </a:rPr>
                  <a:t>(</a:t>
                </a:r>
                <a:r>
                  <a:rPr lang="en-CA" altLang="en-US" dirty="0" smtClean="0">
                    <a:solidFill>
                      <a:srgbClr val="0000FF"/>
                    </a:solidFill>
                    <a:latin typeface="Calibri" panose="020F0502020204030204" pitchFamily="34" charset="0"/>
                  </a:rPr>
                  <a:t>1</a:t>
                </a:r>
                <a:r>
                  <a:rPr lang="en-CA" altLang="en-US" dirty="0" smtClean="0">
                    <a:solidFill>
                      <a:srgbClr val="0000FF"/>
                    </a:solidFill>
                  </a:rPr>
                  <a:t>), Z</a:t>
                </a:r>
                <a:r>
                  <a:rPr lang="en-CA" altLang="en-US" baseline="-25000" dirty="0" smtClean="0">
                    <a:solidFill>
                      <a:srgbClr val="0000FF"/>
                    </a:solidFill>
                  </a:rPr>
                  <a:t>2</a:t>
                </a:r>
                <a:r>
                  <a:rPr lang="en-CA" altLang="en-US" dirty="0" smtClean="0">
                    <a:solidFill>
                      <a:srgbClr val="0000FF"/>
                    </a:solidFill>
                  </a:rPr>
                  <a:t>(</a:t>
                </a:r>
                <a:r>
                  <a:rPr lang="en-CA" altLang="en-US" dirty="0" smtClean="0">
                    <a:solidFill>
                      <a:srgbClr val="0000FF"/>
                    </a:solidFill>
                    <a:latin typeface="Calibri" panose="020F0502020204030204" pitchFamily="34" charset="0"/>
                  </a:rPr>
                  <a:t>1</a:t>
                </a:r>
                <a:r>
                  <a:rPr lang="en-CA" altLang="en-US" dirty="0" smtClean="0">
                    <a:solidFill>
                      <a:srgbClr val="0000FF"/>
                    </a:solidFill>
                  </a:rPr>
                  <a:t>),…, </a:t>
                </a:r>
                <a:r>
                  <a:rPr lang="en-CA" altLang="en-US" dirty="0" err="1" smtClean="0">
                    <a:solidFill>
                      <a:srgbClr val="0000FF"/>
                    </a:solidFill>
                  </a:rPr>
                  <a:t>Z</a:t>
                </a:r>
                <a:r>
                  <a:rPr lang="en-CA" altLang="en-US" baseline="-25000" dirty="0" err="1" smtClean="0">
                    <a:solidFill>
                      <a:srgbClr val="0000FF"/>
                    </a:solidFill>
                  </a:rPr>
                  <a:t>k</a:t>
                </a:r>
                <a:r>
                  <a:rPr lang="en-CA" altLang="en-US" dirty="0" smtClean="0">
                    <a:solidFill>
                      <a:srgbClr val="0000FF"/>
                    </a:solidFill>
                  </a:rPr>
                  <a:t>(</a:t>
                </a:r>
                <a:r>
                  <a:rPr lang="en-CA" altLang="en-US" dirty="0" smtClean="0">
                    <a:solidFill>
                      <a:srgbClr val="0000FF"/>
                    </a:solidFill>
                    <a:latin typeface="Calibri" panose="020F0502020204030204" pitchFamily="34" charset="0"/>
                  </a:rPr>
                  <a:t>1</a:t>
                </a:r>
                <a:r>
                  <a:rPr lang="en-CA" altLang="en-US" dirty="0" smtClean="0">
                    <a:solidFill>
                      <a:srgbClr val="0000FF"/>
                    </a:solidFill>
                  </a:rPr>
                  <a:t>)), </a:t>
                </a:r>
              </a:p>
              <a:p>
                <a:pPr>
                  <a:spcBef>
                    <a:spcPts val="300"/>
                  </a:spcBef>
                  <a:tabLst>
                    <a:tab pos="1887538" algn="l"/>
                  </a:tabLst>
                </a:pPr>
                <a:r>
                  <a:rPr lang="en-CA" altLang="en-US" dirty="0" smtClean="0">
                    <a:solidFill>
                      <a:srgbClr val="0000FF"/>
                    </a:solidFill>
                  </a:rPr>
                  <a:t>	(Z</a:t>
                </a:r>
                <a:r>
                  <a:rPr lang="en-CA" altLang="en-US" baseline="-25000" dirty="0" smtClean="0">
                    <a:solidFill>
                      <a:srgbClr val="0000FF"/>
                    </a:solidFill>
                    <a:latin typeface="Calibri" panose="020F0502020204030204" pitchFamily="34" charset="0"/>
                  </a:rPr>
                  <a:t>1</a:t>
                </a:r>
                <a:r>
                  <a:rPr lang="en-CA" altLang="en-US" dirty="0" smtClean="0">
                    <a:solidFill>
                      <a:srgbClr val="0000FF"/>
                    </a:solidFill>
                  </a:rPr>
                  <a:t>(2),…, </a:t>
                </a:r>
                <a:r>
                  <a:rPr lang="en-CA" altLang="en-US" dirty="0" err="1" smtClean="0">
                    <a:solidFill>
                      <a:srgbClr val="0000FF"/>
                    </a:solidFill>
                  </a:rPr>
                  <a:t>Z</a:t>
                </a:r>
                <a:r>
                  <a:rPr lang="en-CA" altLang="en-US" baseline="-25000" dirty="0" err="1" smtClean="0">
                    <a:solidFill>
                      <a:srgbClr val="0000FF"/>
                    </a:solidFill>
                  </a:rPr>
                  <a:t>k</a:t>
                </a:r>
                <a:r>
                  <a:rPr lang="en-CA" altLang="en-US" dirty="0" smtClean="0">
                    <a:solidFill>
                      <a:srgbClr val="0000FF"/>
                    </a:solidFill>
                  </a:rPr>
                  <a:t>(2)), …, (Z</a:t>
                </a:r>
                <a:r>
                  <a:rPr lang="en-CA" altLang="en-US" baseline="-25000" dirty="0" smtClean="0">
                    <a:solidFill>
                      <a:srgbClr val="0000FF"/>
                    </a:solidFill>
                    <a:latin typeface="Calibri" panose="020F0502020204030204" pitchFamily="34" charset="0"/>
                  </a:rPr>
                  <a:t>1</a:t>
                </a:r>
                <a:r>
                  <a:rPr lang="en-CA" altLang="en-US" dirty="0" smtClean="0">
                    <a:solidFill>
                      <a:srgbClr val="0000FF"/>
                    </a:solidFill>
                  </a:rPr>
                  <a:t>(s),…, </a:t>
                </a:r>
                <a:r>
                  <a:rPr lang="en-CA" altLang="en-US" dirty="0" err="1" smtClean="0">
                    <a:solidFill>
                      <a:srgbClr val="0000FF"/>
                    </a:solidFill>
                  </a:rPr>
                  <a:t>Z</a:t>
                </a:r>
                <a:r>
                  <a:rPr lang="en-CA" altLang="en-US" baseline="-25000" dirty="0" err="1" smtClean="0">
                    <a:solidFill>
                      <a:srgbClr val="0000FF"/>
                    </a:solidFill>
                  </a:rPr>
                  <a:t>k</a:t>
                </a:r>
                <a:r>
                  <a:rPr lang="en-CA" altLang="en-US" dirty="0" smtClean="0">
                    <a:solidFill>
                      <a:srgbClr val="0000FF"/>
                    </a:solidFill>
                  </a:rPr>
                  <a:t>(s)) </a:t>
                </a:r>
              </a:p>
              <a:p>
                <a:pPr>
                  <a:spcBef>
                    <a:spcPts val="600"/>
                  </a:spcBef>
                </a:pPr>
                <a:r>
                  <a:rPr lang="en-CA" altLang="en-US" dirty="0" smtClean="0"/>
                  <a:t>be a sequence of </a:t>
                </a:r>
                <a:r>
                  <a:rPr lang="en-CA" altLang="en-US" dirty="0" smtClean="0">
                    <a:solidFill>
                      <a:srgbClr val="0000FF"/>
                    </a:solidFill>
                  </a:rPr>
                  <a:t>k</a:t>
                </a:r>
                <a:r>
                  <a:rPr lang="en-CA" altLang="en-US" dirty="0" smtClean="0"/>
                  <a:t>-tuples where each </a:t>
                </a:r>
                <a:r>
                  <a:rPr lang="en-CA" altLang="en-US" dirty="0" err="1" smtClean="0">
                    <a:solidFill>
                      <a:srgbClr val="0000FF"/>
                    </a:solidFill>
                  </a:rPr>
                  <a:t>Z</a:t>
                </a:r>
                <a:r>
                  <a:rPr lang="en-CA" altLang="en-US" baseline="-25000" dirty="0" err="1" smtClean="0">
                    <a:solidFill>
                      <a:srgbClr val="0000FF"/>
                    </a:solidFill>
                  </a:rPr>
                  <a:t>i</a:t>
                </a:r>
                <a:r>
                  <a:rPr lang="en-CA" altLang="en-US" dirty="0" smtClean="0">
                    <a:solidFill>
                      <a:srgbClr val="0000FF"/>
                    </a:solidFill>
                  </a:rPr>
                  <a:t>(q)</a:t>
                </a:r>
                <a:r>
                  <a:rPr lang="en-CA" altLang="en-US" dirty="0" smtClean="0"/>
                  <a:t> is a random tree rooted at </a:t>
                </a:r>
                <a:r>
                  <a:rPr lang="en-CA" altLang="en-US" dirty="0" err="1" smtClean="0">
                    <a:solidFill>
                      <a:srgbClr val="0000FF"/>
                    </a:solidFill>
                  </a:rPr>
                  <a:t>r</a:t>
                </a:r>
                <a:r>
                  <a:rPr lang="en-CA" altLang="en-US" baseline="-25000" dirty="0" err="1" smtClean="0">
                    <a:solidFill>
                      <a:srgbClr val="0000FF"/>
                    </a:solidFill>
                  </a:rPr>
                  <a:t>i</a:t>
                </a:r>
                <a:r>
                  <a:rPr lang="en-CA" altLang="en-US" dirty="0" smtClean="0"/>
                  <a:t>. Suppose </a:t>
                </a:r>
                <a:r>
                  <a:rPr lang="en-CA" altLang="en-US" dirty="0" smtClean="0">
                    <a:solidFill>
                      <a:srgbClr val="0000FF"/>
                    </a:solidFill>
                  </a:rPr>
                  <a:t>|</a:t>
                </a:r>
                <a:r>
                  <a:rPr lang="en-CA" altLang="en-US" sz="2800" dirty="0" err="1" smtClean="0">
                    <a:solidFill>
                      <a:srgbClr val="0000FF"/>
                    </a:solidFill>
                  </a:rPr>
                  <a:t>U</a:t>
                </a:r>
                <a:r>
                  <a:rPr lang="en-CA" altLang="en-US" baseline="-25000" dirty="0" err="1" smtClean="0">
                    <a:solidFill>
                      <a:srgbClr val="0000FF"/>
                    </a:solidFill>
                  </a:rPr>
                  <a:t>i</a:t>
                </a:r>
                <a:r>
                  <a:rPr lang="en-CA" altLang="en-US" baseline="-25000" dirty="0" smtClean="0">
                    <a:solidFill>
                      <a:srgbClr val="0000FF"/>
                    </a:solidFill>
                  </a:rPr>
                  <a:t>=</a:t>
                </a:r>
                <a:r>
                  <a:rPr lang="en-CA" altLang="en-US" baseline="-25000" dirty="0" smtClean="0">
                    <a:solidFill>
                      <a:srgbClr val="0000FF"/>
                    </a:solidFill>
                    <a:latin typeface="Calibri" panose="020F0502020204030204" pitchFamily="34" charset="0"/>
                  </a:rPr>
                  <a:t>1</a:t>
                </a:r>
                <a:r>
                  <a:rPr lang="en-CA" altLang="en-US" baseline="-25000" dirty="0" smtClean="0">
                    <a:solidFill>
                      <a:srgbClr val="0000FF"/>
                    </a:solidFill>
                  </a:rPr>
                  <a:t>,…,k </a:t>
                </a:r>
                <a:r>
                  <a:rPr lang="en-CA" altLang="en-US" dirty="0" smtClean="0">
                    <a:solidFill>
                      <a:srgbClr val="0000FF"/>
                    </a:solidFill>
                  </a:rPr>
                  <a:t> V(</a:t>
                </a:r>
                <a:r>
                  <a:rPr lang="en-CA" altLang="en-US" dirty="0" err="1" smtClean="0">
                    <a:solidFill>
                      <a:srgbClr val="0000FF"/>
                    </a:solidFill>
                  </a:rPr>
                  <a:t>Z</a:t>
                </a:r>
                <a:r>
                  <a:rPr lang="en-CA" altLang="en-US" baseline="-25000" dirty="0" err="1" smtClean="0">
                    <a:solidFill>
                      <a:srgbClr val="0000FF"/>
                    </a:solidFill>
                  </a:rPr>
                  <a:t>i</a:t>
                </a:r>
                <a:r>
                  <a:rPr lang="en-CA" altLang="en-US" dirty="0" smtClean="0">
                    <a:solidFill>
                      <a:srgbClr val="0000FF"/>
                    </a:solidFill>
                  </a:rPr>
                  <a:t>(s))|=</a:t>
                </a:r>
                <a:r>
                  <a:rPr lang="en-CA" altLang="en-US" dirty="0">
                    <a:solidFill>
                      <a:srgbClr val="0000FF"/>
                    </a:solidFill>
                  </a:rPr>
                  <a:t>n </a:t>
                </a:r>
                <a:r>
                  <a:rPr lang="en-CA" altLang="en-US" dirty="0"/>
                  <a:t>with probability </a:t>
                </a:r>
                <a:r>
                  <a:rPr lang="en-CA" altLang="en-US" dirty="0">
                    <a:solidFill>
                      <a:srgbClr val="0000FF"/>
                    </a:solidFill>
                    <a:latin typeface="Calibri" panose="020F0502020204030204" pitchFamily="34" charset="0"/>
                  </a:rPr>
                  <a:t>1</a:t>
                </a:r>
                <a:r>
                  <a:rPr lang="en-CA" altLang="en-US" dirty="0"/>
                  <a:t>. </a:t>
                </a:r>
                <a:endParaRPr lang="en-CA" altLang="en-US" dirty="0" smtClean="0"/>
              </a:p>
              <a:p>
                <a:pPr>
                  <a:spcBef>
                    <a:spcPts val="600"/>
                  </a:spcBef>
                </a:pPr>
                <a:r>
                  <a:rPr lang="en-CA" altLang="en-US" dirty="0" smtClean="0"/>
                  <a:t>Let </a:t>
                </a:r>
                <a:r>
                  <a:rPr lang="en-CA" altLang="en-US" dirty="0">
                    <a:solidFill>
                      <a:srgbClr val="0000FF"/>
                    </a:solidFill>
                  </a:rPr>
                  <a:t>f:[</a:t>
                </a:r>
                <a:r>
                  <a:rPr lang="en-CA" altLang="en-US" dirty="0">
                    <a:solidFill>
                      <a:srgbClr val="0000FF"/>
                    </a:solidFill>
                    <a:latin typeface="Calibri" panose="020F0502020204030204" pitchFamily="34" charset="0"/>
                  </a:rPr>
                  <a:t>1</a:t>
                </a:r>
                <a:r>
                  <a:rPr lang="en-CA" altLang="en-US" dirty="0">
                    <a:solidFill>
                      <a:srgbClr val="0000FF"/>
                    </a:solidFill>
                  </a:rPr>
                  <a:t>,n] </a:t>
                </a:r>
                <a14:m>
                  <m:oMath xmlns:m="http://schemas.openxmlformats.org/officeDocument/2006/math">
                    <m:r>
                      <a:rPr lang="en-CA" altLang="en-US" i="1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→</m:t>
                    </m:r>
                    <m:r>
                      <a:rPr lang="en-CA" altLang="en-US" i="1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ℝ</m:t>
                    </m:r>
                  </m:oMath>
                </a14:m>
                <a:r>
                  <a:rPr lang="en-CA" altLang="en-US" baseline="-25000" dirty="0">
                    <a:solidFill>
                      <a:srgbClr val="0000FF"/>
                    </a:solidFill>
                  </a:rPr>
                  <a:t>+</a:t>
                </a:r>
                <a:r>
                  <a:rPr lang="en-CA" altLang="en-US" dirty="0">
                    <a:solidFill>
                      <a:srgbClr val="0000FF"/>
                    </a:solidFill>
                  </a:rPr>
                  <a:t> </a:t>
                </a:r>
                <a:r>
                  <a:rPr lang="en-CA" altLang="en-US" dirty="0"/>
                  <a:t>be </a:t>
                </a:r>
                <a:r>
                  <a:rPr lang="en-CA" altLang="en-US" dirty="0">
                    <a:solidFill>
                      <a:srgbClr val="CC0000"/>
                    </a:solidFill>
                  </a:rPr>
                  <a:t>lower-envelope curve</a:t>
                </a:r>
                <a:r>
                  <a:rPr lang="en-CA" altLang="en-US" dirty="0"/>
                  <a:t> of </a:t>
                </a:r>
                <a:endParaRPr lang="en-CA" altLang="en-US" dirty="0" smtClean="0"/>
              </a:p>
              <a:p>
                <a:r>
                  <a:rPr lang="en-CA" altLang="en-US" sz="2800" dirty="0" err="1" smtClean="0">
                    <a:solidFill>
                      <a:srgbClr val="0000FF"/>
                    </a:solidFill>
                  </a:rPr>
                  <a:t>U</a:t>
                </a:r>
                <a:r>
                  <a:rPr lang="en-CA" altLang="en-US" baseline="-25000" dirty="0" err="1" smtClean="0">
                    <a:solidFill>
                      <a:srgbClr val="0000FF"/>
                    </a:solidFill>
                  </a:rPr>
                  <a:t>q</a:t>
                </a:r>
                <a:r>
                  <a:rPr lang="en-CA" altLang="en-US" baseline="-25000" dirty="0" smtClean="0">
                    <a:solidFill>
                      <a:srgbClr val="0000FF"/>
                    </a:solidFill>
                  </a:rPr>
                  <a:t>=</a:t>
                </a:r>
                <a:r>
                  <a:rPr lang="en-CA" altLang="en-US" baseline="-25000" dirty="0" smtClean="0">
                    <a:solidFill>
                      <a:srgbClr val="0000FF"/>
                    </a:solidFill>
                    <a:latin typeface="Calibri" panose="020F0502020204030204" pitchFamily="34" charset="0"/>
                  </a:rPr>
                  <a:t>1</a:t>
                </a:r>
                <a:r>
                  <a:rPr lang="en-CA" altLang="en-US" baseline="-25000" dirty="0">
                    <a:solidFill>
                      <a:srgbClr val="0000FF"/>
                    </a:solidFill>
                  </a:rPr>
                  <a:t>,…,s </a:t>
                </a:r>
                <a:r>
                  <a:rPr lang="en-CA" altLang="en-US" sz="2800" dirty="0" err="1">
                    <a:solidFill>
                      <a:srgbClr val="0000FF"/>
                    </a:solidFill>
                  </a:rPr>
                  <a:t>U</a:t>
                </a:r>
                <a:r>
                  <a:rPr lang="en-CA" altLang="en-US" baseline="-25000" dirty="0" err="1">
                    <a:solidFill>
                      <a:srgbClr val="0000FF"/>
                    </a:solidFill>
                  </a:rPr>
                  <a:t>support</a:t>
                </a:r>
                <a:r>
                  <a:rPr lang="en-CA" altLang="en-US" baseline="-25000" dirty="0">
                    <a:solidFill>
                      <a:srgbClr val="0000FF"/>
                    </a:solidFill>
                  </a:rPr>
                  <a:t> of Z</a:t>
                </a:r>
                <a:r>
                  <a:rPr lang="en-CA" altLang="en-US" baseline="-25000" dirty="0" smtClean="0">
                    <a:solidFill>
                      <a:srgbClr val="0000FF"/>
                    </a:solidFill>
                  </a:rPr>
                  <a:t>(</a:t>
                </a:r>
                <a:r>
                  <a:rPr lang="en-CA" altLang="en-US" baseline="-25000" dirty="0">
                    <a:solidFill>
                      <a:srgbClr val="0000FF"/>
                    </a:solidFill>
                  </a:rPr>
                  <a:t>q</a:t>
                </a:r>
                <a:r>
                  <a:rPr lang="en-CA" altLang="en-US" baseline="-25000" dirty="0" smtClean="0">
                    <a:solidFill>
                      <a:srgbClr val="0000FF"/>
                    </a:solidFill>
                  </a:rPr>
                  <a:t>)</a:t>
                </a:r>
                <a14:m>
                  <m:oMath xmlns:m="http://schemas.openxmlformats.org/officeDocument/2006/math">
                    <m:r>
                      <a:rPr lang="en-CA" altLang="en-US" i="1" baseline="-2500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CA" altLang="en-US" sz="2800" dirty="0">
                    <a:solidFill>
                      <a:srgbClr val="0000FF"/>
                    </a:solidFill>
                  </a:rPr>
                  <a:t>(</a:t>
                </a:r>
                <a:r>
                  <a:rPr lang="en-CA" altLang="en-US" baseline="-25000" dirty="0">
                    <a:solidFill>
                      <a:srgbClr val="0000FF"/>
                    </a:solidFill>
                  </a:rPr>
                  <a:t> </a:t>
                </a:r>
                <a:r>
                  <a:rPr lang="en-CA" altLang="en-US" sz="2800" dirty="0" smtClean="0">
                    <a:solidFill>
                      <a:srgbClr val="0000FF"/>
                    </a:solidFill>
                  </a:rPr>
                  <a:t>|</a:t>
                </a:r>
                <a:r>
                  <a:rPr lang="en-CA" altLang="en-US" sz="2800" dirty="0" err="1" smtClean="0">
                    <a:solidFill>
                      <a:srgbClr val="0000FF"/>
                    </a:solidFill>
                  </a:rPr>
                  <a:t>U</a:t>
                </a:r>
                <a:r>
                  <a:rPr lang="en-CA" altLang="en-US" baseline="-25000" dirty="0" err="1" smtClean="0">
                    <a:solidFill>
                      <a:srgbClr val="0000FF"/>
                    </a:solidFill>
                  </a:rPr>
                  <a:t>i</a:t>
                </a:r>
                <a:r>
                  <a:rPr lang="en-CA" altLang="en-US" baseline="-25000" dirty="0" smtClean="0">
                    <a:solidFill>
                      <a:srgbClr val="0000FF"/>
                    </a:solidFill>
                  </a:rPr>
                  <a:t>=</a:t>
                </a:r>
                <a:r>
                  <a:rPr lang="en-CA" altLang="en-US" baseline="-25000" dirty="0" smtClean="0">
                    <a:solidFill>
                      <a:srgbClr val="0000FF"/>
                    </a:solidFill>
                    <a:latin typeface="Calibri" panose="020F0502020204030204" pitchFamily="34" charset="0"/>
                  </a:rPr>
                  <a:t>1</a:t>
                </a:r>
                <a:r>
                  <a:rPr lang="en-CA" altLang="en-US" baseline="-25000" dirty="0" smtClean="0">
                    <a:solidFill>
                      <a:srgbClr val="0000FF"/>
                    </a:solidFill>
                  </a:rPr>
                  <a:t>,…,k</a:t>
                </a:r>
                <a:r>
                  <a:rPr lang="en-CA" altLang="en-US" dirty="0" smtClean="0">
                    <a:solidFill>
                      <a:srgbClr val="0000FF"/>
                    </a:solidFill>
                  </a:rPr>
                  <a:t> V(</a:t>
                </a:r>
                <a:r>
                  <a:rPr lang="en-CA" altLang="en-US" dirty="0" err="1" smtClean="0">
                    <a:solidFill>
                      <a:srgbClr val="0000FF"/>
                    </a:solidFill>
                  </a:rPr>
                  <a:t>Z</a:t>
                </a:r>
                <a:r>
                  <a:rPr lang="en-CA" altLang="en-US" baseline="-25000" dirty="0" err="1" smtClean="0">
                    <a:solidFill>
                      <a:srgbClr val="0000FF"/>
                    </a:solidFill>
                  </a:rPr>
                  <a:t>i</a:t>
                </a:r>
                <a:r>
                  <a:rPr lang="en-CA" altLang="en-US" dirty="0" smtClean="0">
                    <a:solidFill>
                      <a:srgbClr val="0000FF"/>
                    </a:solidFill>
                  </a:rPr>
                  <a:t>(q))</a:t>
                </a:r>
                <a:r>
                  <a:rPr lang="en-CA" altLang="en-US" sz="2800" dirty="0" smtClean="0">
                    <a:solidFill>
                      <a:srgbClr val="0000FF"/>
                    </a:solidFill>
                  </a:rPr>
                  <a:t>|</a:t>
                </a:r>
                <a:r>
                  <a:rPr lang="en-CA" altLang="en-US" dirty="0" smtClean="0">
                    <a:solidFill>
                      <a:srgbClr val="0000FF"/>
                    </a:solidFill>
                  </a:rPr>
                  <a:t>, max</a:t>
                </a:r>
                <a:r>
                  <a:rPr lang="en-CA" altLang="en-US" baseline="-25000" dirty="0" smtClean="0">
                    <a:solidFill>
                      <a:srgbClr val="0000FF"/>
                    </a:solidFill>
                  </a:rPr>
                  <a:t>i=</a:t>
                </a:r>
                <a:r>
                  <a:rPr lang="en-CA" altLang="en-US" baseline="-25000" dirty="0" smtClean="0">
                    <a:solidFill>
                      <a:srgbClr val="0000FF"/>
                    </a:solidFill>
                    <a:latin typeface="Calibri" panose="020F0502020204030204" pitchFamily="34" charset="0"/>
                  </a:rPr>
                  <a:t>1</a:t>
                </a:r>
                <a:r>
                  <a:rPr lang="en-CA" altLang="en-US" baseline="-25000" dirty="0" smtClean="0">
                    <a:solidFill>
                      <a:srgbClr val="0000FF"/>
                    </a:solidFill>
                  </a:rPr>
                  <a:t>,…,k</a:t>
                </a:r>
                <a:r>
                  <a:rPr lang="en-CA" altLang="en-US" dirty="0" smtClean="0">
                    <a:solidFill>
                      <a:srgbClr val="0000FF"/>
                    </a:solidFill>
                  </a:rPr>
                  <a:t> c(</a:t>
                </a:r>
                <a:r>
                  <a:rPr lang="en-CA" altLang="en-US" dirty="0" err="1" smtClean="0">
                    <a:solidFill>
                      <a:srgbClr val="0000FF"/>
                    </a:solidFill>
                  </a:rPr>
                  <a:t>Z</a:t>
                </a:r>
                <a:r>
                  <a:rPr lang="en-CA" altLang="en-US" baseline="-25000" dirty="0" err="1" smtClean="0">
                    <a:solidFill>
                      <a:srgbClr val="0000FF"/>
                    </a:solidFill>
                  </a:rPr>
                  <a:t>i</a:t>
                </a:r>
                <a:r>
                  <a:rPr lang="en-CA" altLang="en-US" dirty="0" smtClean="0">
                    <a:solidFill>
                      <a:srgbClr val="0000FF"/>
                    </a:solidFill>
                  </a:rPr>
                  <a:t>(q))</a:t>
                </a:r>
                <a:r>
                  <a:rPr lang="en-CA" altLang="en-US" baseline="-25000" dirty="0" smtClean="0">
                    <a:solidFill>
                      <a:srgbClr val="0000FF"/>
                    </a:solidFill>
                  </a:rPr>
                  <a:t> </a:t>
                </a:r>
                <a:r>
                  <a:rPr lang="en-CA" altLang="en-US" sz="2800" dirty="0" smtClean="0">
                    <a:solidFill>
                      <a:srgbClr val="0000FF"/>
                    </a:solidFill>
                  </a:rPr>
                  <a:t>)</a:t>
                </a:r>
                <a:endParaRPr lang="en-CA" sz="2800" dirty="0" smtClean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0985" y="1184029"/>
                <a:ext cx="8124092" cy="2623795"/>
              </a:xfrm>
              <a:prstGeom prst="rect">
                <a:avLst/>
              </a:prstGeom>
              <a:blipFill rotWithShape="0">
                <a:blip r:embed="rId2"/>
                <a:stretch>
                  <a:fillRect l="-1500" t="-2088" b="-5336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527539" y="140680"/>
            <a:ext cx="8124092" cy="838200"/>
          </a:xfrm>
        </p:spPr>
        <p:txBody>
          <a:bodyPr/>
          <a:lstStyle/>
          <a:p>
            <a:r>
              <a:rPr lang="en-CA" dirty="0" smtClean="0"/>
              <a:t>Template for approximating k-MLP</a:t>
            </a:r>
            <a:endParaRPr lang="en-CA" dirty="0"/>
          </a:p>
        </p:txBody>
      </p:sp>
      <p:grpSp>
        <p:nvGrpSpPr>
          <p:cNvPr id="26" name="Group 25"/>
          <p:cNvGrpSpPr/>
          <p:nvPr/>
        </p:nvGrpSpPr>
        <p:grpSpPr>
          <a:xfrm>
            <a:off x="1630800" y="4399200"/>
            <a:ext cx="5548487" cy="2201899"/>
            <a:chOff x="-516934" y="4483772"/>
            <a:chExt cx="5548487" cy="2201899"/>
          </a:xfrm>
        </p:grpSpPr>
        <p:sp>
          <p:nvSpPr>
            <p:cNvPr id="27" name="TextBox 26"/>
            <p:cNvSpPr txBox="1"/>
            <p:nvPr/>
          </p:nvSpPr>
          <p:spPr>
            <a:xfrm>
              <a:off x="3240000" y="6239723"/>
              <a:ext cx="1791553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sz="2200" dirty="0" smtClean="0"/>
                <a:t>total coverage</a:t>
              </a:r>
              <a:endParaRPr lang="en-CA" sz="2200" dirty="0"/>
            </a:p>
          </p:txBody>
        </p:sp>
        <p:sp>
          <p:nvSpPr>
            <p:cNvPr id="28" name="Freeform 27"/>
            <p:cNvSpPr/>
            <p:nvPr/>
          </p:nvSpPr>
          <p:spPr bwMode="auto">
            <a:xfrm>
              <a:off x="1160585" y="4747846"/>
              <a:ext cx="2157046" cy="1488831"/>
            </a:xfrm>
            <a:custGeom>
              <a:avLst/>
              <a:gdLst>
                <a:gd name="connsiteX0" fmla="*/ 0 w 2168769"/>
                <a:gd name="connsiteY0" fmla="*/ 1477108 h 1488831"/>
                <a:gd name="connsiteX1" fmla="*/ 1301261 w 2168769"/>
                <a:gd name="connsiteY1" fmla="*/ 691662 h 1488831"/>
                <a:gd name="connsiteX2" fmla="*/ 1910861 w 2168769"/>
                <a:gd name="connsiteY2" fmla="*/ 257908 h 1488831"/>
                <a:gd name="connsiteX3" fmla="*/ 2168769 w 2168769"/>
                <a:gd name="connsiteY3" fmla="*/ 0 h 1488831"/>
                <a:gd name="connsiteX4" fmla="*/ 2145323 w 2168769"/>
                <a:gd name="connsiteY4" fmla="*/ 1488831 h 1488831"/>
                <a:gd name="connsiteX5" fmla="*/ 2157046 w 2168769"/>
                <a:gd name="connsiteY5" fmla="*/ 1488831 h 1488831"/>
                <a:gd name="connsiteX0" fmla="*/ 0 w 2168769"/>
                <a:gd name="connsiteY0" fmla="*/ 1477108 h 1500554"/>
                <a:gd name="connsiteX1" fmla="*/ 1301261 w 2168769"/>
                <a:gd name="connsiteY1" fmla="*/ 691662 h 1500554"/>
                <a:gd name="connsiteX2" fmla="*/ 1910861 w 2168769"/>
                <a:gd name="connsiteY2" fmla="*/ 257908 h 1500554"/>
                <a:gd name="connsiteX3" fmla="*/ 2168769 w 2168769"/>
                <a:gd name="connsiteY3" fmla="*/ 0 h 1500554"/>
                <a:gd name="connsiteX4" fmla="*/ 2145323 w 2168769"/>
                <a:gd name="connsiteY4" fmla="*/ 1488831 h 1500554"/>
                <a:gd name="connsiteX5" fmla="*/ 2110153 w 2168769"/>
                <a:gd name="connsiteY5" fmla="*/ 1500554 h 1500554"/>
                <a:gd name="connsiteX0" fmla="*/ 0 w 2168769"/>
                <a:gd name="connsiteY0" fmla="*/ 1477108 h 1488831"/>
                <a:gd name="connsiteX1" fmla="*/ 1301261 w 2168769"/>
                <a:gd name="connsiteY1" fmla="*/ 691662 h 1488831"/>
                <a:gd name="connsiteX2" fmla="*/ 1910861 w 2168769"/>
                <a:gd name="connsiteY2" fmla="*/ 257908 h 1488831"/>
                <a:gd name="connsiteX3" fmla="*/ 2168769 w 2168769"/>
                <a:gd name="connsiteY3" fmla="*/ 0 h 1488831"/>
                <a:gd name="connsiteX4" fmla="*/ 2145323 w 2168769"/>
                <a:gd name="connsiteY4" fmla="*/ 1488831 h 1488831"/>
                <a:gd name="connsiteX5" fmla="*/ 1723292 w 2168769"/>
                <a:gd name="connsiteY5" fmla="*/ 1277816 h 1488831"/>
                <a:gd name="connsiteX0" fmla="*/ 0 w 2168769"/>
                <a:gd name="connsiteY0" fmla="*/ 1477108 h 1488831"/>
                <a:gd name="connsiteX1" fmla="*/ 1301261 w 2168769"/>
                <a:gd name="connsiteY1" fmla="*/ 691662 h 1488831"/>
                <a:gd name="connsiteX2" fmla="*/ 1910861 w 2168769"/>
                <a:gd name="connsiteY2" fmla="*/ 257908 h 1488831"/>
                <a:gd name="connsiteX3" fmla="*/ 2168769 w 2168769"/>
                <a:gd name="connsiteY3" fmla="*/ 0 h 1488831"/>
                <a:gd name="connsiteX4" fmla="*/ 2145323 w 2168769"/>
                <a:gd name="connsiteY4" fmla="*/ 1488831 h 1488831"/>
                <a:gd name="connsiteX0" fmla="*/ 0 w 2168769"/>
                <a:gd name="connsiteY0" fmla="*/ 1477108 h 1477108"/>
                <a:gd name="connsiteX1" fmla="*/ 1301261 w 2168769"/>
                <a:gd name="connsiteY1" fmla="*/ 691662 h 1477108"/>
                <a:gd name="connsiteX2" fmla="*/ 1910861 w 2168769"/>
                <a:gd name="connsiteY2" fmla="*/ 257908 h 1477108"/>
                <a:gd name="connsiteX3" fmla="*/ 2168769 w 2168769"/>
                <a:gd name="connsiteY3" fmla="*/ 0 h 1477108"/>
                <a:gd name="connsiteX4" fmla="*/ 2157046 w 2168769"/>
                <a:gd name="connsiteY4" fmla="*/ 1477108 h 1477108"/>
                <a:gd name="connsiteX0" fmla="*/ 0 w 2168769"/>
                <a:gd name="connsiteY0" fmla="*/ 1500554 h 1500554"/>
                <a:gd name="connsiteX1" fmla="*/ 1301261 w 2168769"/>
                <a:gd name="connsiteY1" fmla="*/ 715108 h 1500554"/>
                <a:gd name="connsiteX2" fmla="*/ 1910861 w 2168769"/>
                <a:gd name="connsiteY2" fmla="*/ 281354 h 1500554"/>
                <a:gd name="connsiteX3" fmla="*/ 2168769 w 2168769"/>
                <a:gd name="connsiteY3" fmla="*/ 0 h 1500554"/>
                <a:gd name="connsiteX4" fmla="*/ 2157046 w 2168769"/>
                <a:gd name="connsiteY4" fmla="*/ 1500554 h 1500554"/>
                <a:gd name="connsiteX0" fmla="*/ 0 w 2158174"/>
                <a:gd name="connsiteY0" fmla="*/ 1500554 h 1500554"/>
                <a:gd name="connsiteX1" fmla="*/ 1301261 w 2158174"/>
                <a:gd name="connsiteY1" fmla="*/ 715108 h 1500554"/>
                <a:gd name="connsiteX2" fmla="*/ 1910861 w 2158174"/>
                <a:gd name="connsiteY2" fmla="*/ 281354 h 1500554"/>
                <a:gd name="connsiteX3" fmla="*/ 2157046 w 2158174"/>
                <a:gd name="connsiteY3" fmla="*/ 0 h 1500554"/>
                <a:gd name="connsiteX4" fmla="*/ 2157046 w 2158174"/>
                <a:gd name="connsiteY4" fmla="*/ 1500554 h 1500554"/>
                <a:gd name="connsiteX0" fmla="*/ 0 w 2158174"/>
                <a:gd name="connsiteY0" fmla="*/ 1500554 h 1524000"/>
                <a:gd name="connsiteX1" fmla="*/ 1301261 w 2158174"/>
                <a:gd name="connsiteY1" fmla="*/ 715108 h 1524000"/>
                <a:gd name="connsiteX2" fmla="*/ 1910861 w 2158174"/>
                <a:gd name="connsiteY2" fmla="*/ 281354 h 1524000"/>
                <a:gd name="connsiteX3" fmla="*/ 2157046 w 2158174"/>
                <a:gd name="connsiteY3" fmla="*/ 0 h 1524000"/>
                <a:gd name="connsiteX4" fmla="*/ 2157046 w 2158174"/>
                <a:gd name="connsiteY4" fmla="*/ 1524000 h 1524000"/>
                <a:gd name="connsiteX0" fmla="*/ 0 w 2157046"/>
                <a:gd name="connsiteY0" fmla="*/ 1500554 h 1524000"/>
                <a:gd name="connsiteX1" fmla="*/ 1301261 w 2157046"/>
                <a:gd name="connsiteY1" fmla="*/ 715108 h 1524000"/>
                <a:gd name="connsiteX2" fmla="*/ 1910861 w 2157046"/>
                <a:gd name="connsiteY2" fmla="*/ 281354 h 1524000"/>
                <a:gd name="connsiteX3" fmla="*/ 2157046 w 2157046"/>
                <a:gd name="connsiteY3" fmla="*/ 0 h 1524000"/>
                <a:gd name="connsiteX4" fmla="*/ 2145323 w 2157046"/>
                <a:gd name="connsiteY4" fmla="*/ 1524000 h 1524000"/>
                <a:gd name="connsiteX0" fmla="*/ 0 w 2157046"/>
                <a:gd name="connsiteY0" fmla="*/ 1488831 h 1512277"/>
                <a:gd name="connsiteX1" fmla="*/ 1301261 w 2157046"/>
                <a:gd name="connsiteY1" fmla="*/ 703385 h 1512277"/>
                <a:gd name="connsiteX2" fmla="*/ 1910861 w 2157046"/>
                <a:gd name="connsiteY2" fmla="*/ 269631 h 1512277"/>
                <a:gd name="connsiteX3" fmla="*/ 2157046 w 2157046"/>
                <a:gd name="connsiteY3" fmla="*/ 0 h 1512277"/>
                <a:gd name="connsiteX4" fmla="*/ 2145323 w 2157046"/>
                <a:gd name="connsiteY4" fmla="*/ 1512277 h 1512277"/>
                <a:gd name="connsiteX0" fmla="*/ 0 w 2157046"/>
                <a:gd name="connsiteY0" fmla="*/ 1488831 h 1488831"/>
                <a:gd name="connsiteX1" fmla="*/ 1301261 w 2157046"/>
                <a:gd name="connsiteY1" fmla="*/ 703385 h 1488831"/>
                <a:gd name="connsiteX2" fmla="*/ 1910861 w 2157046"/>
                <a:gd name="connsiteY2" fmla="*/ 269631 h 1488831"/>
                <a:gd name="connsiteX3" fmla="*/ 2157046 w 2157046"/>
                <a:gd name="connsiteY3" fmla="*/ 0 h 14888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57046" h="1488831">
                  <a:moveTo>
                    <a:pt x="0" y="1488831"/>
                  </a:moveTo>
                  <a:lnTo>
                    <a:pt x="1301261" y="703385"/>
                  </a:lnTo>
                  <a:lnTo>
                    <a:pt x="1910861" y="269631"/>
                  </a:lnTo>
                  <a:lnTo>
                    <a:pt x="2157046" y="0"/>
                  </a:lnTo>
                </a:path>
              </a:pathLst>
            </a:custGeom>
            <a:noFill/>
            <a:ln w="19050" cap="flat" cmpd="sng" algn="ctr">
              <a:solidFill>
                <a:srgbClr val="D3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CA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Gill Sans MT" pitchFamily="34" charset="0"/>
              </a:endParaRPr>
            </a:p>
          </p:txBody>
        </p:sp>
        <p:cxnSp>
          <p:nvCxnSpPr>
            <p:cNvPr id="29" name="Straight Connector 28"/>
            <p:cNvCxnSpPr/>
            <p:nvPr/>
          </p:nvCxnSpPr>
          <p:spPr bwMode="auto">
            <a:xfrm>
              <a:off x="678615" y="6265679"/>
              <a:ext cx="3036277" cy="0"/>
            </a:xfrm>
            <a:prstGeom prst="lin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30" name="Straight Connector 29"/>
            <p:cNvCxnSpPr/>
            <p:nvPr/>
          </p:nvCxnSpPr>
          <p:spPr bwMode="auto">
            <a:xfrm flipV="1">
              <a:off x="842738" y="4483772"/>
              <a:ext cx="23447" cy="1946030"/>
            </a:xfrm>
            <a:prstGeom prst="lin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31" name="Straight Connector 30"/>
            <p:cNvCxnSpPr/>
            <p:nvPr/>
          </p:nvCxnSpPr>
          <p:spPr bwMode="auto">
            <a:xfrm>
              <a:off x="1159261" y="6136725"/>
              <a:ext cx="0" cy="258737"/>
            </a:xfrm>
            <a:prstGeom prst="line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sp>
          <p:nvSpPr>
            <p:cNvPr id="32" name="Oval 31"/>
            <p:cNvSpPr>
              <a:spLocks noChangeAspect="1"/>
            </p:cNvSpPr>
            <p:nvPr/>
          </p:nvSpPr>
          <p:spPr bwMode="auto">
            <a:xfrm>
              <a:off x="1123261" y="6218784"/>
              <a:ext cx="72000" cy="7200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CA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Gill Sans MT" pitchFamily="34" charset="0"/>
              </a:endParaRPr>
            </a:p>
          </p:txBody>
        </p:sp>
        <p:sp>
          <p:nvSpPr>
            <p:cNvPr id="33" name="Oval 32"/>
            <p:cNvSpPr>
              <a:spLocks noChangeAspect="1"/>
            </p:cNvSpPr>
            <p:nvPr/>
          </p:nvSpPr>
          <p:spPr bwMode="auto">
            <a:xfrm>
              <a:off x="3278646" y="4729954"/>
              <a:ext cx="72000" cy="7200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CA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Gill Sans MT" pitchFamily="34" charset="0"/>
              </a:endParaRPr>
            </a:p>
          </p:txBody>
        </p:sp>
        <p:sp>
          <p:nvSpPr>
            <p:cNvPr id="34" name="Oval 33"/>
            <p:cNvSpPr>
              <a:spLocks noChangeAspect="1"/>
            </p:cNvSpPr>
            <p:nvPr/>
          </p:nvSpPr>
          <p:spPr bwMode="auto">
            <a:xfrm>
              <a:off x="1452338" y="5656077"/>
              <a:ext cx="72000" cy="7200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CA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Gill Sans MT" pitchFamily="34" charset="0"/>
              </a:endParaRPr>
            </a:p>
          </p:txBody>
        </p:sp>
        <p:sp>
          <p:nvSpPr>
            <p:cNvPr id="35" name="Oval 34"/>
            <p:cNvSpPr>
              <a:spLocks noChangeAspect="1"/>
            </p:cNvSpPr>
            <p:nvPr/>
          </p:nvSpPr>
          <p:spPr bwMode="auto">
            <a:xfrm>
              <a:off x="1698523" y="5302726"/>
              <a:ext cx="72000" cy="7200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CA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Gill Sans MT" pitchFamily="34" charset="0"/>
              </a:endParaRPr>
            </a:p>
          </p:txBody>
        </p:sp>
        <p:sp>
          <p:nvSpPr>
            <p:cNvPr id="36" name="Oval 35"/>
            <p:cNvSpPr>
              <a:spLocks noChangeAspect="1"/>
            </p:cNvSpPr>
            <p:nvPr/>
          </p:nvSpPr>
          <p:spPr bwMode="auto">
            <a:xfrm>
              <a:off x="1772184" y="5530813"/>
              <a:ext cx="72000" cy="7200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CA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Gill Sans MT" pitchFamily="34" charset="0"/>
              </a:endParaRPr>
            </a:p>
          </p:txBody>
        </p:sp>
        <p:sp>
          <p:nvSpPr>
            <p:cNvPr id="37" name="Oval 36"/>
            <p:cNvSpPr>
              <a:spLocks noChangeAspect="1"/>
            </p:cNvSpPr>
            <p:nvPr/>
          </p:nvSpPr>
          <p:spPr bwMode="auto">
            <a:xfrm>
              <a:off x="2413959" y="5420787"/>
              <a:ext cx="72000" cy="7200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CA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Gill Sans MT" pitchFamily="34" charset="0"/>
              </a:endParaRPr>
            </a:p>
          </p:txBody>
        </p:sp>
        <p:sp>
          <p:nvSpPr>
            <p:cNvPr id="38" name="Oval 37"/>
            <p:cNvSpPr>
              <a:spLocks noChangeAspect="1"/>
            </p:cNvSpPr>
            <p:nvPr/>
          </p:nvSpPr>
          <p:spPr bwMode="auto">
            <a:xfrm>
              <a:off x="2485959" y="5187155"/>
              <a:ext cx="72000" cy="7200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CA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Gill Sans MT" pitchFamily="34" charset="0"/>
              </a:endParaRPr>
            </a:p>
          </p:txBody>
        </p:sp>
        <p:sp>
          <p:nvSpPr>
            <p:cNvPr id="39" name="Oval 38"/>
            <p:cNvSpPr>
              <a:spLocks noChangeAspect="1"/>
            </p:cNvSpPr>
            <p:nvPr/>
          </p:nvSpPr>
          <p:spPr bwMode="auto">
            <a:xfrm>
              <a:off x="2694419" y="5069091"/>
              <a:ext cx="72000" cy="7200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CA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Gill Sans MT" pitchFamily="34" charset="0"/>
              </a:endParaRPr>
            </a:p>
          </p:txBody>
        </p:sp>
        <p:sp>
          <p:nvSpPr>
            <p:cNvPr id="40" name="Oval 39"/>
            <p:cNvSpPr>
              <a:spLocks noChangeAspect="1"/>
            </p:cNvSpPr>
            <p:nvPr/>
          </p:nvSpPr>
          <p:spPr bwMode="auto">
            <a:xfrm>
              <a:off x="3024986" y="4997091"/>
              <a:ext cx="72000" cy="7200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CA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Gill Sans MT" pitchFamily="34" charset="0"/>
              </a:endParaRPr>
            </a:p>
          </p:txBody>
        </p:sp>
        <p:sp>
          <p:nvSpPr>
            <p:cNvPr id="41" name="Oval 40"/>
            <p:cNvSpPr>
              <a:spLocks noChangeAspect="1"/>
            </p:cNvSpPr>
            <p:nvPr/>
          </p:nvSpPr>
          <p:spPr bwMode="auto">
            <a:xfrm>
              <a:off x="2036830" y="5279278"/>
              <a:ext cx="72000" cy="7200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CA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Gill Sans MT" pitchFamily="34" charset="0"/>
              </a:endParaRPr>
            </a:p>
          </p:txBody>
        </p:sp>
        <p:cxnSp>
          <p:nvCxnSpPr>
            <p:cNvPr id="42" name="Straight Connector 41"/>
            <p:cNvCxnSpPr/>
            <p:nvPr/>
          </p:nvCxnSpPr>
          <p:spPr bwMode="auto">
            <a:xfrm>
              <a:off x="3303348" y="6138384"/>
              <a:ext cx="0" cy="258737"/>
            </a:xfrm>
            <a:prstGeom prst="line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sp>
          <p:nvSpPr>
            <p:cNvPr id="43" name="TextBox 42"/>
            <p:cNvSpPr txBox="1"/>
            <p:nvPr/>
          </p:nvSpPr>
          <p:spPr>
            <a:xfrm>
              <a:off x="-516934" y="4509685"/>
              <a:ext cx="1698635" cy="60843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2000"/>
                </a:lnSpc>
              </a:pPr>
              <a:r>
                <a:rPr lang="en-CA" sz="2200" dirty="0"/>
                <a:t>b</a:t>
              </a:r>
              <a:r>
                <a:rPr lang="en-CA" sz="2200" dirty="0" smtClean="0"/>
                <a:t>ottleneck cost</a:t>
              </a:r>
              <a:endParaRPr lang="en-CA" sz="2200" dirty="0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928820" y="6254784"/>
              <a:ext cx="302858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sz="2200" dirty="0" smtClean="0">
                  <a:latin typeface="Calibri" panose="020F0502020204030204" pitchFamily="34" charset="0"/>
                </a:rPr>
                <a:t>1</a:t>
              </a:r>
              <a:endParaRPr lang="en-CA" sz="2200" dirty="0">
                <a:latin typeface="Calibri" panose="020F0502020204030204" pitchFamily="34" charset="0"/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3276000" y="5879723"/>
              <a:ext cx="302639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sz="2200" dirty="0" smtClean="0"/>
                <a:t>n</a:t>
              </a:r>
              <a:endParaRPr lang="en-CA" sz="2200" dirty="0"/>
            </a:p>
          </p:txBody>
        </p:sp>
      </p:grpSp>
    </p:spTree>
    <p:extLst>
      <p:ext uri="{BB962C8B-B14F-4D97-AF65-F5344CB8AC3E}">
        <p14:creationId xmlns:p14="http://schemas.microsoft.com/office/powerpoint/2010/main" val="2617251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550985" y="1184029"/>
                <a:ext cx="8124092" cy="324691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Bef>
                    <a:spcPts val="1800"/>
                  </a:spcBef>
                  <a:tabLst>
                    <a:tab pos="1887538" algn="l"/>
                  </a:tabLst>
                </a:pPr>
                <a:r>
                  <a:rPr lang="en-CA" altLang="en-US" dirty="0" smtClean="0">
                    <a:solidFill>
                      <a:srgbClr val="009900"/>
                    </a:solidFill>
                  </a:rPr>
                  <a:t>Concatenation theorem (Post-S14):</a:t>
                </a:r>
                <a:r>
                  <a:rPr lang="en-CA" altLang="en-US" dirty="0" smtClean="0"/>
                  <a:t> Let </a:t>
                </a:r>
                <a:r>
                  <a:rPr lang="en-CA" altLang="en-US" dirty="0" smtClean="0">
                    <a:solidFill>
                      <a:srgbClr val="0000FF"/>
                    </a:solidFill>
                  </a:rPr>
                  <a:t>(Z</a:t>
                </a:r>
                <a:r>
                  <a:rPr lang="en-CA" altLang="en-US" baseline="-25000" dirty="0" smtClean="0">
                    <a:solidFill>
                      <a:srgbClr val="0000FF"/>
                    </a:solidFill>
                    <a:latin typeface="Calibri" panose="020F0502020204030204" pitchFamily="34" charset="0"/>
                  </a:rPr>
                  <a:t>1</a:t>
                </a:r>
                <a:r>
                  <a:rPr lang="en-CA" altLang="en-US" dirty="0" smtClean="0">
                    <a:solidFill>
                      <a:srgbClr val="0000FF"/>
                    </a:solidFill>
                  </a:rPr>
                  <a:t>(</a:t>
                </a:r>
                <a:r>
                  <a:rPr lang="en-CA" altLang="en-US" dirty="0" smtClean="0">
                    <a:solidFill>
                      <a:srgbClr val="0000FF"/>
                    </a:solidFill>
                    <a:latin typeface="Calibri" panose="020F0502020204030204" pitchFamily="34" charset="0"/>
                  </a:rPr>
                  <a:t>1</a:t>
                </a:r>
                <a:r>
                  <a:rPr lang="en-CA" altLang="en-US" dirty="0" smtClean="0">
                    <a:solidFill>
                      <a:srgbClr val="0000FF"/>
                    </a:solidFill>
                  </a:rPr>
                  <a:t>), Z</a:t>
                </a:r>
                <a:r>
                  <a:rPr lang="en-CA" altLang="en-US" baseline="-25000" dirty="0" smtClean="0">
                    <a:solidFill>
                      <a:srgbClr val="0000FF"/>
                    </a:solidFill>
                  </a:rPr>
                  <a:t>2</a:t>
                </a:r>
                <a:r>
                  <a:rPr lang="en-CA" altLang="en-US" dirty="0" smtClean="0">
                    <a:solidFill>
                      <a:srgbClr val="0000FF"/>
                    </a:solidFill>
                  </a:rPr>
                  <a:t>(</a:t>
                </a:r>
                <a:r>
                  <a:rPr lang="en-CA" altLang="en-US" dirty="0" smtClean="0">
                    <a:solidFill>
                      <a:srgbClr val="0000FF"/>
                    </a:solidFill>
                    <a:latin typeface="Calibri" panose="020F0502020204030204" pitchFamily="34" charset="0"/>
                  </a:rPr>
                  <a:t>1</a:t>
                </a:r>
                <a:r>
                  <a:rPr lang="en-CA" altLang="en-US" dirty="0" smtClean="0">
                    <a:solidFill>
                      <a:srgbClr val="0000FF"/>
                    </a:solidFill>
                  </a:rPr>
                  <a:t>),…, </a:t>
                </a:r>
                <a:r>
                  <a:rPr lang="en-CA" altLang="en-US" dirty="0" err="1" smtClean="0">
                    <a:solidFill>
                      <a:srgbClr val="0000FF"/>
                    </a:solidFill>
                  </a:rPr>
                  <a:t>Z</a:t>
                </a:r>
                <a:r>
                  <a:rPr lang="en-CA" altLang="en-US" baseline="-25000" dirty="0" err="1" smtClean="0">
                    <a:solidFill>
                      <a:srgbClr val="0000FF"/>
                    </a:solidFill>
                  </a:rPr>
                  <a:t>k</a:t>
                </a:r>
                <a:r>
                  <a:rPr lang="en-CA" altLang="en-US" dirty="0" smtClean="0">
                    <a:solidFill>
                      <a:srgbClr val="0000FF"/>
                    </a:solidFill>
                  </a:rPr>
                  <a:t>(</a:t>
                </a:r>
                <a:r>
                  <a:rPr lang="en-CA" altLang="en-US" dirty="0" smtClean="0">
                    <a:solidFill>
                      <a:srgbClr val="0000FF"/>
                    </a:solidFill>
                    <a:latin typeface="Calibri" panose="020F0502020204030204" pitchFamily="34" charset="0"/>
                  </a:rPr>
                  <a:t>1</a:t>
                </a:r>
                <a:r>
                  <a:rPr lang="en-CA" altLang="en-US" dirty="0" smtClean="0">
                    <a:solidFill>
                      <a:srgbClr val="0000FF"/>
                    </a:solidFill>
                  </a:rPr>
                  <a:t>)), </a:t>
                </a:r>
              </a:p>
              <a:p>
                <a:pPr>
                  <a:spcBef>
                    <a:spcPts val="300"/>
                  </a:spcBef>
                  <a:tabLst>
                    <a:tab pos="1887538" algn="l"/>
                  </a:tabLst>
                </a:pPr>
                <a:r>
                  <a:rPr lang="en-CA" altLang="en-US" dirty="0" smtClean="0">
                    <a:solidFill>
                      <a:srgbClr val="0000FF"/>
                    </a:solidFill>
                  </a:rPr>
                  <a:t>	(Z</a:t>
                </a:r>
                <a:r>
                  <a:rPr lang="en-CA" altLang="en-US" baseline="-25000" dirty="0" smtClean="0">
                    <a:solidFill>
                      <a:srgbClr val="0000FF"/>
                    </a:solidFill>
                    <a:latin typeface="Calibri" panose="020F0502020204030204" pitchFamily="34" charset="0"/>
                  </a:rPr>
                  <a:t>1</a:t>
                </a:r>
                <a:r>
                  <a:rPr lang="en-CA" altLang="en-US" dirty="0" smtClean="0">
                    <a:solidFill>
                      <a:srgbClr val="0000FF"/>
                    </a:solidFill>
                  </a:rPr>
                  <a:t>(2),…, </a:t>
                </a:r>
                <a:r>
                  <a:rPr lang="en-CA" altLang="en-US" dirty="0" err="1" smtClean="0">
                    <a:solidFill>
                      <a:srgbClr val="0000FF"/>
                    </a:solidFill>
                  </a:rPr>
                  <a:t>Z</a:t>
                </a:r>
                <a:r>
                  <a:rPr lang="en-CA" altLang="en-US" baseline="-25000" dirty="0" err="1" smtClean="0">
                    <a:solidFill>
                      <a:srgbClr val="0000FF"/>
                    </a:solidFill>
                  </a:rPr>
                  <a:t>k</a:t>
                </a:r>
                <a:r>
                  <a:rPr lang="en-CA" altLang="en-US" dirty="0" smtClean="0">
                    <a:solidFill>
                      <a:srgbClr val="0000FF"/>
                    </a:solidFill>
                  </a:rPr>
                  <a:t>(2)), …, (Z</a:t>
                </a:r>
                <a:r>
                  <a:rPr lang="en-CA" altLang="en-US" baseline="-25000" dirty="0" smtClean="0">
                    <a:solidFill>
                      <a:srgbClr val="0000FF"/>
                    </a:solidFill>
                    <a:latin typeface="Calibri" panose="020F0502020204030204" pitchFamily="34" charset="0"/>
                  </a:rPr>
                  <a:t>1</a:t>
                </a:r>
                <a:r>
                  <a:rPr lang="en-CA" altLang="en-US" dirty="0" smtClean="0">
                    <a:solidFill>
                      <a:srgbClr val="0000FF"/>
                    </a:solidFill>
                  </a:rPr>
                  <a:t>(s),…, </a:t>
                </a:r>
                <a:r>
                  <a:rPr lang="en-CA" altLang="en-US" dirty="0" err="1" smtClean="0">
                    <a:solidFill>
                      <a:srgbClr val="0000FF"/>
                    </a:solidFill>
                  </a:rPr>
                  <a:t>Z</a:t>
                </a:r>
                <a:r>
                  <a:rPr lang="en-CA" altLang="en-US" baseline="-25000" dirty="0" err="1" smtClean="0">
                    <a:solidFill>
                      <a:srgbClr val="0000FF"/>
                    </a:solidFill>
                  </a:rPr>
                  <a:t>k</a:t>
                </a:r>
                <a:r>
                  <a:rPr lang="en-CA" altLang="en-US" dirty="0" smtClean="0">
                    <a:solidFill>
                      <a:srgbClr val="0000FF"/>
                    </a:solidFill>
                  </a:rPr>
                  <a:t>(s)) </a:t>
                </a:r>
              </a:p>
              <a:p>
                <a:pPr>
                  <a:spcBef>
                    <a:spcPts val="600"/>
                  </a:spcBef>
                </a:pPr>
                <a:r>
                  <a:rPr lang="en-CA" altLang="en-US" dirty="0" smtClean="0"/>
                  <a:t>be a sequence of </a:t>
                </a:r>
                <a:r>
                  <a:rPr lang="en-CA" altLang="en-US" dirty="0" smtClean="0">
                    <a:solidFill>
                      <a:srgbClr val="0000FF"/>
                    </a:solidFill>
                  </a:rPr>
                  <a:t>k</a:t>
                </a:r>
                <a:r>
                  <a:rPr lang="en-CA" altLang="en-US" dirty="0" smtClean="0"/>
                  <a:t>-tuples where each </a:t>
                </a:r>
                <a:r>
                  <a:rPr lang="en-CA" altLang="en-US" dirty="0" err="1" smtClean="0">
                    <a:solidFill>
                      <a:srgbClr val="0000FF"/>
                    </a:solidFill>
                  </a:rPr>
                  <a:t>Z</a:t>
                </a:r>
                <a:r>
                  <a:rPr lang="en-CA" altLang="en-US" baseline="-25000" dirty="0" err="1" smtClean="0">
                    <a:solidFill>
                      <a:srgbClr val="0000FF"/>
                    </a:solidFill>
                  </a:rPr>
                  <a:t>i</a:t>
                </a:r>
                <a:r>
                  <a:rPr lang="en-CA" altLang="en-US" dirty="0" smtClean="0">
                    <a:solidFill>
                      <a:srgbClr val="0000FF"/>
                    </a:solidFill>
                  </a:rPr>
                  <a:t>(q)</a:t>
                </a:r>
                <a:r>
                  <a:rPr lang="en-CA" altLang="en-US" dirty="0" smtClean="0"/>
                  <a:t> is a random tree rooted at </a:t>
                </a:r>
                <a:r>
                  <a:rPr lang="en-CA" altLang="en-US" dirty="0" err="1" smtClean="0">
                    <a:solidFill>
                      <a:srgbClr val="0000FF"/>
                    </a:solidFill>
                  </a:rPr>
                  <a:t>r</a:t>
                </a:r>
                <a:r>
                  <a:rPr lang="en-CA" altLang="en-US" baseline="-25000" dirty="0" err="1" smtClean="0">
                    <a:solidFill>
                      <a:srgbClr val="0000FF"/>
                    </a:solidFill>
                  </a:rPr>
                  <a:t>i</a:t>
                </a:r>
                <a:r>
                  <a:rPr lang="en-CA" altLang="en-US" dirty="0" smtClean="0"/>
                  <a:t>. Suppose </a:t>
                </a:r>
                <a:r>
                  <a:rPr lang="en-CA" altLang="en-US" dirty="0" smtClean="0">
                    <a:solidFill>
                      <a:srgbClr val="0000FF"/>
                    </a:solidFill>
                  </a:rPr>
                  <a:t>|</a:t>
                </a:r>
                <a:r>
                  <a:rPr lang="en-CA" altLang="en-US" sz="2800" dirty="0" err="1" smtClean="0">
                    <a:solidFill>
                      <a:srgbClr val="0000FF"/>
                    </a:solidFill>
                  </a:rPr>
                  <a:t>U</a:t>
                </a:r>
                <a:r>
                  <a:rPr lang="en-CA" altLang="en-US" baseline="-25000" dirty="0" err="1" smtClean="0">
                    <a:solidFill>
                      <a:srgbClr val="0000FF"/>
                    </a:solidFill>
                  </a:rPr>
                  <a:t>i</a:t>
                </a:r>
                <a:r>
                  <a:rPr lang="en-CA" altLang="en-US" baseline="-25000" dirty="0" smtClean="0">
                    <a:solidFill>
                      <a:srgbClr val="0000FF"/>
                    </a:solidFill>
                  </a:rPr>
                  <a:t>=</a:t>
                </a:r>
                <a:r>
                  <a:rPr lang="en-CA" altLang="en-US" baseline="-25000" dirty="0" smtClean="0">
                    <a:solidFill>
                      <a:srgbClr val="0000FF"/>
                    </a:solidFill>
                    <a:latin typeface="Calibri" panose="020F0502020204030204" pitchFamily="34" charset="0"/>
                  </a:rPr>
                  <a:t>1</a:t>
                </a:r>
                <a:r>
                  <a:rPr lang="en-CA" altLang="en-US" baseline="-25000" dirty="0" smtClean="0">
                    <a:solidFill>
                      <a:srgbClr val="0000FF"/>
                    </a:solidFill>
                  </a:rPr>
                  <a:t>,…,k </a:t>
                </a:r>
                <a:r>
                  <a:rPr lang="en-CA" altLang="en-US" dirty="0" smtClean="0">
                    <a:solidFill>
                      <a:srgbClr val="0000FF"/>
                    </a:solidFill>
                  </a:rPr>
                  <a:t> V(</a:t>
                </a:r>
                <a:r>
                  <a:rPr lang="en-CA" altLang="en-US" dirty="0" err="1" smtClean="0">
                    <a:solidFill>
                      <a:srgbClr val="0000FF"/>
                    </a:solidFill>
                  </a:rPr>
                  <a:t>Z</a:t>
                </a:r>
                <a:r>
                  <a:rPr lang="en-CA" altLang="en-US" baseline="-25000" dirty="0" err="1" smtClean="0">
                    <a:solidFill>
                      <a:srgbClr val="0000FF"/>
                    </a:solidFill>
                  </a:rPr>
                  <a:t>i</a:t>
                </a:r>
                <a:r>
                  <a:rPr lang="en-CA" altLang="en-US" dirty="0" smtClean="0">
                    <a:solidFill>
                      <a:srgbClr val="0000FF"/>
                    </a:solidFill>
                  </a:rPr>
                  <a:t>(s))|=</a:t>
                </a:r>
                <a:r>
                  <a:rPr lang="en-CA" altLang="en-US" dirty="0">
                    <a:solidFill>
                      <a:srgbClr val="0000FF"/>
                    </a:solidFill>
                  </a:rPr>
                  <a:t>n </a:t>
                </a:r>
                <a:r>
                  <a:rPr lang="en-CA" altLang="en-US" dirty="0"/>
                  <a:t>with probability </a:t>
                </a:r>
                <a:r>
                  <a:rPr lang="en-CA" altLang="en-US" dirty="0">
                    <a:solidFill>
                      <a:srgbClr val="0000FF"/>
                    </a:solidFill>
                    <a:latin typeface="Calibri" panose="020F0502020204030204" pitchFamily="34" charset="0"/>
                  </a:rPr>
                  <a:t>1</a:t>
                </a:r>
                <a:r>
                  <a:rPr lang="en-CA" altLang="en-US" dirty="0"/>
                  <a:t>. </a:t>
                </a:r>
                <a:endParaRPr lang="en-CA" altLang="en-US" dirty="0" smtClean="0"/>
              </a:p>
              <a:p>
                <a:pPr>
                  <a:spcBef>
                    <a:spcPts val="600"/>
                  </a:spcBef>
                </a:pPr>
                <a:r>
                  <a:rPr lang="en-CA" altLang="en-US" dirty="0" smtClean="0"/>
                  <a:t>Let </a:t>
                </a:r>
                <a:r>
                  <a:rPr lang="en-CA" altLang="en-US" dirty="0">
                    <a:solidFill>
                      <a:srgbClr val="0000FF"/>
                    </a:solidFill>
                  </a:rPr>
                  <a:t>f:[</a:t>
                </a:r>
                <a:r>
                  <a:rPr lang="en-CA" altLang="en-US" dirty="0">
                    <a:solidFill>
                      <a:srgbClr val="0000FF"/>
                    </a:solidFill>
                    <a:latin typeface="Calibri" panose="020F0502020204030204" pitchFamily="34" charset="0"/>
                  </a:rPr>
                  <a:t>1</a:t>
                </a:r>
                <a:r>
                  <a:rPr lang="en-CA" altLang="en-US" dirty="0">
                    <a:solidFill>
                      <a:srgbClr val="0000FF"/>
                    </a:solidFill>
                  </a:rPr>
                  <a:t>,n] </a:t>
                </a:r>
                <a14:m>
                  <m:oMath xmlns:m="http://schemas.openxmlformats.org/officeDocument/2006/math">
                    <m:r>
                      <a:rPr lang="en-CA" altLang="en-US" i="1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→</m:t>
                    </m:r>
                    <m:r>
                      <a:rPr lang="en-CA" altLang="en-US" i="1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ℝ</m:t>
                    </m:r>
                  </m:oMath>
                </a14:m>
                <a:r>
                  <a:rPr lang="en-CA" altLang="en-US" baseline="-25000" dirty="0">
                    <a:solidFill>
                      <a:srgbClr val="0000FF"/>
                    </a:solidFill>
                  </a:rPr>
                  <a:t>+</a:t>
                </a:r>
                <a:r>
                  <a:rPr lang="en-CA" altLang="en-US" dirty="0">
                    <a:solidFill>
                      <a:srgbClr val="0000FF"/>
                    </a:solidFill>
                  </a:rPr>
                  <a:t> </a:t>
                </a:r>
                <a:r>
                  <a:rPr lang="en-CA" altLang="en-US" dirty="0"/>
                  <a:t>be </a:t>
                </a:r>
                <a:r>
                  <a:rPr lang="en-CA" altLang="en-US" dirty="0">
                    <a:solidFill>
                      <a:srgbClr val="CC0000"/>
                    </a:solidFill>
                  </a:rPr>
                  <a:t>lower-envelope curve</a:t>
                </a:r>
                <a:r>
                  <a:rPr lang="en-CA" altLang="en-US" dirty="0"/>
                  <a:t> of </a:t>
                </a:r>
                <a:endParaRPr lang="en-CA" altLang="en-US" dirty="0" smtClean="0"/>
              </a:p>
              <a:p>
                <a:r>
                  <a:rPr lang="en-CA" altLang="en-US" sz="2800" dirty="0" err="1" smtClean="0">
                    <a:solidFill>
                      <a:srgbClr val="0000FF"/>
                    </a:solidFill>
                  </a:rPr>
                  <a:t>U</a:t>
                </a:r>
                <a:r>
                  <a:rPr lang="en-CA" altLang="en-US" baseline="-25000" dirty="0" err="1" smtClean="0">
                    <a:solidFill>
                      <a:srgbClr val="0000FF"/>
                    </a:solidFill>
                  </a:rPr>
                  <a:t>q</a:t>
                </a:r>
                <a:r>
                  <a:rPr lang="en-CA" altLang="en-US" baseline="-25000" dirty="0" smtClean="0">
                    <a:solidFill>
                      <a:srgbClr val="0000FF"/>
                    </a:solidFill>
                  </a:rPr>
                  <a:t>=</a:t>
                </a:r>
                <a:r>
                  <a:rPr lang="en-CA" altLang="en-US" baseline="-25000" dirty="0" smtClean="0">
                    <a:solidFill>
                      <a:srgbClr val="0000FF"/>
                    </a:solidFill>
                    <a:latin typeface="Calibri" panose="020F0502020204030204" pitchFamily="34" charset="0"/>
                  </a:rPr>
                  <a:t>1</a:t>
                </a:r>
                <a:r>
                  <a:rPr lang="en-CA" altLang="en-US" baseline="-25000" dirty="0">
                    <a:solidFill>
                      <a:srgbClr val="0000FF"/>
                    </a:solidFill>
                  </a:rPr>
                  <a:t>,…,s </a:t>
                </a:r>
                <a:r>
                  <a:rPr lang="en-CA" altLang="en-US" sz="2800" dirty="0" err="1">
                    <a:solidFill>
                      <a:srgbClr val="0000FF"/>
                    </a:solidFill>
                  </a:rPr>
                  <a:t>U</a:t>
                </a:r>
                <a:r>
                  <a:rPr lang="en-CA" altLang="en-US" baseline="-25000" dirty="0" err="1">
                    <a:solidFill>
                      <a:srgbClr val="0000FF"/>
                    </a:solidFill>
                  </a:rPr>
                  <a:t>support</a:t>
                </a:r>
                <a:r>
                  <a:rPr lang="en-CA" altLang="en-US" baseline="-25000" dirty="0">
                    <a:solidFill>
                      <a:srgbClr val="0000FF"/>
                    </a:solidFill>
                  </a:rPr>
                  <a:t> of Z</a:t>
                </a:r>
                <a:r>
                  <a:rPr lang="en-CA" altLang="en-US" baseline="-25000" dirty="0" smtClean="0">
                    <a:solidFill>
                      <a:srgbClr val="0000FF"/>
                    </a:solidFill>
                  </a:rPr>
                  <a:t>(</a:t>
                </a:r>
                <a:r>
                  <a:rPr lang="en-CA" altLang="en-US" baseline="-25000" dirty="0">
                    <a:solidFill>
                      <a:srgbClr val="0000FF"/>
                    </a:solidFill>
                  </a:rPr>
                  <a:t>q</a:t>
                </a:r>
                <a:r>
                  <a:rPr lang="en-CA" altLang="en-US" baseline="-25000" dirty="0" smtClean="0">
                    <a:solidFill>
                      <a:srgbClr val="0000FF"/>
                    </a:solidFill>
                  </a:rPr>
                  <a:t>)</a:t>
                </a:r>
                <a14:m>
                  <m:oMath xmlns:m="http://schemas.openxmlformats.org/officeDocument/2006/math">
                    <m:r>
                      <a:rPr lang="en-CA" altLang="en-US" i="1" baseline="-2500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CA" altLang="en-US" sz="2800" dirty="0">
                    <a:solidFill>
                      <a:srgbClr val="0000FF"/>
                    </a:solidFill>
                  </a:rPr>
                  <a:t>(</a:t>
                </a:r>
                <a:r>
                  <a:rPr lang="en-CA" altLang="en-US" baseline="-25000" dirty="0">
                    <a:solidFill>
                      <a:srgbClr val="0000FF"/>
                    </a:solidFill>
                  </a:rPr>
                  <a:t> </a:t>
                </a:r>
                <a:r>
                  <a:rPr lang="en-CA" altLang="en-US" sz="2800" dirty="0" smtClean="0">
                    <a:solidFill>
                      <a:srgbClr val="0000FF"/>
                    </a:solidFill>
                  </a:rPr>
                  <a:t>|</a:t>
                </a:r>
                <a:r>
                  <a:rPr lang="en-CA" altLang="en-US" sz="2800" dirty="0" err="1" smtClean="0">
                    <a:solidFill>
                      <a:srgbClr val="0000FF"/>
                    </a:solidFill>
                  </a:rPr>
                  <a:t>U</a:t>
                </a:r>
                <a:r>
                  <a:rPr lang="en-CA" altLang="en-US" baseline="-25000" dirty="0" err="1" smtClean="0">
                    <a:solidFill>
                      <a:srgbClr val="0000FF"/>
                    </a:solidFill>
                  </a:rPr>
                  <a:t>i</a:t>
                </a:r>
                <a:r>
                  <a:rPr lang="en-CA" altLang="en-US" baseline="-25000" dirty="0" smtClean="0">
                    <a:solidFill>
                      <a:srgbClr val="0000FF"/>
                    </a:solidFill>
                  </a:rPr>
                  <a:t>=</a:t>
                </a:r>
                <a:r>
                  <a:rPr lang="en-CA" altLang="en-US" baseline="-25000" dirty="0" smtClean="0">
                    <a:solidFill>
                      <a:srgbClr val="0000FF"/>
                    </a:solidFill>
                    <a:latin typeface="Calibri" panose="020F0502020204030204" pitchFamily="34" charset="0"/>
                  </a:rPr>
                  <a:t>1</a:t>
                </a:r>
                <a:r>
                  <a:rPr lang="en-CA" altLang="en-US" baseline="-25000" dirty="0" smtClean="0">
                    <a:solidFill>
                      <a:srgbClr val="0000FF"/>
                    </a:solidFill>
                  </a:rPr>
                  <a:t>,…,k</a:t>
                </a:r>
                <a:r>
                  <a:rPr lang="en-CA" altLang="en-US" dirty="0" smtClean="0">
                    <a:solidFill>
                      <a:srgbClr val="0000FF"/>
                    </a:solidFill>
                  </a:rPr>
                  <a:t> V(</a:t>
                </a:r>
                <a:r>
                  <a:rPr lang="en-CA" altLang="en-US" dirty="0" err="1" smtClean="0">
                    <a:solidFill>
                      <a:srgbClr val="0000FF"/>
                    </a:solidFill>
                  </a:rPr>
                  <a:t>Z</a:t>
                </a:r>
                <a:r>
                  <a:rPr lang="en-CA" altLang="en-US" baseline="-25000" dirty="0" err="1" smtClean="0">
                    <a:solidFill>
                      <a:srgbClr val="0000FF"/>
                    </a:solidFill>
                  </a:rPr>
                  <a:t>i</a:t>
                </a:r>
                <a:r>
                  <a:rPr lang="en-CA" altLang="en-US" dirty="0" smtClean="0">
                    <a:solidFill>
                      <a:srgbClr val="0000FF"/>
                    </a:solidFill>
                  </a:rPr>
                  <a:t>(q))</a:t>
                </a:r>
                <a:r>
                  <a:rPr lang="en-CA" altLang="en-US" sz="2800" dirty="0" smtClean="0">
                    <a:solidFill>
                      <a:srgbClr val="0000FF"/>
                    </a:solidFill>
                  </a:rPr>
                  <a:t>|</a:t>
                </a:r>
                <a:r>
                  <a:rPr lang="en-CA" altLang="en-US" dirty="0" smtClean="0">
                    <a:solidFill>
                      <a:srgbClr val="0000FF"/>
                    </a:solidFill>
                  </a:rPr>
                  <a:t>, max</a:t>
                </a:r>
                <a:r>
                  <a:rPr lang="en-CA" altLang="en-US" baseline="-25000" dirty="0" smtClean="0">
                    <a:solidFill>
                      <a:srgbClr val="0000FF"/>
                    </a:solidFill>
                  </a:rPr>
                  <a:t>i=</a:t>
                </a:r>
                <a:r>
                  <a:rPr lang="en-CA" altLang="en-US" baseline="-25000" dirty="0" smtClean="0">
                    <a:solidFill>
                      <a:srgbClr val="0000FF"/>
                    </a:solidFill>
                    <a:latin typeface="Calibri" panose="020F0502020204030204" pitchFamily="34" charset="0"/>
                  </a:rPr>
                  <a:t>1</a:t>
                </a:r>
                <a:r>
                  <a:rPr lang="en-CA" altLang="en-US" baseline="-25000" dirty="0" smtClean="0">
                    <a:solidFill>
                      <a:srgbClr val="0000FF"/>
                    </a:solidFill>
                  </a:rPr>
                  <a:t>,…,k</a:t>
                </a:r>
                <a:r>
                  <a:rPr lang="en-CA" altLang="en-US" dirty="0" smtClean="0">
                    <a:solidFill>
                      <a:srgbClr val="0000FF"/>
                    </a:solidFill>
                  </a:rPr>
                  <a:t> c(</a:t>
                </a:r>
                <a:r>
                  <a:rPr lang="en-CA" altLang="en-US" dirty="0" err="1" smtClean="0">
                    <a:solidFill>
                      <a:srgbClr val="0000FF"/>
                    </a:solidFill>
                  </a:rPr>
                  <a:t>Z</a:t>
                </a:r>
                <a:r>
                  <a:rPr lang="en-CA" altLang="en-US" baseline="-25000" dirty="0" err="1" smtClean="0">
                    <a:solidFill>
                      <a:srgbClr val="0000FF"/>
                    </a:solidFill>
                  </a:rPr>
                  <a:t>i</a:t>
                </a:r>
                <a:r>
                  <a:rPr lang="en-CA" altLang="en-US" dirty="0" smtClean="0">
                    <a:solidFill>
                      <a:srgbClr val="0000FF"/>
                    </a:solidFill>
                  </a:rPr>
                  <a:t>(q))</a:t>
                </a:r>
                <a:r>
                  <a:rPr lang="en-CA" altLang="en-US" baseline="-25000" dirty="0" smtClean="0">
                    <a:solidFill>
                      <a:srgbClr val="0000FF"/>
                    </a:solidFill>
                  </a:rPr>
                  <a:t> </a:t>
                </a:r>
                <a:r>
                  <a:rPr lang="en-CA" altLang="en-US" sz="2800" dirty="0">
                    <a:solidFill>
                      <a:srgbClr val="0000FF"/>
                    </a:solidFill>
                  </a:rPr>
                  <a:t>)</a:t>
                </a:r>
                <a:endParaRPr lang="en-CA" sz="2800" dirty="0" smtClean="0"/>
              </a:p>
              <a:p>
                <a:pPr>
                  <a:spcBef>
                    <a:spcPts val="1200"/>
                  </a:spcBef>
                </a:pPr>
                <a:r>
                  <a:rPr lang="en-CA" altLang="en-US" dirty="0"/>
                  <a:t>Can get a solution of cost </a:t>
                </a:r>
                <a:r>
                  <a:rPr lang="en-CA" altLang="en-US" dirty="0">
                    <a:solidFill>
                      <a:srgbClr val="0000FF"/>
                    </a:solidFill>
                  </a:rPr>
                  <a:t>≤</a:t>
                </a:r>
                <a:r>
                  <a:rPr lang="en-CA" altLang="en-US" dirty="0"/>
                  <a:t> </a:t>
                </a:r>
                <a:r>
                  <a:rPr lang="en-CA" altLang="en-US" dirty="0">
                    <a:solidFill>
                      <a:srgbClr val="0000FF"/>
                    </a:solidFill>
                    <a:latin typeface="Symbol" panose="05050102010706020507" pitchFamily="18" charset="2"/>
                  </a:rPr>
                  <a:t>m</a:t>
                </a:r>
                <a:r>
                  <a:rPr lang="en-CA" altLang="en-US" baseline="30000" dirty="0">
                    <a:solidFill>
                      <a:srgbClr val="0000FF"/>
                    </a:solidFill>
                  </a:rPr>
                  <a:t>*</a:t>
                </a:r>
                <a:r>
                  <a:rPr lang="en-CA" altLang="en-US" dirty="0">
                    <a:solidFill>
                      <a:srgbClr val="0000FF"/>
                    </a:solidFill>
                  </a:rPr>
                  <a:t>.</a:t>
                </a:r>
                <a14:m>
                  <m:oMath xmlns:m="http://schemas.openxmlformats.org/officeDocument/2006/math">
                    <m:nary>
                      <m:naryPr>
                        <m:ctrlPr>
                          <a:rPr lang="en-CA" altLang="en-US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CA" altLang="en-US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lang="en-CA" altLang="en-US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  <m:e>
                        <m:r>
                          <a:rPr lang="en-CA" altLang="en-US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n-CA" altLang="en-US" i="1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CA" altLang="en-US" i="1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  <m:r>
                          <a:rPr lang="en-CA" altLang="en-US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𝑑𝑥</m:t>
                        </m:r>
                      </m:e>
                    </m:nary>
                  </m:oMath>
                </a14:m>
                <a:endParaRPr lang="en-CA" dirty="0" smtClean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0985" y="1184029"/>
                <a:ext cx="8124092" cy="3246914"/>
              </a:xfrm>
              <a:prstGeom prst="rect">
                <a:avLst/>
              </a:prstGeom>
              <a:blipFill rotWithShape="0">
                <a:blip r:embed="rId2"/>
                <a:stretch>
                  <a:fillRect l="-1500" t="-1689" b="-1689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527539" y="140680"/>
            <a:ext cx="8124092" cy="838200"/>
          </a:xfrm>
        </p:spPr>
        <p:txBody>
          <a:bodyPr/>
          <a:lstStyle/>
          <a:p>
            <a:r>
              <a:rPr lang="en-CA" dirty="0" smtClean="0"/>
              <a:t>Template for approximating k-MLP</a:t>
            </a:r>
            <a:endParaRPr lang="en-CA" dirty="0"/>
          </a:p>
        </p:txBody>
      </p:sp>
      <p:grpSp>
        <p:nvGrpSpPr>
          <p:cNvPr id="6" name="Group 5"/>
          <p:cNvGrpSpPr/>
          <p:nvPr/>
        </p:nvGrpSpPr>
        <p:grpSpPr>
          <a:xfrm>
            <a:off x="1632409" y="4399132"/>
            <a:ext cx="5606904" cy="2201899"/>
            <a:chOff x="906902" y="4472049"/>
            <a:chExt cx="5606904" cy="2201899"/>
          </a:xfrm>
        </p:grpSpPr>
        <p:sp>
          <p:nvSpPr>
            <p:cNvPr id="7" name="Freeform 6"/>
            <p:cNvSpPr/>
            <p:nvPr/>
          </p:nvSpPr>
          <p:spPr bwMode="auto">
            <a:xfrm>
              <a:off x="2574758" y="4752476"/>
              <a:ext cx="2166709" cy="1503948"/>
            </a:xfrm>
            <a:custGeom>
              <a:avLst/>
              <a:gdLst>
                <a:gd name="connsiteX0" fmla="*/ 0 w 2153653"/>
                <a:gd name="connsiteY0" fmla="*/ 1491916 h 1503948"/>
                <a:gd name="connsiteX1" fmla="*/ 1299411 w 2153653"/>
                <a:gd name="connsiteY1" fmla="*/ 709863 h 1503948"/>
                <a:gd name="connsiteX2" fmla="*/ 1900990 w 2153653"/>
                <a:gd name="connsiteY2" fmla="*/ 264695 h 1503948"/>
                <a:gd name="connsiteX3" fmla="*/ 2153653 w 2153653"/>
                <a:gd name="connsiteY3" fmla="*/ 0 h 1503948"/>
                <a:gd name="connsiteX4" fmla="*/ 2153653 w 2153653"/>
                <a:gd name="connsiteY4" fmla="*/ 1503948 h 1503948"/>
                <a:gd name="connsiteX5" fmla="*/ 0 w 2153653"/>
                <a:gd name="connsiteY5" fmla="*/ 1491916 h 1503948"/>
                <a:gd name="connsiteX0" fmla="*/ 0 w 2153653"/>
                <a:gd name="connsiteY0" fmla="*/ 1491916 h 1503948"/>
                <a:gd name="connsiteX1" fmla="*/ 1299411 w 2153653"/>
                <a:gd name="connsiteY1" fmla="*/ 709863 h 1503948"/>
                <a:gd name="connsiteX2" fmla="*/ 1900990 w 2153653"/>
                <a:gd name="connsiteY2" fmla="*/ 264695 h 1503948"/>
                <a:gd name="connsiteX3" fmla="*/ 2153653 w 2153653"/>
                <a:gd name="connsiteY3" fmla="*/ 0 h 1503948"/>
                <a:gd name="connsiteX4" fmla="*/ 2153653 w 2153653"/>
                <a:gd name="connsiteY4" fmla="*/ 1503948 h 1503948"/>
                <a:gd name="connsiteX5" fmla="*/ 0 w 2153653"/>
                <a:gd name="connsiteY5" fmla="*/ 1491916 h 1503948"/>
                <a:gd name="connsiteX0" fmla="*/ 0 w 2165678"/>
                <a:gd name="connsiteY0" fmla="*/ 1503947 h 1503948"/>
                <a:gd name="connsiteX1" fmla="*/ 1311436 w 2165678"/>
                <a:gd name="connsiteY1" fmla="*/ 709863 h 1503948"/>
                <a:gd name="connsiteX2" fmla="*/ 1913015 w 2165678"/>
                <a:gd name="connsiteY2" fmla="*/ 264695 h 1503948"/>
                <a:gd name="connsiteX3" fmla="*/ 2165678 w 2165678"/>
                <a:gd name="connsiteY3" fmla="*/ 0 h 1503948"/>
                <a:gd name="connsiteX4" fmla="*/ 2165678 w 2165678"/>
                <a:gd name="connsiteY4" fmla="*/ 1503948 h 1503948"/>
                <a:gd name="connsiteX5" fmla="*/ 0 w 2165678"/>
                <a:gd name="connsiteY5" fmla="*/ 1503947 h 15039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65678" h="1503948">
                  <a:moveTo>
                    <a:pt x="0" y="1503947"/>
                  </a:moveTo>
                  <a:lnTo>
                    <a:pt x="1311436" y="709863"/>
                  </a:lnTo>
                  <a:lnTo>
                    <a:pt x="1913015" y="264695"/>
                  </a:lnTo>
                  <a:lnTo>
                    <a:pt x="2165678" y="0"/>
                  </a:lnTo>
                  <a:lnTo>
                    <a:pt x="2165678" y="1503948"/>
                  </a:lnTo>
                  <a:lnTo>
                    <a:pt x="0" y="1503947"/>
                  </a:lnTo>
                  <a:close/>
                </a:path>
              </a:pathLst>
            </a:custGeom>
            <a:solidFill>
              <a:srgbClr val="CC0000">
                <a:alpha val="20000"/>
              </a:srgbClr>
            </a:solidFill>
            <a:ln w="19050" cap="flat" cmpd="sng" algn="ctr">
              <a:solidFill>
                <a:srgbClr val="CC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CA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Gill Sans MT" pitchFamily="34" charset="0"/>
              </a:endParaRPr>
            </a:p>
          </p:txBody>
        </p:sp>
        <p:cxnSp>
          <p:nvCxnSpPr>
            <p:cNvPr id="8" name="Straight Connector 7"/>
            <p:cNvCxnSpPr/>
            <p:nvPr/>
          </p:nvCxnSpPr>
          <p:spPr bwMode="auto">
            <a:xfrm>
              <a:off x="2110154" y="6253956"/>
              <a:ext cx="3036277" cy="0"/>
            </a:xfrm>
            <a:prstGeom prst="lin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9" name="Straight Connector 8"/>
            <p:cNvCxnSpPr/>
            <p:nvPr/>
          </p:nvCxnSpPr>
          <p:spPr bwMode="auto">
            <a:xfrm flipV="1">
              <a:off x="2274277" y="4472049"/>
              <a:ext cx="23447" cy="1946030"/>
            </a:xfrm>
            <a:prstGeom prst="lin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0" name="Straight Connector 9"/>
            <p:cNvCxnSpPr/>
            <p:nvPr/>
          </p:nvCxnSpPr>
          <p:spPr bwMode="auto">
            <a:xfrm>
              <a:off x="2590800" y="6125002"/>
              <a:ext cx="0" cy="258737"/>
            </a:xfrm>
            <a:prstGeom prst="line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sp>
          <p:nvSpPr>
            <p:cNvPr id="11" name="Oval 10"/>
            <p:cNvSpPr>
              <a:spLocks noChangeAspect="1"/>
            </p:cNvSpPr>
            <p:nvPr/>
          </p:nvSpPr>
          <p:spPr bwMode="auto">
            <a:xfrm>
              <a:off x="2554800" y="6207061"/>
              <a:ext cx="72000" cy="7200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CA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Gill Sans MT" pitchFamily="34" charset="0"/>
              </a:endParaRPr>
            </a:p>
          </p:txBody>
        </p:sp>
        <p:sp>
          <p:nvSpPr>
            <p:cNvPr id="12" name="Oval 11"/>
            <p:cNvSpPr>
              <a:spLocks noChangeAspect="1"/>
            </p:cNvSpPr>
            <p:nvPr/>
          </p:nvSpPr>
          <p:spPr bwMode="auto">
            <a:xfrm>
              <a:off x="4710185" y="4718231"/>
              <a:ext cx="72000" cy="7200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CA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Gill Sans MT" pitchFamily="34" charset="0"/>
              </a:endParaRPr>
            </a:p>
          </p:txBody>
        </p:sp>
        <p:sp>
          <p:nvSpPr>
            <p:cNvPr id="13" name="Oval 12"/>
            <p:cNvSpPr>
              <a:spLocks noChangeAspect="1"/>
            </p:cNvSpPr>
            <p:nvPr/>
          </p:nvSpPr>
          <p:spPr bwMode="auto">
            <a:xfrm>
              <a:off x="2883877" y="5644354"/>
              <a:ext cx="72000" cy="7200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CA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Gill Sans MT" pitchFamily="34" charset="0"/>
              </a:endParaRPr>
            </a:p>
          </p:txBody>
        </p:sp>
        <p:sp>
          <p:nvSpPr>
            <p:cNvPr id="14" name="Oval 13"/>
            <p:cNvSpPr>
              <a:spLocks noChangeAspect="1"/>
            </p:cNvSpPr>
            <p:nvPr/>
          </p:nvSpPr>
          <p:spPr bwMode="auto">
            <a:xfrm>
              <a:off x="3130062" y="5291003"/>
              <a:ext cx="72000" cy="7200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CA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Gill Sans MT" pitchFamily="34" charset="0"/>
              </a:endParaRPr>
            </a:p>
          </p:txBody>
        </p:sp>
        <p:sp>
          <p:nvSpPr>
            <p:cNvPr id="15" name="Oval 14"/>
            <p:cNvSpPr>
              <a:spLocks noChangeAspect="1"/>
            </p:cNvSpPr>
            <p:nvPr/>
          </p:nvSpPr>
          <p:spPr bwMode="auto">
            <a:xfrm>
              <a:off x="3203723" y="5519090"/>
              <a:ext cx="72000" cy="7200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CA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Gill Sans MT" pitchFamily="34" charset="0"/>
              </a:endParaRPr>
            </a:p>
          </p:txBody>
        </p:sp>
        <p:sp>
          <p:nvSpPr>
            <p:cNvPr id="16" name="Oval 15"/>
            <p:cNvSpPr>
              <a:spLocks noChangeAspect="1"/>
            </p:cNvSpPr>
            <p:nvPr/>
          </p:nvSpPr>
          <p:spPr bwMode="auto">
            <a:xfrm>
              <a:off x="3845498" y="5409064"/>
              <a:ext cx="72000" cy="7200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CA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Gill Sans MT" pitchFamily="34" charset="0"/>
              </a:endParaRPr>
            </a:p>
          </p:txBody>
        </p:sp>
        <p:sp>
          <p:nvSpPr>
            <p:cNvPr id="17" name="Oval 16"/>
            <p:cNvSpPr>
              <a:spLocks noChangeAspect="1"/>
            </p:cNvSpPr>
            <p:nvPr/>
          </p:nvSpPr>
          <p:spPr bwMode="auto">
            <a:xfrm>
              <a:off x="3917498" y="5175432"/>
              <a:ext cx="72000" cy="7200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CA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Gill Sans MT" pitchFamily="34" charset="0"/>
              </a:endParaRPr>
            </a:p>
          </p:txBody>
        </p:sp>
        <p:sp>
          <p:nvSpPr>
            <p:cNvPr id="18" name="Oval 17"/>
            <p:cNvSpPr>
              <a:spLocks noChangeAspect="1"/>
            </p:cNvSpPr>
            <p:nvPr/>
          </p:nvSpPr>
          <p:spPr bwMode="auto">
            <a:xfrm>
              <a:off x="4125958" y="5057368"/>
              <a:ext cx="72000" cy="7200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CA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Gill Sans MT" pitchFamily="34" charset="0"/>
              </a:endParaRPr>
            </a:p>
          </p:txBody>
        </p:sp>
        <p:sp>
          <p:nvSpPr>
            <p:cNvPr id="19" name="Oval 18"/>
            <p:cNvSpPr>
              <a:spLocks noChangeAspect="1"/>
            </p:cNvSpPr>
            <p:nvPr/>
          </p:nvSpPr>
          <p:spPr bwMode="auto">
            <a:xfrm>
              <a:off x="4456525" y="4985368"/>
              <a:ext cx="72000" cy="7200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CA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Gill Sans MT" pitchFamily="34" charset="0"/>
              </a:endParaRPr>
            </a:p>
          </p:txBody>
        </p:sp>
        <p:sp>
          <p:nvSpPr>
            <p:cNvPr id="20" name="Oval 19"/>
            <p:cNvSpPr>
              <a:spLocks noChangeAspect="1"/>
            </p:cNvSpPr>
            <p:nvPr/>
          </p:nvSpPr>
          <p:spPr bwMode="auto">
            <a:xfrm>
              <a:off x="3468369" y="5267555"/>
              <a:ext cx="72000" cy="7200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CA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Gill Sans MT" pitchFamily="34" charset="0"/>
              </a:endParaRPr>
            </a:p>
          </p:txBody>
        </p:sp>
        <p:cxnSp>
          <p:nvCxnSpPr>
            <p:cNvPr id="21" name="Straight Connector 20"/>
            <p:cNvCxnSpPr/>
            <p:nvPr/>
          </p:nvCxnSpPr>
          <p:spPr bwMode="auto">
            <a:xfrm>
              <a:off x="4734887" y="6126661"/>
              <a:ext cx="0" cy="258737"/>
            </a:xfrm>
            <a:prstGeom prst="line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sp>
          <p:nvSpPr>
            <p:cNvPr id="22" name="TextBox 21"/>
            <p:cNvSpPr txBox="1"/>
            <p:nvPr/>
          </p:nvSpPr>
          <p:spPr>
            <a:xfrm>
              <a:off x="4671539" y="6228000"/>
              <a:ext cx="1842267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sz="2200" dirty="0"/>
                <a:t>t</a:t>
              </a:r>
              <a:r>
                <a:rPr lang="en-CA" sz="2200" dirty="0" smtClean="0"/>
                <a:t>otal coverage</a:t>
              </a:r>
              <a:endParaRPr lang="en-CA" sz="2200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906902" y="4489369"/>
              <a:ext cx="1477639" cy="60843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2000"/>
                </a:lnSpc>
              </a:pPr>
              <a:r>
                <a:rPr lang="en-CA" sz="2200" dirty="0"/>
                <a:t>b</a:t>
              </a:r>
              <a:r>
                <a:rPr lang="en-CA" sz="2200" dirty="0" smtClean="0"/>
                <a:t>ottleneck cost</a:t>
              </a:r>
              <a:endParaRPr lang="en-CA" sz="2200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2360359" y="6243061"/>
              <a:ext cx="302858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sz="2200" dirty="0" smtClean="0">
                  <a:latin typeface="Calibri" panose="020F0502020204030204" pitchFamily="34" charset="0"/>
                </a:rPr>
                <a:t>1</a:t>
              </a:r>
              <a:endParaRPr lang="en-CA" sz="2200" dirty="0">
                <a:latin typeface="Calibri" panose="020F0502020204030204" pitchFamily="34" charset="0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4707539" y="5868000"/>
              <a:ext cx="302639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sz="2200" dirty="0" smtClean="0"/>
                <a:t>n</a:t>
              </a:r>
              <a:endParaRPr lang="en-CA" sz="2200" dirty="0"/>
            </a:p>
          </p:txBody>
        </p:sp>
      </p:grpSp>
    </p:spTree>
    <p:extLst>
      <p:ext uri="{BB962C8B-B14F-4D97-AF65-F5344CB8AC3E}">
        <p14:creationId xmlns:p14="http://schemas.microsoft.com/office/powerpoint/2010/main" val="3477408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529199" y="176213"/>
            <a:ext cx="8145877" cy="838200"/>
          </a:xfrm>
        </p:spPr>
        <p:txBody>
          <a:bodyPr/>
          <a:lstStyle/>
          <a:p>
            <a:r>
              <a:rPr lang="en-CA" altLang="en-US" dirty="0" smtClean="0">
                <a:ea typeface="ＭＳ Ｐゴシック" panose="020B0600070205080204" pitchFamily="34" charset="-128"/>
              </a:rPr>
              <a:t>Template for approximating k-MLP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304800" y="1152000"/>
                <a:ext cx="8510954" cy="322383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spcBef>
                    <a:spcPts val="1800"/>
                  </a:spcBef>
                  <a:tabLst>
                    <a:tab pos="1887538" algn="l"/>
                  </a:tabLst>
                </a:pPr>
                <a:r>
                  <a:rPr lang="en-CA" altLang="en-US" dirty="0" smtClean="0">
                    <a:solidFill>
                      <a:srgbClr val="009900"/>
                    </a:solidFill>
                  </a:rPr>
                  <a:t>Concatenation theorem (Post-S14):</a:t>
                </a:r>
                <a:r>
                  <a:rPr lang="en-CA" altLang="en-US" dirty="0" smtClean="0"/>
                  <a:t> Let </a:t>
                </a:r>
                <a:r>
                  <a:rPr lang="en-CA" altLang="en-US" dirty="0" smtClean="0">
                    <a:solidFill>
                      <a:srgbClr val="0000FF"/>
                    </a:solidFill>
                  </a:rPr>
                  <a:t>Z(</a:t>
                </a:r>
                <a:r>
                  <a:rPr lang="en-CA" altLang="en-US" dirty="0" smtClean="0">
                    <a:solidFill>
                      <a:srgbClr val="0000FF"/>
                    </a:solidFill>
                    <a:latin typeface="Calibri" panose="020F0502020204030204" pitchFamily="34" charset="0"/>
                  </a:rPr>
                  <a:t>1</a:t>
                </a:r>
                <a:r>
                  <a:rPr lang="en-CA" altLang="en-US" dirty="0" smtClean="0">
                    <a:solidFill>
                      <a:srgbClr val="0000FF"/>
                    </a:solidFill>
                  </a:rPr>
                  <a:t>), Z(2), …, Z(s) </a:t>
                </a:r>
                <a:r>
                  <a:rPr lang="en-CA" altLang="en-US" dirty="0" smtClean="0"/>
                  <a:t>be a suitable sequence of </a:t>
                </a:r>
                <a:r>
                  <a:rPr lang="en-CA" altLang="en-US" dirty="0" smtClean="0">
                    <a:solidFill>
                      <a:srgbClr val="0000FF"/>
                    </a:solidFill>
                  </a:rPr>
                  <a:t>k</a:t>
                </a:r>
                <a:r>
                  <a:rPr lang="en-CA" altLang="en-US" dirty="0" smtClean="0"/>
                  <a:t>-tuples of </a:t>
                </a:r>
                <a:r>
                  <a:rPr lang="en-CA" altLang="en-US" dirty="0" smtClean="0">
                    <a:solidFill>
                      <a:srgbClr val="0000FF"/>
                    </a:solidFill>
                  </a:rPr>
                  <a:t>{</a:t>
                </a:r>
                <a:r>
                  <a:rPr lang="en-CA" altLang="en-US" dirty="0" err="1" smtClean="0">
                    <a:solidFill>
                      <a:srgbClr val="0000FF"/>
                    </a:solidFill>
                  </a:rPr>
                  <a:t>r</a:t>
                </a:r>
                <a:r>
                  <a:rPr lang="en-CA" altLang="en-US" baseline="-25000" dirty="0" err="1" smtClean="0">
                    <a:solidFill>
                      <a:srgbClr val="0000FF"/>
                    </a:solidFill>
                  </a:rPr>
                  <a:t>i</a:t>
                </a:r>
                <a:r>
                  <a:rPr lang="en-CA" altLang="en-US" dirty="0" smtClean="0">
                    <a:solidFill>
                      <a:srgbClr val="0000FF"/>
                    </a:solidFill>
                  </a:rPr>
                  <a:t>}</a:t>
                </a:r>
                <a:r>
                  <a:rPr lang="en-CA" altLang="en-US" dirty="0" smtClean="0"/>
                  <a:t>-trees. Let </a:t>
                </a:r>
                <a:r>
                  <a:rPr lang="en-CA" altLang="en-US" dirty="0">
                    <a:solidFill>
                      <a:srgbClr val="0000FF"/>
                    </a:solidFill>
                  </a:rPr>
                  <a:t>f:[</a:t>
                </a:r>
                <a:r>
                  <a:rPr lang="en-CA" altLang="en-US" dirty="0">
                    <a:solidFill>
                      <a:srgbClr val="0000FF"/>
                    </a:solidFill>
                    <a:latin typeface="Calibri" panose="020F0502020204030204" pitchFamily="34" charset="0"/>
                  </a:rPr>
                  <a:t>1</a:t>
                </a:r>
                <a:r>
                  <a:rPr lang="en-CA" altLang="en-US" dirty="0">
                    <a:solidFill>
                      <a:srgbClr val="0000FF"/>
                    </a:solidFill>
                  </a:rPr>
                  <a:t>,n] </a:t>
                </a:r>
                <a14:m>
                  <m:oMath xmlns:m="http://schemas.openxmlformats.org/officeDocument/2006/math">
                    <m:r>
                      <a:rPr lang="en-CA" altLang="en-US" i="1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→</m:t>
                    </m:r>
                    <m:r>
                      <a:rPr lang="en-CA" altLang="en-US" i="1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ℝ</m:t>
                    </m:r>
                  </m:oMath>
                </a14:m>
                <a:r>
                  <a:rPr lang="en-CA" altLang="en-US" baseline="-25000" dirty="0">
                    <a:solidFill>
                      <a:srgbClr val="0000FF"/>
                    </a:solidFill>
                  </a:rPr>
                  <a:t>+</a:t>
                </a:r>
                <a:r>
                  <a:rPr lang="en-CA" altLang="en-US" dirty="0">
                    <a:solidFill>
                      <a:srgbClr val="0000FF"/>
                    </a:solidFill>
                  </a:rPr>
                  <a:t> </a:t>
                </a:r>
                <a:r>
                  <a:rPr lang="en-CA" altLang="en-US" dirty="0"/>
                  <a:t>be </a:t>
                </a:r>
                <a:r>
                  <a:rPr lang="en-CA" altLang="en-US" dirty="0" smtClean="0"/>
                  <a:t>their </a:t>
                </a:r>
                <a:r>
                  <a:rPr lang="en-CA" altLang="en-US" dirty="0" smtClean="0">
                    <a:solidFill>
                      <a:srgbClr val="CC0000"/>
                    </a:solidFill>
                  </a:rPr>
                  <a:t>lower-envelope curve </a:t>
                </a:r>
                <a:r>
                  <a:rPr lang="en-CA" altLang="en-US" dirty="0" smtClean="0">
                    <a:sym typeface="Symbol" panose="05050102010706020507" pitchFamily="18" charset="2"/>
                  </a:rPr>
                  <a:t></a:t>
                </a:r>
                <a:r>
                  <a:rPr lang="en-CA" altLang="en-US" dirty="0" smtClean="0"/>
                  <a:t> can </a:t>
                </a:r>
                <a:r>
                  <a:rPr lang="en-CA" altLang="en-US" dirty="0"/>
                  <a:t>get </a:t>
                </a:r>
                <a:r>
                  <a:rPr lang="en-CA" altLang="en-US" dirty="0" smtClean="0"/>
                  <a:t>solution </a:t>
                </a:r>
                <a:r>
                  <a:rPr lang="en-CA" altLang="en-US" dirty="0"/>
                  <a:t>of cost </a:t>
                </a:r>
                <a:r>
                  <a:rPr lang="en-CA" altLang="en-US" dirty="0">
                    <a:solidFill>
                      <a:srgbClr val="0000FF"/>
                    </a:solidFill>
                  </a:rPr>
                  <a:t>≤</a:t>
                </a:r>
                <a:r>
                  <a:rPr lang="en-CA" altLang="en-US" dirty="0"/>
                  <a:t> </a:t>
                </a:r>
                <a:r>
                  <a:rPr lang="en-CA" altLang="en-US" dirty="0">
                    <a:solidFill>
                      <a:srgbClr val="0000FF"/>
                    </a:solidFill>
                    <a:latin typeface="Symbol" panose="05050102010706020507" pitchFamily="18" charset="2"/>
                  </a:rPr>
                  <a:t>m</a:t>
                </a:r>
                <a:r>
                  <a:rPr lang="en-CA" altLang="en-US" baseline="30000" dirty="0">
                    <a:solidFill>
                      <a:srgbClr val="0000FF"/>
                    </a:solidFill>
                  </a:rPr>
                  <a:t>*</a:t>
                </a:r>
                <a:r>
                  <a:rPr lang="en-CA" altLang="en-US" dirty="0">
                    <a:solidFill>
                      <a:srgbClr val="0000FF"/>
                    </a:solidFill>
                  </a:rPr>
                  <a:t>.</a:t>
                </a:r>
                <a14:m>
                  <m:oMath xmlns:m="http://schemas.openxmlformats.org/officeDocument/2006/math">
                    <m:nary>
                      <m:naryPr>
                        <m:ctrlPr>
                          <a:rPr lang="en-CA" altLang="en-US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CA" altLang="en-US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lang="en-CA" altLang="en-US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  <m:e>
                        <m:r>
                          <a:rPr lang="en-CA" altLang="en-US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n-CA" altLang="en-US" i="1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CA" altLang="en-US" i="1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  <m:r>
                          <a:rPr lang="en-CA" altLang="en-US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𝑑𝑥</m:t>
                        </m:r>
                      </m:e>
                    </m:nary>
                  </m:oMath>
                </a14:m>
                <a:endParaRPr lang="en-CA" dirty="0" smtClean="0"/>
              </a:p>
              <a:p>
                <a:pPr eaLnBrk="1" hangingPunct="1">
                  <a:spcBef>
                    <a:spcPts val="1200"/>
                  </a:spcBef>
                  <a:defRPr/>
                </a:pPr>
                <a:r>
                  <a:rPr lang="en-CA" dirty="0" smtClean="0"/>
                  <a:t>Key question</a:t>
                </a:r>
                <a:r>
                  <a:rPr lang="en-CA" dirty="0"/>
                  <a:t>: How to get </a:t>
                </a:r>
                <a:r>
                  <a:rPr lang="en-CA" dirty="0" smtClean="0"/>
                  <a:t>good </a:t>
                </a:r>
                <a:r>
                  <a:rPr lang="en-CA" dirty="0" smtClean="0">
                    <a:solidFill>
                      <a:srgbClr val="0000FF"/>
                    </a:solidFill>
                  </a:rPr>
                  <a:t>k</a:t>
                </a:r>
                <a:r>
                  <a:rPr lang="en-CA" dirty="0" smtClean="0"/>
                  <a:t>-tuples </a:t>
                </a:r>
                <a:r>
                  <a:rPr lang="en-CA" dirty="0"/>
                  <a:t>of </a:t>
                </a:r>
                <a:r>
                  <a:rPr lang="en-CA" dirty="0">
                    <a:solidFill>
                      <a:srgbClr val="0000FF"/>
                    </a:solidFill>
                  </a:rPr>
                  <a:t>{</a:t>
                </a:r>
                <a:r>
                  <a:rPr lang="en-CA" dirty="0" err="1">
                    <a:solidFill>
                      <a:srgbClr val="0000FF"/>
                    </a:solidFill>
                  </a:rPr>
                  <a:t>r</a:t>
                </a:r>
                <a:r>
                  <a:rPr lang="en-CA" baseline="-25000" dirty="0" err="1">
                    <a:solidFill>
                      <a:srgbClr val="0000FF"/>
                    </a:solidFill>
                  </a:rPr>
                  <a:t>i</a:t>
                </a:r>
                <a:r>
                  <a:rPr lang="en-CA" dirty="0" smtClean="0">
                    <a:solidFill>
                      <a:srgbClr val="0000FF"/>
                    </a:solidFill>
                  </a:rPr>
                  <a:t>}</a:t>
                </a:r>
                <a:r>
                  <a:rPr lang="en-CA" dirty="0" smtClean="0"/>
                  <a:t>-trees?</a:t>
                </a:r>
                <a:endParaRPr lang="en-CA" dirty="0"/>
              </a:p>
              <a:p>
                <a:pPr eaLnBrk="1" hangingPunct="1">
                  <a:spcBef>
                    <a:spcPts val="600"/>
                  </a:spcBef>
                  <a:defRPr/>
                </a:pPr>
                <a:r>
                  <a:rPr lang="en-CA" sz="2200" dirty="0"/>
                  <a:t>For </a:t>
                </a:r>
                <a:r>
                  <a:rPr lang="en-CA" sz="2200" dirty="0">
                    <a:solidFill>
                      <a:srgbClr val="D30000"/>
                    </a:solidFill>
                  </a:rPr>
                  <a:t>multi-depot k-MLP</a:t>
                </a:r>
                <a:r>
                  <a:rPr lang="en-CA" sz="2200" dirty="0"/>
                  <a:t>:</a:t>
                </a:r>
              </a:p>
              <a:p>
                <a:pPr marL="222250" indent="-222250" eaLnBrk="1" hangingPunct="1">
                  <a:buClr>
                    <a:srgbClr val="C00000"/>
                  </a:buClr>
                  <a:buSzPct val="120000"/>
                  <a:buFont typeface="Arial" panose="020B0604020202020204" pitchFamily="34" charset="0"/>
                  <a:buChar char="•"/>
                  <a:defRPr/>
                </a:pPr>
                <a:r>
                  <a:rPr lang="en-CA" sz="2200" dirty="0"/>
                  <a:t>CK04 solve a suitable variant of max </a:t>
                </a:r>
                <a:r>
                  <a:rPr lang="en-CA" sz="2200" dirty="0">
                    <a:solidFill>
                      <a:srgbClr val="0000FF"/>
                    </a:solidFill>
                  </a:rPr>
                  <a:t>k</a:t>
                </a:r>
                <a:r>
                  <a:rPr lang="en-CA" sz="2200" dirty="0"/>
                  <a:t>-cover: lose various factors</a:t>
                </a:r>
              </a:p>
              <a:p>
                <a:pPr marL="222250" indent="-222250" eaLnBrk="1" hangingPunct="1">
                  <a:buClr>
                    <a:srgbClr val="C00000"/>
                  </a:buClr>
                  <a:buSzPct val="120000"/>
                  <a:buFont typeface="Arial" panose="020B0604020202020204" pitchFamily="34" charset="0"/>
                  <a:buChar char="•"/>
                  <a:defRPr/>
                </a:pPr>
                <a:r>
                  <a:rPr lang="en-CA" sz="2200" dirty="0"/>
                  <a:t>Our approach: use </a:t>
                </a:r>
                <a:r>
                  <a:rPr lang="en-CA" sz="2200" dirty="0">
                    <a:solidFill>
                      <a:srgbClr val="009900"/>
                    </a:solidFill>
                  </a:rPr>
                  <a:t>configuration LP </a:t>
                </a:r>
                <a:r>
                  <a:rPr lang="en-CA" sz="2200" dirty="0"/>
                  <a:t>– </a:t>
                </a:r>
                <a:r>
                  <a:rPr lang="en-CA" sz="2000" dirty="0" smtClean="0"/>
                  <a:t>yields, for each </a:t>
                </a:r>
                <a:r>
                  <a:rPr lang="en-CA" sz="2000" dirty="0" smtClean="0">
                    <a:solidFill>
                      <a:srgbClr val="0000FF"/>
                    </a:solidFill>
                  </a:rPr>
                  <a:t>t</a:t>
                </a:r>
                <a:r>
                  <a:rPr lang="en-CA" sz="2000" dirty="0" smtClean="0"/>
                  <a:t>, </a:t>
                </a:r>
                <a:r>
                  <a:rPr lang="en-CA" sz="2000" dirty="0">
                    <a:solidFill>
                      <a:srgbClr val="0000FF"/>
                    </a:solidFill>
                  </a:rPr>
                  <a:t>{</a:t>
                </a:r>
                <a:r>
                  <a:rPr lang="en-CA" sz="2000" dirty="0" err="1">
                    <a:solidFill>
                      <a:srgbClr val="0000FF"/>
                    </a:solidFill>
                  </a:rPr>
                  <a:t>r</a:t>
                </a:r>
                <a:r>
                  <a:rPr lang="en-CA" sz="2000" baseline="-25000" dirty="0" err="1">
                    <a:solidFill>
                      <a:srgbClr val="0000FF"/>
                    </a:solidFill>
                  </a:rPr>
                  <a:t>i</a:t>
                </a:r>
                <a:r>
                  <a:rPr lang="en-CA" sz="2000" dirty="0">
                    <a:solidFill>
                      <a:srgbClr val="0000FF"/>
                    </a:solidFill>
                  </a:rPr>
                  <a:t>}</a:t>
                </a:r>
                <a:r>
                  <a:rPr lang="en-CA" sz="2000" dirty="0"/>
                  <a:t>-</a:t>
                </a:r>
                <a:r>
                  <a:rPr lang="en-CA" sz="2000" dirty="0" smtClean="0"/>
                  <a:t>trees, each of cost </a:t>
                </a:r>
                <a:r>
                  <a:rPr lang="en-CA" altLang="en-US" sz="2000" dirty="0" smtClean="0">
                    <a:solidFill>
                      <a:srgbClr val="0000FF"/>
                    </a:solidFill>
                  </a:rPr>
                  <a:t>≤ t;  </a:t>
                </a:r>
                <a:r>
                  <a:rPr lang="en-CA" altLang="en-US" sz="2000" dirty="0" smtClean="0"/>
                  <a:t>fall behind LP-coverage by time </a:t>
                </a:r>
                <a:r>
                  <a:rPr lang="en-CA" altLang="en-US" sz="2000" dirty="0" smtClean="0">
                    <a:solidFill>
                      <a:srgbClr val="0000FF"/>
                    </a:solidFill>
                  </a:rPr>
                  <a:t>t</a:t>
                </a:r>
                <a:r>
                  <a:rPr lang="en-CA" altLang="en-US" sz="2000" dirty="0" smtClean="0"/>
                  <a:t>, so factor degrades from </a:t>
                </a:r>
                <a:r>
                  <a:rPr lang="en-CA" altLang="en-US" sz="2000" dirty="0" smtClean="0">
                    <a:solidFill>
                      <a:srgbClr val="0000FF"/>
                    </a:solidFill>
                    <a:latin typeface="Symbol" panose="05050102010706020507" pitchFamily="18" charset="2"/>
                  </a:rPr>
                  <a:t>m</a:t>
                </a:r>
                <a:r>
                  <a:rPr lang="en-CA" altLang="en-US" sz="2000" baseline="30000" dirty="0" smtClean="0">
                    <a:solidFill>
                      <a:srgbClr val="0000FF"/>
                    </a:solidFill>
                  </a:rPr>
                  <a:t>*</a:t>
                </a:r>
                <a:r>
                  <a:rPr lang="en-CA" altLang="en-US" sz="2000" dirty="0" smtClean="0"/>
                  <a:t> to </a:t>
                </a:r>
                <a:r>
                  <a:rPr lang="en-CA" altLang="en-US" sz="2000" dirty="0" smtClean="0">
                    <a:solidFill>
                      <a:srgbClr val="0000FF"/>
                    </a:solidFill>
                  </a:rPr>
                  <a:t>8.497</a:t>
                </a:r>
                <a:r>
                  <a:rPr lang="en-CA" altLang="en-US" sz="2000" dirty="0" smtClean="0"/>
                  <a:t> </a:t>
                </a:r>
                <a:endParaRPr lang="en-CA" sz="20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1152000"/>
                <a:ext cx="8510954" cy="3223831"/>
              </a:xfrm>
              <a:prstGeom prst="rect">
                <a:avLst/>
              </a:prstGeom>
              <a:blipFill rotWithShape="0">
                <a:blip r:embed="rId2"/>
                <a:stretch>
                  <a:fillRect l="-1146" t="-1701" r="-716" b="-2457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25687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685800" y="346075"/>
            <a:ext cx="7772400" cy="838200"/>
          </a:xfrm>
        </p:spPr>
        <p:txBody>
          <a:bodyPr/>
          <a:lstStyle/>
          <a:p>
            <a:r>
              <a:rPr lang="en-US" altLang="en-US" smtClean="0">
                <a:ea typeface="ＭＳ Ｐゴシック" panose="020B0600070205080204" pitchFamily="34" charset="-128"/>
              </a:rPr>
              <a:t>Configuration LP for k-MLP</a:t>
            </a:r>
          </a:p>
        </p:txBody>
      </p:sp>
      <p:sp>
        <p:nvSpPr>
          <p:cNvPr id="23556" name="Rectangle 3"/>
          <p:cNvSpPr>
            <a:spLocks noChangeArrowheads="1"/>
          </p:cNvSpPr>
          <p:nvPr/>
        </p:nvSpPr>
        <p:spPr bwMode="auto">
          <a:xfrm>
            <a:off x="984250" y="1577975"/>
            <a:ext cx="7761288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CC0000"/>
              </a:buClr>
              <a:buSzPct val="120000"/>
              <a:buChar char="•"/>
              <a:tabLst>
                <a:tab pos="571500" algn="l"/>
              </a:tabLst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33CC33"/>
              </a:buClr>
              <a:buChar char="–"/>
              <a:tabLst>
                <a:tab pos="571500" algn="l"/>
              </a:tabLst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20000"/>
              <a:buChar char="•"/>
              <a:tabLst>
                <a:tab pos="571500" algn="l"/>
              </a:tabLs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571500" algn="l"/>
              </a:tabLst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571500" algn="l"/>
              </a:tabLst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571500" algn="l"/>
              </a:tabLst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571500" algn="l"/>
              </a:tabLst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571500" algn="l"/>
              </a:tabLst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571500" algn="l"/>
              </a:tabLst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ts val="600"/>
              </a:spcBef>
              <a:buClrTx/>
              <a:buSzTx/>
              <a:buFontTx/>
              <a:buNone/>
            </a:pPr>
            <a:r>
              <a:rPr lang="en-US" altLang="en-US" sz="2400"/>
              <a:t>Let  </a:t>
            </a:r>
            <a:r>
              <a:rPr lang="en-US" altLang="en-US" sz="2200">
                <a:solidFill>
                  <a:srgbClr val="0000FF"/>
                </a:solidFill>
                <a:latin typeface="Lucida Calligraphy" panose="03010101010101010101" pitchFamily="66" charset="0"/>
              </a:rPr>
              <a:t>P</a:t>
            </a:r>
            <a:r>
              <a:rPr lang="en-US" altLang="en-US" sz="2200" baseline="30000">
                <a:solidFill>
                  <a:srgbClr val="0000FF"/>
                </a:solidFill>
                <a:latin typeface="Lucida Calligraphy" panose="03010101010101010101" pitchFamily="66" charset="0"/>
              </a:rPr>
              <a:t> </a:t>
            </a:r>
            <a:r>
              <a:rPr lang="en-US" altLang="en-US" sz="2400" baseline="30000">
                <a:solidFill>
                  <a:srgbClr val="0000FF"/>
                </a:solidFill>
              </a:rPr>
              <a:t>i</a:t>
            </a:r>
            <a:r>
              <a:rPr lang="en-US" altLang="en-US" sz="2400">
                <a:solidFill>
                  <a:srgbClr val="0000FF"/>
                </a:solidFill>
              </a:rPr>
              <a:t>(t)</a:t>
            </a:r>
            <a:r>
              <a:rPr lang="en-US" altLang="en-US" sz="2400" baseline="-25000"/>
              <a:t> </a:t>
            </a:r>
            <a:r>
              <a:rPr lang="en-US" altLang="en-US" sz="2400"/>
              <a:t>= all </a:t>
            </a:r>
            <a:r>
              <a:rPr lang="en-US" altLang="en-US" sz="2400">
                <a:solidFill>
                  <a:srgbClr val="0000FF"/>
                </a:solidFill>
              </a:rPr>
              <a:t>r</a:t>
            </a:r>
            <a:r>
              <a:rPr lang="en-US" altLang="en-US" sz="2400" baseline="-25000">
                <a:solidFill>
                  <a:srgbClr val="0000FF"/>
                </a:solidFill>
              </a:rPr>
              <a:t>i</a:t>
            </a:r>
            <a:r>
              <a:rPr lang="en-US" altLang="en-US" sz="2400"/>
              <a:t>-paths of length at most </a:t>
            </a:r>
            <a:r>
              <a:rPr lang="en-US" altLang="en-US" sz="2400">
                <a:solidFill>
                  <a:srgbClr val="0000FF"/>
                </a:solidFill>
              </a:rPr>
              <a:t>t</a:t>
            </a:r>
            <a:r>
              <a:rPr lang="en-US" altLang="en-US" sz="2400"/>
              <a:t>.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solidFill>
                  <a:srgbClr val="0000FF"/>
                </a:solidFill>
              </a:rPr>
              <a:t>x</a:t>
            </a:r>
            <a:r>
              <a:rPr lang="en-US" altLang="en-US" sz="2400" baseline="30000">
                <a:solidFill>
                  <a:srgbClr val="0000FF"/>
                </a:solidFill>
              </a:rPr>
              <a:t>i</a:t>
            </a:r>
            <a:r>
              <a:rPr lang="en-US" altLang="en-US" sz="2400" baseline="-25000">
                <a:solidFill>
                  <a:srgbClr val="0000FF"/>
                </a:solidFill>
              </a:rPr>
              <a:t>v,t </a:t>
            </a:r>
            <a:r>
              <a:rPr lang="en-US" altLang="en-US" sz="2400"/>
              <a:t>:	indicates if node </a:t>
            </a:r>
            <a:r>
              <a:rPr lang="en-US" altLang="en-US" sz="2400">
                <a:solidFill>
                  <a:srgbClr val="0000FF"/>
                </a:solidFill>
              </a:rPr>
              <a:t>v</a:t>
            </a:r>
            <a:r>
              <a:rPr lang="en-US" altLang="en-US" sz="2400"/>
              <a:t> is visited at time </a:t>
            </a:r>
            <a:r>
              <a:rPr lang="en-US" altLang="en-US" sz="2400">
                <a:solidFill>
                  <a:srgbClr val="0000FF"/>
                </a:solidFill>
              </a:rPr>
              <a:t>t</a:t>
            </a:r>
            <a:r>
              <a:rPr lang="en-US" altLang="en-US" sz="2400"/>
              <a:t> by vehicle </a:t>
            </a:r>
            <a:r>
              <a:rPr lang="en-US" altLang="en-US" sz="2400">
                <a:solidFill>
                  <a:srgbClr val="0000FF"/>
                </a:solidFill>
              </a:rPr>
              <a:t>i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solidFill>
                  <a:srgbClr val="0000FF"/>
                </a:solidFill>
              </a:rPr>
              <a:t>z</a:t>
            </a:r>
            <a:r>
              <a:rPr lang="en-US" altLang="en-US" sz="2400" baseline="30000">
                <a:solidFill>
                  <a:srgbClr val="0000FF"/>
                </a:solidFill>
              </a:rPr>
              <a:t>i</a:t>
            </a:r>
            <a:r>
              <a:rPr lang="en-US" altLang="en-US" sz="2400" baseline="-25000">
                <a:solidFill>
                  <a:srgbClr val="0000FF"/>
                </a:solidFill>
              </a:rPr>
              <a:t>P, t </a:t>
            </a:r>
            <a:r>
              <a:rPr lang="en-US" altLang="en-US" sz="2400"/>
              <a:t>:  indicates if path </a:t>
            </a:r>
            <a:r>
              <a:rPr lang="en-US" altLang="en-US" sz="2400">
                <a:solidFill>
                  <a:srgbClr val="0000FF"/>
                </a:solidFill>
              </a:rPr>
              <a:t>P</a:t>
            </a:r>
            <a:r>
              <a:rPr lang="en-US" altLang="en-US" sz="2400">
                <a:solidFill>
                  <a:srgbClr val="0000FF"/>
                </a:solidFill>
                <a:latin typeface="Symbol" panose="05050102010706020507" pitchFamily="18" charset="2"/>
              </a:rPr>
              <a:t>Î</a:t>
            </a:r>
            <a:r>
              <a:rPr lang="en-US" altLang="en-US" sz="2200">
                <a:solidFill>
                  <a:srgbClr val="0000FF"/>
                </a:solidFill>
                <a:latin typeface="Lucida Calligraphy" panose="03010101010101010101" pitchFamily="66" charset="0"/>
              </a:rPr>
              <a:t>P</a:t>
            </a:r>
            <a:r>
              <a:rPr lang="en-US" altLang="en-US" sz="2400" baseline="30000">
                <a:solidFill>
                  <a:srgbClr val="0000FF"/>
                </a:solidFill>
              </a:rPr>
              <a:t> i</a:t>
            </a:r>
            <a:r>
              <a:rPr lang="en-US" altLang="en-US" sz="2400">
                <a:solidFill>
                  <a:srgbClr val="0000FF"/>
                </a:solidFill>
              </a:rPr>
              <a:t>(t)</a:t>
            </a:r>
            <a:r>
              <a:rPr lang="en-US" altLang="en-US" sz="2400"/>
              <a:t> is used to visit clients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	on vehicle </a:t>
            </a:r>
            <a:r>
              <a:rPr lang="en-US" altLang="en-US" sz="2400">
                <a:solidFill>
                  <a:srgbClr val="0000FF"/>
                </a:solidFill>
              </a:rPr>
              <a:t>i</a:t>
            </a:r>
            <a:r>
              <a:rPr lang="en-US" altLang="en-US" sz="2400"/>
              <a:t>’s route with latency </a:t>
            </a:r>
            <a:r>
              <a:rPr lang="en-US" altLang="en-US" sz="2400">
                <a:solidFill>
                  <a:srgbClr val="0000FF"/>
                </a:solidFill>
              </a:rPr>
              <a:t>≤ t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solidFill>
                  <a:srgbClr val="0000FF"/>
                </a:solidFill>
              </a:rPr>
              <a:t>T</a:t>
            </a:r>
            <a:r>
              <a:rPr lang="en-US" altLang="en-US" sz="2400"/>
              <a:t> : 	upper bound on node latency; assume</a:t>
            </a:r>
            <a:r>
              <a:rPr lang="en-US" altLang="en-US" sz="2400">
                <a:solidFill>
                  <a:srgbClr val="0000FF"/>
                </a:solidFill>
              </a:rPr>
              <a:t> </a:t>
            </a:r>
            <a:r>
              <a:rPr lang="en-US" altLang="en-US" sz="2400"/>
              <a:t>poly-bounded 	(can ensure via scaling + rounding); </a:t>
            </a:r>
            <a:r>
              <a:rPr lang="en-US" altLang="en-US" sz="2400">
                <a:solidFill>
                  <a:srgbClr val="0000FF"/>
                </a:solidFill>
              </a:rPr>
              <a:t> t </a:t>
            </a:r>
            <a:r>
              <a:rPr lang="en-US" altLang="en-US" sz="2400"/>
              <a:t>indexes </a:t>
            </a:r>
            <a:r>
              <a:rPr lang="en-US" altLang="en-US" sz="2400">
                <a:solidFill>
                  <a:srgbClr val="0000FF"/>
                </a:solidFill>
              </a:rPr>
              <a:t>{</a:t>
            </a:r>
            <a:r>
              <a:rPr lang="en-US" altLang="en-US" sz="2400">
                <a:solidFill>
                  <a:srgbClr val="0000FF"/>
                </a:solidFill>
                <a:latin typeface="Calibri" panose="020F0502020204030204" pitchFamily="34" charset="0"/>
              </a:rPr>
              <a:t>1</a:t>
            </a:r>
            <a:r>
              <a:rPr lang="en-US" altLang="en-US" sz="2400">
                <a:solidFill>
                  <a:srgbClr val="0000FF"/>
                </a:solidFill>
              </a:rPr>
              <a:t>,…,T}</a:t>
            </a:r>
            <a:endParaRPr lang="en-US" altLang="en-US" sz="2200">
              <a:latin typeface="Times New Roman" panose="02020603050405020304" pitchFamily="18" charset="0"/>
            </a:endParaRPr>
          </a:p>
        </p:txBody>
      </p:sp>
      <p:sp>
        <p:nvSpPr>
          <p:cNvPr id="23557" name="Rectangle 4"/>
          <p:cNvSpPr>
            <a:spLocks noChangeArrowheads="1"/>
          </p:cNvSpPr>
          <p:nvPr/>
        </p:nvSpPr>
        <p:spPr bwMode="auto">
          <a:xfrm>
            <a:off x="946150" y="3873500"/>
            <a:ext cx="7799388" cy="2314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CC0000"/>
              </a:buClr>
              <a:buSzPct val="120000"/>
              <a:buChar char="•"/>
              <a:tabLst>
                <a:tab pos="1254125" algn="l"/>
                <a:tab pos="1600200" algn="l"/>
                <a:tab pos="2171700" algn="l"/>
                <a:tab pos="2427288" algn="l"/>
                <a:tab pos="3141663" algn="l"/>
                <a:tab pos="5018088" algn="l"/>
              </a:tabLst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33CC33"/>
              </a:buClr>
              <a:buChar char="–"/>
              <a:tabLst>
                <a:tab pos="1254125" algn="l"/>
                <a:tab pos="1600200" algn="l"/>
                <a:tab pos="2171700" algn="l"/>
                <a:tab pos="2427288" algn="l"/>
                <a:tab pos="3141663" algn="l"/>
                <a:tab pos="5018088" algn="l"/>
              </a:tabLst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20000"/>
              <a:buChar char="•"/>
              <a:tabLst>
                <a:tab pos="1254125" algn="l"/>
                <a:tab pos="1600200" algn="l"/>
                <a:tab pos="2171700" algn="l"/>
                <a:tab pos="2427288" algn="l"/>
                <a:tab pos="3141663" algn="l"/>
                <a:tab pos="5018088" algn="l"/>
              </a:tabLs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1254125" algn="l"/>
                <a:tab pos="1600200" algn="l"/>
                <a:tab pos="2171700" algn="l"/>
                <a:tab pos="2427288" algn="l"/>
                <a:tab pos="3141663" algn="l"/>
                <a:tab pos="5018088" algn="l"/>
              </a:tabLst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1254125" algn="l"/>
                <a:tab pos="1600200" algn="l"/>
                <a:tab pos="2171700" algn="l"/>
                <a:tab pos="2427288" algn="l"/>
                <a:tab pos="3141663" algn="l"/>
                <a:tab pos="5018088" algn="l"/>
              </a:tabLst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254125" algn="l"/>
                <a:tab pos="1600200" algn="l"/>
                <a:tab pos="2171700" algn="l"/>
                <a:tab pos="2427288" algn="l"/>
                <a:tab pos="3141663" algn="l"/>
                <a:tab pos="5018088" algn="l"/>
              </a:tabLst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254125" algn="l"/>
                <a:tab pos="1600200" algn="l"/>
                <a:tab pos="2171700" algn="l"/>
                <a:tab pos="2427288" algn="l"/>
                <a:tab pos="3141663" algn="l"/>
                <a:tab pos="5018088" algn="l"/>
              </a:tabLst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254125" algn="l"/>
                <a:tab pos="1600200" algn="l"/>
                <a:tab pos="2171700" algn="l"/>
                <a:tab pos="2427288" algn="l"/>
                <a:tab pos="3141663" algn="l"/>
                <a:tab pos="5018088" algn="l"/>
              </a:tabLst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254125" algn="l"/>
                <a:tab pos="1600200" algn="l"/>
                <a:tab pos="2171700" algn="l"/>
                <a:tab pos="2427288" algn="l"/>
                <a:tab pos="3141663" algn="l"/>
                <a:tab pos="5018088" algn="l"/>
              </a:tabLst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/>
              <a:t>Minimize 			</a:t>
            </a:r>
            <a:r>
              <a:rPr lang="en-US" altLang="en-US" sz="2400">
                <a:solidFill>
                  <a:srgbClr val="0000FF"/>
                </a:solidFill>
              </a:rPr>
              <a:t>∑</a:t>
            </a:r>
            <a:r>
              <a:rPr lang="en-US" altLang="en-US" sz="2400" baseline="-25000">
                <a:solidFill>
                  <a:srgbClr val="0000FF"/>
                </a:solidFill>
              </a:rPr>
              <a:t>i, v, t</a:t>
            </a:r>
            <a:r>
              <a:rPr lang="en-US" altLang="en-US" sz="2400">
                <a:solidFill>
                  <a:srgbClr val="0000FF"/>
                </a:solidFill>
              </a:rPr>
              <a:t> t</a:t>
            </a:r>
            <a:r>
              <a:rPr lang="en-US" altLang="en-US" sz="2400" baseline="-25000">
                <a:solidFill>
                  <a:srgbClr val="0000FF"/>
                </a:solidFill>
              </a:rPr>
              <a:t> </a:t>
            </a:r>
            <a:r>
              <a:rPr lang="en-US" altLang="en-US" sz="2400">
                <a:solidFill>
                  <a:srgbClr val="0000FF"/>
                </a:solidFill>
              </a:rPr>
              <a:t>x</a:t>
            </a:r>
            <a:r>
              <a:rPr lang="en-US" altLang="en-US" sz="2400" baseline="30000">
                <a:solidFill>
                  <a:srgbClr val="0000FF"/>
                </a:solidFill>
              </a:rPr>
              <a:t>i</a:t>
            </a:r>
            <a:r>
              <a:rPr lang="en-US" altLang="en-US" sz="2400" baseline="-25000">
                <a:solidFill>
                  <a:srgbClr val="0000FF"/>
                </a:solidFill>
              </a:rPr>
              <a:t>v,t 	</a:t>
            </a:r>
            <a:r>
              <a:rPr lang="en-US" altLang="en-US" sz="2400">
                <a:solidFill>
                  <a:srgbClr val="0000FF"/>
                </a:solidFill>
              </a:rPr>
              <a:t>(P)</a:t>
            </a:r>
          </a:p>
          <a:p>
            <a:pPr eaLnBrk="1" hangingPunct="1">
              <a:spcBef>
                <a:spcPts val="1200"/>
              </a:spcBef>
              <a:buClrTx/>
              <a:buSzTx/>
              <a:buFontTx/>
              <a:buNone/>
            </a:pPr>
            <a:r>
              <a:rPr lang="en-US" altLang="en-US" sz="2400"/>
              <a:t>subject to,		</a:t>
            </a:r>
            <a:r>
              <a:rPr lang="en-US" altLang="en-US" sz="2400">
                <a:solidFill>
                  <a:srgbClr val="0000FF"/>
                </a:solidFill>
              </a:rPr>
              <a:t>∑</a:t>
            </a:r>
            <a:r>
              <a:rPr lang="en-US" altLang="en-US" sz="2400" baseline="-25000">
                <a:solidFill>
                  <a:srgbClr val="0000FF"/>
                </a:solidFill>
              </a:rPr>
              <a:t>i,t</a:t>
            </a:r>
            <a:r>
              <a:rPr lang="en-US" altLang="en-US" sz="2400">
                <a:solidFill>
                  <a:srgbClr val="0000FF"/>
                </a:solidFill>
              </a:rPr>
              <a:t> x</a:t>
            </a:r>
            <a:r>
              <a:rPr lang="en-US" altLang="en-US" sz="2400" baseline="30000">
                <a:solidFill>
                  <a:srgbClr val="0000FF"/>
                </a:solidFill>
              </a:rPr>
              <a:t>i</a:t>
            </a:r>
            <a:r>
              <a:rPr lang="en-US" altLang="en-US" sz="2400" baseline="-25000">
                <a:solidFill>
                  <a:srgbClr val="0000FF"/>
                </a:solidFill>
              </a:rPr>
              <a:t>v,t</a:t>
            </a:r>
            <a:r>
              <a:rPr lang="en-US" altLang="en-US" sz="2400">
                <a:solidFill>
                  <a:srgbClr val="0000FF"/>
                </a:solidFill>
              </a:rPr>
              <a:t>	≥ </a:t>
            </a:r>
            <a:r>
              <a:rPr lang="en-US" altLang="en-US" sz="2400">
                <a:solidFill>
                  <a:srgbClr val="0000FF"/>
                </a:solidFill>
                <a:latin typeface="Calibri" panose="020F0502020204030204" pitchFamily="34" charset="0"/>
              </a:rPr>
              <a:t>1</a:t>
            </a:r>
            <a:r>
              <a:rPr lang="en-US" altLang="en-US" sz="2200">
                <a:latin typeface="Comic Sans MS" panose="030F0702030302020204" pitchFamily="66" charset="0"/>
              </a:rPr>
              <a:t>	</a:t>
            </a:r>
            <a:r>
              <a:rPr lang="en-US" altLang="en-US" sz="2400"/>
              <a:t>for all </a:t>
            </a:r>
            <a:r>
              <a:rPr lang="en-US" altLang="en-US" sz="2400">
                <a:solidFill>
                  <a:srgbClr val="0000FF"/>
                </a:solidFill>
              </a:rPr>
              <a:t>v	</a:t>
            </a:r>
          </a:p>
          <a:p>
            <a:pPr eaLnBrk="1" hangingPunct="1">
              <a:buClrTx/>
              <a:buSzTx/>
              <a:buFontTx/>
              <a:buNone/>
            </a:pPr>
            <a:r>
              <a:rPr lang="en-US" altLang="en-US" sz="2400">
                <a:solidFill>
                  <a:srgbClr val="0000FF"/>
                </a:solidFill>
              </a:rPr>
              <a:t>		∑</a:t>
            </a:r>
            <a:r>
              <a:rPr lang="en-US" altLang="en-US" sz="2400" baseline="-25000">
                <a:solidFill>
                  <a:srgbClr val="0000FF"/>
                </a:solidFill>
              </a:rPr>
              <a:t>P</a:t>
            </a:r>
            <a:r>
              <a:rPr lang="en-US" altLang="en-US" sz="2400" baseline="-25000">
                <a:solidFill>
                  <a:srgbClr val="0000FF"/>
                </a:solidFill>
                <a:latin typeface="Symbol" panose="05050102010706020507" pitchFamily="18" charset="2"/>
              </a:rPr>
              <a:t>Î</a:t>
            </a:r>
            <a:r>
              <a:rPr lang="en-US" altLang="en-US" sz="2400" baseline="-25000">
                <a:solidFill>
                  <a:srgbClr val="0000FF"/>
                </a:solidFill>
                <a:latin typeface="Lucida Calligraphy" panose="03010101010101010101" pitchFamily="66" charset="0"/>
              </a:rPr>
              <a:t>P </a:t>
            </a:r>
            <a:r>
              <a:rPr lang="en-US" altLang="en-US" sz="2400" baseline="-8000">
                <a:solidFill>
                  <a:srgbClr val="0000FF"/>
                </a:solidFill>
              </a:rPr>
              <a:t>i</a:t>
            </a:r>
            <a:r>
              <a:rPr lang="en-US" altLang="en-US" sz="2400" baseline="-25000">
                <a:solidFill>
                  <a:srgbClr val="0000FF"/>
                </a:solidFill>
              </a:rPr>
              <a:t>(t)</a:t>
            </a:r>
            <a:r>
              <a:rPr lang="en-US" altLang="en-US" sz="2400">
                <a:solidFill>
                  <a:srgbClr val="0000FF"/>
                </a:solidFill>
              </a:rPr>
              <a:t> z</a:t>
            </a:r>
            <a:r>
              <a:rPr lang="en-US" altLang="en-US" sz="2400" baseline="30000">
                <a:solidFill>
                  <a:srgbClr val="0000FF"/>
                </a:solidFill>
              </a:rPr>
              <a:t>i</a:t>
            </a:r>
            <a:r>
              <a:rPr lang="en-US" altLang="en-US" sz="2400" baseline="-25000">
                <a:solidFill>
                  <a:srgbClr val="0000FF"/>
                </a:solidFill>
              </a:rPr>
              <a:t>P, t</a:t>
            </a:r>
            <a:r>
              <a:rPr lang="en-US" altLang="en-US" sz="2400">
                <a:solidFill>
                  <a:srgbClr val="0000FF"/>
                </a:solidFill>
              </a:rPr>
              <a:t>	≤ </a:t>
            </a:r>
            <a:r>
              <a:rPr lang="en-US" altLang="en-US" sz="2400">
                <a:solidFill>
                  <a:srgbClr val="0000FF"/>
                </a:solidFill>
                <a:latin typeface="Calibri" panose="020F0502020204030204" pitchFamily="34" charset="0"/>
              </a:rPr>
              <a:t>1</a:t>
            </a:r>
            <a:r>
              <a:rPr lang="en-US" altLang="en-US" sz="2400">
                <a:solidFill>
                  <a:srgbClr val="0000FF"/>
                </a:solidFill>
              </a:rPr>
              <a:t>	</a:t>
            </a:r>
            <a:r>
              <a:rPr lang="en-US" altLang="en-US" sz="2400">
                <a:solidFill>
                  <a:schemeClr val="tx2"/>
                </a:solidFill>
              </a:rPr>
              <a:t>for all </a:t>
            </a:r>
            <a:r>
              <a:rPr lang="en-US" altLang="en-US" sz="2400">
                <a:solidFill>
                  <a:srgbClr val="0000FF"/>
                </a:solidFill>
              </a:rPr>
              <a:t>i,</a:t>
            </a:r>
            <a:r>
              <a:rPr lang="en-US" altLang="en-US" sz="2400">
                <a:solidFill>
                  <a:schemeClr val="tx2"/>
                </a:solidFill>
              </a:rPr>
              <a:t> </a:t>
            </a:r>
            <a:r>
              <a:rPr lang="en-US" altLang="en-US" sz="2400">
                <a:solidFill>
                  <a:srgbClr val="0000FF"/>
                </a:solidFill>
              </a:rPr>
              <a:t>t</a:t>
            </a:r>
          </a:p>
          <a:p>
            <a:pPr eaLnBrk="1" hangingPunct="1">
              <a:buClrTx/>
              <a:buSzTx/>
              <a:buFontTx/>
              <a:buNone/>
            </a:pPr>
            <a:r>
              <a:rPr lang="en-US" altLang="en-US" sz="2400">
                <a:solidFill>
                  <a:srgbClr val="0000FF"/>
                </a:solidFill>
              </a:rPr>
              <a:t>	∑</a:t>
            </a:r>
            <a:r>
              <a:rPr lang="en-US" altLang="en-US" sz="2400" baseline="-25000">
                <a:solidFill>
                  <a:srgbClr val="0000FF"/>
                </a:solidFill>
              </a:rPr>
              <a:t>P</a:t>
            </a:r>
            <a:r>
              <a:rPr lang="en-US" altLang="en-US" sz="2400" baseline="-25000">
                <a:solidFill>
                  <a:srgbClr val="0000FF"/>
                </a:solidFill>
                <a:latin typeface="Symbol" panose="05050102010706020507" pitchFamily="18" charset="2"/>
              </a:rPr>
              <a:t>Î</a:t>
            </a:r>
            <a:r>
              <a:rPr lang="en-US" altLang="en-US" sz="2400" baseline="-25000">
                <a:solidFill>
                  <a:srgbClr val="0000FF"/>
                </a:solidFill>
                <a:latin typeface="Lucida Calligraphy" panose="03010101010101010101" pitchFamily="66" charset="0"/>
              </a:rPr>
              <a:t>P </a:t>
            </a:r>
            <a:r>
              <a:rPr lang="en-US" altLang="en-US" sz="2400" baseline="-8000">
                <a:solidFill>
                  <a:srgbClr val="0000FF"/>
                </a:solidFill>
              </a:rPr>
              <a:t>i</a:t>
            </a:r>
            <a:r>
              <a:rPr lang="en-US" altLang="en-US" sz="2400" baseline="-25000">
                <a:solidFill>
                  <a:srgbClr val="0000FF"/>
                </a:solidFill>
              </a:rPr>
              <a:t>(t):v</a:t>
            </a:r>
            <a:r>
              <a:rPr lang="en-US" altLang="en-US" sz="2400" baseline="-25000">
                <a:solidFill>
                  <a:srgbClr val="0000FF"/>
                </a:solidFill>
                <a:sym typeface="Symbol" panose="05050102010706020507" pitchFamily="18" charset="2"/>
              </a:rPr>
              <a:t></a:t>
            </a:r>
            <a:r>
              <a:rPr lang="en-US" altLang="en-US" sz="2400" baseline="-25000">
                <a:solidFill>
                  <a:srgbClr val="0000FF"/>
                </a:solidFill>
              </a:rPr>
              <a:t>P</a:t>
            </a:r>
            <a:r>
              <a:rPr lang="en-US" altLang="en-US" sz="2400">
                <a:solidFill>
                  <a:srgbClr val="0000FF"/>
                </a:solidFill>
              </a:rPr>
              <a:t> z</a:t>
            </a:r>
            <a:r>
              <a:rPr lang="en-US" altLang="en-US" sz="2400" baseline="30000">
                <a:solidFill>
                  <a:srgbClr val="0000FF"/>
                </a:solidFill>
              </a:rPr>
              <a:t>i</a:t>
            </a:r>
            <a:r>
              <a:rPr lang="en-US" altLang="en-US" sz="2400" baseline="-25000">
                <a:solidFill>
                  <a:srgbClr val="0000FF"/>
                </a:solidFill>
              </a:rPr>
              <a:t>P, t</a:t>
            </a:r>
            <a:r>
              <a:rPr lang="en-US" altLang="en-US" sz="2400">
                <a:solidFill>
                  <a:srgbClr val="0000FF"/>
                </a:solidFill>
              </a:rPr>
              <a:t>	≥ ∑</a:t>
            </a:r>
            <a:r>
              <a:rPr lang="en-US" altLang="en-US" sz="2400" baseline="-25000">
                <a:solidFill>
                  <a:srgbClr val="0000FF"/>
                </a:solidFill>
              </a:rPr>
              <a:t>t’≤t</a:t>
            </a:r>
            <a:r>
              <a:rPr lang="en-US" altLang="en-US" sz="2400">
                <a:solidFill>
                  <a:srgbClr val="0000FF"/>
                </a:solidFill>
              </a:rPr>
              <a:t> x</a:t>
            </a:r>
            <a:r>
              <a:rPr lang="en-US" altLang="en-US" sz="2400" baseline="30000">
                <a:solidFill>
                  <a:srgbClr val="0000FF"/>
                </a:solidFill>
              </a:rPr>
              <a:t>i</a:t>
            </a:r>
            <a:r>
              <a:rPr lang="en-US" altLang="en-US" sz="2400" baseline="-25000">
                <a:solidFill>
                  <a:srgbClr val="0000FF"/>
                </a:solidFill>
              </a:rPr>
              <a:t>v,t’</a:t>
            </a:r>
            <a:r>
              <a:rPr lang="en-US" altLang="en-US" sz="2400">
                <a:solidFill>
                  <a:srgbClr val="0000FF"/>
                </a:solidFill>
              </a:rPr>
              <a:t>	</a:t>
            </a:r>
            <a:r>
              <a:rPr lang="en-US" altLang="en-US" sz="2400">
                <a:solidFill>
                  <a:srgbClr val="000000"/>
                </a:solidFill>
              </a:rPr>
              <a:t>for all </a:t>
            </a:r>
            <a:r>
              <a:rPr lang="en-US" altLang="en-US" sz="2400">
                <a:solidFill>
                  <a:srgbClr val="0000FF"/>
                </a:solidFill>
              </a:rPr>
              <a:t>v, i, t	</a:t>
            </a:r>
          </a:p>
          <a:p>
            <a:pPr eaLnBrk="1" hangingPunct="1">
              <a:buClrTx/>
              <a:buSzTx/>
              <a:buFontTx/>
              <a:buNone/>
            </a:pPr>
            <a:r>
              <a:rPr lang="en-US" altLang="en-US" sz="2400">
                <a:solidFill>
                  <a:srgbClr val="0000FF"/>
                </a:solidFill>
              </a:rPr>
              <a:t>			x, z	≥ 0</a:t>
            </a:r>
            <a:r>
              <a:rPr lang="en-US" altLang="en-US" sz="2400"/>
              <a:t>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125913" y="1184275"/>
            <a:ext cx="4619625" cy="461963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CA" dirty="0"/>
              <a:t>configurations for vehicle </a:t>
            </a:r>
            <a:r>
              <a:rPr lang="en-CA" dirty="0" err="1">
                <a:solidFill>
                  <a:srgbClr val="0000FF"/>
                </a:solidFill>
              </a:rPr>
              <a:t>i</a:t>
            </a:r>
            <a:r>
              <a:rPr lang="en-CA" dirty="0"/>
              <a:t> at time </a:t>
            </a:r>
            <a:r>
              <a:rPr lang="en-CA" dirty="0">
                <a:solidFill>
                  <a:srgbClr val="0000FF"/>
                </a:solidFill>
              </a:rPr>
              <a:t>t</a:t>
            </a:r>
          </a:p>
        </p:txBody>
      </p:sp>
      <p:sp>
        <p:nvSpPr>
          <p:cNvPr id="3" name="Right Arrow 2"/>
          <p:cNvSpPr>
            <a:spLocks noChangeArrowheads="1"/>
          </p:cNvSpPr>
          <p:nvPr/>
        </p:nvSpPr>
        <p:spPr bwMode="auto">
          <a:xfrm rot="-427504">
            <a:off x="2308225" y="1384300"/>
            <a:ext cx="1649413" cy="252413"/>
          </a:xfrm>
          <a:prstGeom prst="rightArrow">
            <a:avLst>
              <a:gd name="adj1" fmla="val 50000"/>
              <a:gd name="adj2" fmla="val 49947"/>
            </a:avLst>
          </a:prstGeom>
          <a:noFill/>
          <a:ln w="12700" algn="ctr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CC0000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33CC33"/>
              </a:buClr>
              <a:buChar char="–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2000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CA" altLang="en-US" sz="2400"/>
          </a:p>
        </p:txBody>
      </p:sp>
    </p:spTree>
    <p:extLst>
      <p:ext uri="{BB962C8B-B14F-4D97-AF65-F5344CB8AC3E}">
        <p14:creationId xmlns:p14="http://schemas.microsoft.com/office/powerpoint/2010/main" val="2363907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685800" y="263525"/>
            <a:ext cx="7772400" cy="838200"/>
          </a:xfrm>
        </p:spPr>
        <p:txBody>
          <a:bodyPr/>
          <a:lstStyle/>
          <a:p>
            <a:r>
              <a:rPr lang="en-US" altLang="en-US" smtClean="0">
                <a:ea typeface="ＭＳ Ｐゴシック" panose="020B0600070205080204" pitchFamily="34" charset="-128"/>
              </a:rPr>
              <a:t>Configuration LP for k-MLP</a:t>
            </a:r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984250" y="1260475"/>
            <a:ext cx="7761288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CC0000"/>
              </a:buClr>
              <a:buSzPct val="120000"/>
              <a:buChar char="•"/>
              <a:tabLst>
                <a:tab pos="571500" algn="l"/>
              </a:tabLst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33CC33"/>
              </a:buClr>
              <a:buChar char="–"/>
              <a:tabLst>
                <a:tab pos="571500" algn="l"/>
              </a:tabLst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20000"/>
              <a:buChar char="•"/>
              <a:tabLst>
                <a:tab pos="571500" algn="l"/>
              </a:tabLs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571500" algn="l"/>
              </a:tabLst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571500" algn="l"/>
              </a:tabLst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571500" algn="l"/>
              </a:tabLst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571500" algn="l"/>
              </a:tabLst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571500" algn="l"/>
              </a:tabLst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571500" algn="l"/>
              </a:tabLst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ts val="600"/>
              </a:spcBef>
              <a:buClrTx/>
              <a:buSzTx/>
              <a:buFontTx/>
              <a:buNone/>
            </a:pPr>
            <a:r>
              <a:rPr lang="en-US" altLang="en-US" sz="2400"/>
              <a:t>Let  </a:t>
            </a:r>
            <a:r>
              <a:rPr lang="en-US" altLang="en-US" sz="2200">
                <a:solidFill>
                  <a:srgbClr val="0000FF"/>
                </a:solidFill>
                <a:latin typeface="Lucida Calligraphy" panose="03010101010101010101" pitchFamily="66" charset="0"/>
              </a:rPr>
              <a:t>P</a:t>
            </a:r>
            <a:r>
              <a:rPr lang="en-US" altLang="en-US" sz="2200" baseline="30000">
                <a:solidFill>
                  <a:srgbClr val="0000FF"/>
                </a:solidFill>
                <a:latin typeface="Lucida Calligraphy" panose="03010101010101010101" pitchFamily="66" charset="0"/>
              </a:rPr>
              <a:t> </a:t>
            </a:r>
            <a:r>
              <a:rPr lang="en-US" altLang="en-US" sz="2400" baseline="30000">
                <a:solidFill>
                  <a:srgbClr val="0000FF"/>
                </a:solidFill>
              </a:rPr>
              <a:t>i</a:t>
            </a:r>
            <a:r>
              <a:rPr lang="en-US" altLang="en-US" sz="2400">
                <a:solidFill>
                  <a:srgbClr val="0000FF"/>
                </a:solidFill>
              </a:rPr>
              <a:t>(t)</a:t>
            </a:r>
            <a:r>
              <a:rPr lang="en-US" altLang="en-US" sz="2400" baseline="-25000"/>
              <a:t> </a:t>
            </a:r>
            <a:r>
              <a:rPr lang="en-US" altLang="en-US" sz="2400"/>
              <a:t>= all </a:t>
            </a:r>
            <a:r>
              <a:rPr lang="en-US" altLang="en-US" sz="2400">
                <a:solidFill>
                  <a:srgbClr val="0000FF"/>
                </a:solidFill>
              </a:rPr>
              <a:t>r</a:t>
            </a:r>
            <a:r>
              <a:rPr lang="en-US" altLang="en-US" sz="2400" baseline="-25000">
                <a:solidFill>
                  <a:srgbClr val="0000FF"/>
                </a:solidFill>
              </a:rPr>
              <a:t>i</a:t>
            </a:r>
            <a:r>
              <a:rPr lang="en-US" altLang="en-US" sz="2400"/>
              <a:t>-paths of length at most </a:t>
            </a:r>
            <a:r>
              <a:rPr lang="en-US" altLang="en-US" sz="2400">
                <a:solidFill>
                  <a:srgbClr val="0000FF"/>
                </a:solidFill>
              </a:rPr>
              <a:t>t</a:t>
            </a:r>
            <a:r>
              <a:rPr lang="en-US" altLang="en-US" sz="2400"/>
              <a:t>.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solidFill>
                  <a:srgbClr val="0000FF"/>
                </a:solidFill>
              </a:rPr>
              <a:t>x</a:t>
            </a:r>
            <a:r>
              <a:rPr lang="en-US" altLang="en-US" sz="2400" baseline="30000">
                <a:solidFill>
                  <a:srgbClr val="0000FF"/>
                </a:solidFill>
              </a:rPr>
              <a:t>i</a:t>
            </a:r>
            <a:r>
              <a:rPr lang="en-US" altLang="en-US" sz="2400" baseline="-25000">
                <a:solidFill>
                  <a:srgbClr val="0000FF"/>
                </a:solidFill>
              </a:rPr>
              <a:t>v,t </a:t>
            </a:r>
            <a:r>
              <a:rPr lang="en-US" altLang="en-US" sz="2400"/>
              <a:t>:	indicates if node </a:t>
            </a:r>
            <a:r>
              <a:rPr lang="en-US" altLang="en-US" sz="2400">
                <a:solidFill>
                  <a:srgbClr val="0000FF"/>
                </a:solidFill>
              </a:rPr>
              <a:t>v</a:t>
            </a:r>
            <a:r>
              <a:rPr lang="en-US" altLang="en-US" sz="2400"/>
              <a:t> is visited at time </a:t>
            </a:r>
            <a:r>
              <a:rPr lang="en-US" altLang="en-US" sz="2400">
                <a:solidFill>
                  <a:srgbClr val="0000FF"/>
                </a:solidFill>
              </a:rPr>
              <a:t>t</a:t>
            </a:r>
            <a:r>
              <a:rPr lang="en-US" altLang="en-US" sz="2400"/>
              <a:t> by vehicle </a:t>
            </a:r>
            <a:r>
              <a:rPr lang="en-US" altLang="en-US" sz="2400">
                <a:solidFill>
                  <a:srgbClr val="0000FF"/>
                </a:solidFill>
              </a:rPr>
              <a:t>i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solidFill>
                  <a:srgbClr val="0000FF"/>
                </a:solidFill>
              </a:rPr>
              <a:t>z</a:t>
            </a:r>
            <a:r>
              <a:rPr lang="en-US" altLang="en-US" sz="2400" baseline="30000">
                <a:solidFill>
                  <a:srgbClr val="0000FF"/>
                </a:solidFill>
              </a:rPr>
              <a:t>i</a:t>
            </a:r>
            <a:r>
              <a:rPr lang="en-US" altLang="en-US" sz="2400" baseline="-25000">
                <a:solidFill>
                  <a:srgbClr val="0000FF"/>
                </a:solidFill>
              </a:rPr>
              <a:t>P, t </a:t>
            </a:r>
            <a:r>
              <a:rPr lang="en-US" altLang="en-US" sz="2400"/>
              <a:t>:  indicates if path </a:t>
            </a:r>
            <a:r>
              <a:rPr lang="en-US" altLang="en-US" sz="2400">
                <a:solidFill>
                  <a:srgbClr val="0000FF"/>
                </a:solidFill>
              </a:rPr>
              <a:t>P</a:t>
            </a:r>
            <a:r>
              <a:rPr lang="en-US" altLang="en-US" sz="2400">
                <a:solidFill>
                  <a:srgbClr val="0000FF"/>
                </a:solidFill>
                <a:latin typeface="Symbol" panose="05050102010706020507" pitchFamily="18" charset="2"/>
              </a:rPr>
              <a:t>Î</a:t>
            </a:r>
            <a:r>
              <a:rPr lang="en-US" altLang="en-US" sz="2200">
                <a:solidFill>
                  <a:srgbClr val="0000FF"/>
                </a:solidFill>
                <a:latin typeface="Lucida Calligraphy" panose="03010101010101010101" pitchFamily="66" charset="0"/>
              </a:rPr>
              <a:t>P</a:t>
            </a:r>
            <a:r>
              <a:rPr lang="en-US" altLang="en-US" sz="2400" baseline="30000">
                <a:solidFill>
                  <a:srgbClr val="0000FF"/>
                </a:solidFill>
              </a:rPr>
              <a:t> i</a:t>
            </a:r>
            <a:r>
              <a:rPr lang="en-US" altLang="en-US" sz="2400">
                <a:solidFill>
                  <a:srgbClr val="0000FF"/>
                </a:solidFill>
              </a:rPr>
              <a:t>(t)</a:t>
            </a:r>
            <a:r>
              <a:rPr lang="en-US" altLang="en-US" sz="2400"/>
              <a:t> is used to visit clients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	on vehicle </a:t>
            </a:r>
            <a:r>
              <a:rPr lang="en-US" altLang="en-US" sz="2400">
                <a:solidFill>
                  <a:srgbClr val="0000FF"/>
                </a:solidFill>
              </a:rPr>
              <a:t>i</a:t>
            </a:r>
            <a:r>
              <a:rPr lang="en-US" altLang="en-US" sz="2400"/>
              <a:t>’s route with latency </a:t>
            </a:r>
            <a:r>
              <a:rPr lang="en-US" altLang="en-US" sz="2400">
                <a:solidFill>
                  <a:srgbClr val="0000FF"/>
                </a:solidFill>
              </a:rPr>
              <a:t>≤ t</a:t>
            </a: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946150" y="2795588"/>
            <a:ext cx="7799388" cy="2314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CC0000"/>
              </a:buClr>
              <a:buSzPct val="120000"/>
              <a:buChar char="•"/>
              <a:tabLst>
                <a:tab pos="1254125" algn="l"/>
                <a:tab pos="1600200" algn="l"/>
                <a:tab pos="2171700" algn="l"/>
                <a:tab pos="2427288" algn="l"/>
                <a:tab pos="3141663" algn="l"/>
                <a:tab pos="5018088" algn="l"/>
              </a:tabLst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33CC33"/>
              </a:buClr>
              <a:buChar char="–"/>
              <a:tabLst>
                <a:tab pos="1254125" algn="l"/>
                <a:tab pos="1600200" algn="l"/>
                <a:tab pos="2171700" algn="l"/>
                <a:tab pos="2427288" algn="l"/>
                <a:tab pos="3141663" algn="l"/>
                <a:tab pos="5018088" algn="l"/>
              </a:tabLst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20000"/>
              <a:buChar char="•"/>
              <a:tabLst>
                <a:tab pos="1254125" algn="l"/>
                <a:tab pos="1600200" algn="l"/>
                <a:tab pos="2171700" algn="l"/>
                <a:tab pos="2427288" algn="l"/>
                <a:tab pos="3141663" algn="l"/>
                <a:tab pos="5018088" algn="l"/>
              </a:tabLs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1254125" algn="l"/>
                <a:tab pos="1600200" algn="l"/>
                <a:tab pos="2171700" algn="l"/>
                <a:tab pos="2427288" algn="l"/>
                <a:tab pos="3141663" algn="l"/>
                <a:tab pos="5018088" algn="l"/>
              </a:tabLst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1254125" algn="l"/>
                <a:tab pos="1600200" algn="l"/>
                <a:tab pos="2171700" algn="l"/>
                <a:tab pos="2427288" algn="l"/>
                <a:tab pos="3141663" algn="l"/>
                <a:tab pos="5018088" algn="l"/>
              </a:tabLst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254125" algn="l"/>
                <a:tab pos="1600200" algn="l"/>
                <a:tab pos="2171700" algn="l"/>
                <a:tab pos="2427288" algn="l"/>
                <a:tab pos="3141663" algn="l"/>
                <a:tab pos="5018088" algn="l"/>
              </a:tabLst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254125" algn="l"/>
                <a:tab pos="1600200" algn="l"/>
                <a:tab pos="2171700" algn="l"/>
                <a:tab pos="2427288" algn="l"/>
                <a:tab pos="3141663" algn="l"/>
                <a:tab pos="5018088" algn="l"/>
              </a:tabLst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254125" algn="l"/>
                <a:tab pos="1600200" algn="l"/>
                <a:tab pos="2171700" algn="l"/>
                <a:tab pos="2427288" algn="l"/>
                <a:tab pos="3141663" algn="l"/>
                <a:tab pos="5018088" algn="l"/>
              </a:tabLst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254125" algn="l"/>
                <a:tab pos="1600200" algn="l"/>
                <a:tab pos="2171700" algn="l"/>
                <a:tab pos="2427288" algn="l"/>
                <a:tab pos="3141663" algn="l"/>
                <a:tab pos="5018088" algn="l"/>
              </a:tabLst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/>
              <a:t>Minimize 			</a:t>
            </a:r>
            <a:r>
              <a:rPr lang="en-US" altLang="en-US" sz="2400">
                <a:solidFill>
                  <a:srgbClr val="0000FF"/>
                </a:solidFill>
              </a:rPr>
              <a:t>∑</a:t>
            </a:r>
            <a:r>
              <a:rPr lang="en-US" altLang="en-US" sz="2400" baseline="-25000">
                <a:solidFill>
                  <a:srgbClr val="0000FF"/>
                </a:solidFill>
              </a:rPr>
              <a:t>i, v, t</a:t>
            </a:r>
            <a:r>
              <a:rPr lang="en-US" altLang="en-US" sz="2400">
                <a:solidFill>
                  <a:srgbClr val="0000FF"/>
                </a:solidFill>
              </a:rPr>
              <a:t> t</a:t>
            </a:r>
            <a:r>
              <a:rPr lang="en-US" altLang="en-US" sz="2400" baseline="-25000">
                <a:solidFill>
                  <a:srgbClr val="0000FF"/>
                </a:solidFill>
              </a:rPr>
              <a:t> </a:t>
            </a:r>
            <a:r>
              <a:rPr lang="en-US" altLang="en-US" sz="2400">
                <a:solidFill>
                  <a:srgbClr val="0000FF"/>
                </a:solidFill>
              </a:rPr>
              <a:t>x</a:t>
            </a:r>
            <a:r>
              <a:rPr lang="en-US" altLang="en-US" sz="2400" baseline="30000">
                <a:solidFill>
                  <a:srgbClr val="0000FF"/>
                </a:solidFill>
              </a:rPr>
              <a:t>i</a:t>
            </a:r>
            <a:r>
              <a:rPr lang="en-US" altLang="en-US" sz="2400" baseline="-25000">
                <a:solidFill>
                  <a:srgbClr val="0000FF"/>
                </a:solidFill>
              </a:rPr>
              <a:t>v,t 	</a:t>
            </a:r>
            <a:r>
              <a:rPr lang="en-US" altLang="en-US" sz="2400">
                <a:solidFill>
                  <a:srgbClr val="0000FF"/>
                </a:solidFill>
              </a:rPr>
              <a:t>(P)</a:t>
            </a:r>
          </a:p>
          <a:p>
            <a:pPr eaLnBrk="1" hangingPunct="1">
              <a:spcBef>
                <a:spcPts val="1200"/>
              </a:spcBef>
              <a:buClrTx/>
              <a:buSzTx/>
              <a:buFontTx/>
              <a:buNone/>
            </a:pPr>
            <a:r>
              <a:rPr lang="en-US" altLang="en-US" sz="2400"/>
              <a:t>subject to,		</a:t>
            </a:r>
            <a:r>
              <a:rPr lang="en-US" altLang="en-US" sz="2400">
                <a:solidFill>
                  <a:srgbClr val="0000FF"/>
                </a:solidFill>
              </a:rPr>
              <a:t>∑</a:t>
            </a:r>
            <a:r>
              <a:rPr lang="en-US" altLang="en-US" sz="2400" baseline="-25000">
                <a:solidFill>
                  <a:srgbClr val="0000FF"/>
                </a:solidFill>
              </a:rPr>
              <a:t>i,t</a:t>
            </a:r>
            <a:r>
              <a:rPr lang="en-US" altLang="en-US" sz="2400">
                <a:solidFill>
                  <a:srgbClr val="0000FF"/>
                </a:solidFill>
              </a:rPr>
              <a:t> x</a:t>
            </a:r>
            <a:r>
              <a:rPr lang="en-US" altLang="en-US" sz="2400" baseline="30000">
                <a:solidFill>
                  <a:srgbClr val="0000FF"/>
                </a:solidFill>
              </a:rPr>
              <a:t>i</a:t>
            </a:r>
            <a:r>
              <a:rPr lang="en-US" altLang="en-US" sz="2400" baseline="-25000">
                <a:solidFill>
                  <a:srgbClr val="0000FF"/>
                </a:solidFill>
              </a:rPr>
              <a:t>v,t</a:t>
            </a:r>
            <a:r>
              <a:rPr lang="en-US" altLang="en-US" sz="2400">
                <a:solidFill>
                  <a:srgbClr val="0000FF"/>
                </a:solidFill>
              </a:rPr>
              <a:t>	≥ </a:t>
            </a:r>
            <a:r>
              <a:rPr lang="en-US" altLang="en-US" sz="2400">
                <a:solidFill>
                  <a:srgbClr val="0000FF"/>
                </a:solidFill>
                <a:latin typeface="Calibri" panose="020F0502020204030204" pitchFamily="34" charset="0"/>
              </a:rPr>
              <a:t>1</a:t>
            </a:r>
            <a:r>
              <a:rPr lang="en-US" altLang="en-US" sz="2200">
                <a:latin typeface="Comic Sans MS" panose="030F0702030302020204" pitchFamily="66" charset="0"/>
              </a:rPr>
              <a:t>	</a:t>
            </a:r>
            <a:r>
              <a:rPr lang="en-US" altLang="en-US" sz="2400"/>
              <a:t>for all </a:t>
            </a:r>
            <a:r>
              <a:rPr lang="en-US" altLang="en-US" sz="2400">
                <a:solidFill>
                  <a:srgbClr val="0000FF"/>
                </a:solidFill>
              </a:rPr>
              <a:t>v	</a:t>
            </a:r>
          </a:p>
          <a:p>
            <a:pPr eaLnBrk="1" hangingPunct="1">
              <a:buClrTx/>
              <a:buSzTx/>
              <a:buFontTx/>
              <a:buNone/>
            </a:pPr>
            <a:r>
              <a:rPr lang="en-US" altLang="en-US" sz="2400">
                <a:solidFill>
                  <a:srgbClr val="0000FF"/>
                </a:solidFill>
              </a:rPr>
              <a:t>		∑</a:t>
            </a:r>
            <a:r>
              <a:rPr lang="en-US" altLang="en-US" sz="2400" baseline="-25000">
                <a:solidFill>
                  <a:srgbClr val="0000FF"/>
                </a:solidFill>
              </a:rPr>
              <a:t>P</a:t>
            </a:r>
            <a:r>
              <a:rPr lang="en-US" altLang="en-US" sz="2400" baseline="-25000">
                <a:solidFill>
                  <a:srgbClr val="0000FF"/>
                </a:solidFill>
                <a:latin typeface="Symbol" panose="05050102010706020507" pitchFamily="18" charset="2"/>
              </a:rPr>
              <a:t>Î</a:t>
            </a:r>
            <a:r>
              <a:rPr lang="en-US" altLang="en-US" sz="2400" baseline="-25000">
                <a:solidFill>
                  <a:srgbClr val="0000FF"/>
                </a:solidFill>
                <a:latin typeface="Lucida Calligraphy" panose="03010101010101010101" pitchFamily="66" charset="0"/>
              </a:rPr>
              <a:t>P </a:t>
            </a:r>
            <a:r>
              <a:rPr lang="en-US" altLang="en-US" sz="2400" baseline="-8000">
                <a:solidFill>
                  <a:srgbClr val="0000FF"/>
                </a:solidFill>
              </a:rPr>
              <a:t>i</a:t>
            </a:r>
            <a:r>
              <a:rPr lang="en-US" altLang="en-US" sz="2400" baseline="-25000">
                <a:solidFill>
                  <a:srgbClr val="0000FF"/>
                </a:solidFill>
              </a:rPr>
              <a:t>(t)</a:t>
            </a:r>
            <a:r>
              <a:rPr lang="en-US" altLang="en-US" sz="2400">
                <a:solidFill>
                  <a:srgbClr val="0000FF"/>
                </a:solidFill>
              </a:rPr>
              <a:t> z</a:t>
            </a:r>
            <a:r>
              <a:rPr lang="en-US" altLang="en-US" sz="2400" baseline="30000">
                <a:solidFill>
                  <a:srgbClr val="0000FF"/>
                </a:solidFill>
              </a:rPr>
              <a:t>i</a:t>
            </a:r>
            <a:r>
              <a:rPr lang="en-US" altLang="en-US" sz="2400" baseline="-25000">
                <a:solidFill>
                  <a:srgbClr val="0000FF"/>
                </a:solidFill>
              </a:rPr>
              <a:t>P, t</a:t>
            </a:r>
            <a:r>
              <a:rPr lang="en-US" altLang="en-US" sz="2400">
                <a:solidFill>
                  <a:srgbClr val="0000FF"/>
                </a:solidFill>
              </a:rPr>
              <a:t>	≤ </a:t>
            </a:r>
            <a:r>
              <a:rPr lang="en-US" altLang="en-US" sz="2400">
                <a:solidFill>
                  <a:srgbClr val="0000FF"/>
                </a:solidFill>
                <a:latin typeface="Calibri" panose="020F0502020204030204" pitchFamily="34" charset="0"/>
              </a:rPr>
              <a:t>1</a:t>
            </a:r>
            <a:r>
              <a:rPr lang="en-US" altLang="en-US" sz="2400">
                <a:solidFill>
                  <a:srgbClr val="0000FF"/>
                </a:solidFill>
              </a:rPr>
              <a:t>	</a:t>
            </a:r>
            <a:r>
              <a:rPr lang="en-US" altLang="en-US" sz="2400">
                <a:solidFill>
                  <a:schemeClr val="tx2"/>
                </a:solidFill>
              </a:rPr>
              <a:t>for all </a:t>
            </a:r>
            <a:r>
              <a:rPr lang="en-US" altLang="en-US" sz="2400">
                <a:solidFill>
                  <a:srgbClr val="0000FF"/>
                </a:solidFill>
              </a:rPr>
              <a:t>i,</a:t>
            </a:r>
            <a:r>
              <a:rPr lang="en-US" altLang="en-US" sz="2400">
                <a:solidFill>
                  <a:schemeClr val="tx2"/>
                </a:solidFill>
              </a:rPr>
              <a:t> </a:t>
            </a:r>
            <a:r>
              <a:rPr lang="en-US" altLang="en-US" sz="2400">
                <a:solidFill>
                  <a:srgbClr val="0000FF"/>
                </a:solidFill>
              </a:rPr>
              <a:t>t</a:t>
            </a:r>
          </a:p>
          <a:p>
            <a:pPr eaLnBrk="1" hangingPunct="1">
              <a:buClrTx/>
              <a:buSzTx/>
              <a:buFontTx/>
              <a:buNone/>
            </a:pPr>
            <a:r>
              <a:rPr lang="en-US" altLang="en-US" sz="2400">
                <a:solidFill>
                  <a:srgbClr val="0000FF"/>
                </a:solidFill>
              </a:rPr>
              <a:t>	∑</a:t>
            </a:r>
            <a:r>
              <a:rPr lang="en-US" altLang="en-US" sz="2400" baseline="-25000">
                <a:solidFill>
                  <a:srgbClr val="0000FF"/>
                </a:solidFill>
              </a:rPr>
              <a:t>P</a:t>
            </a:r>
            <a:r>
              <a:rPr lang="en-US" altLang="en-US" sz="2400" baseline="-25000">
                <a:solidFill>
                  <a:srgbClr val="0000FF"/>
                </a:solidFill>
                <a:latin typeface="Symbol" panose="05050102010706020507" pitchFamily="18" charset="2"/>
              </a:rPr>
              <a:t>Î</a:t>
            </a:r>
            <a:r>
              <a:rPr lang="en-US" altLang="en-US" sz="2400" baseline="-25000">
                <a:solidFill>
                  <a:srgbClr val="0000FF"/>
                </a:solidFill>
                <a:latin typeface="Lucida Calligraphy" panose="03010101010101010101" pitchFamily="66" charset="0"/>
              </a:rPr>
              <a:t>P </a:t>
            </a:r>
            <a:r>
              <a:rPr lang="en-US" altLang="en-US" sz="2400" baseline="-8000">
                <a:solidFill>
                  <a:srgbClr val="0000FF"/>
                </a:solidFill>
              </a:rPr>
              <a:t>i</a:t>
            </a:r>
            <a:r>
              <a:rPr lang="en-US" altLang="en-US" sz="2400" baseline="-25000">
                <a:solidFill>
                  <a:srgbClr val="0000FF"/>
                </a:solidFill>
              </a:rPr>
              <a:t>(t):v</a:t>
            </a:r>
            <a:r>
              <a:rPr lang="en-US" altLang="en-US" sz="2400" baseline="-25000">
                <a:solidFill>
                  <a:srgbClr val="0000FF"/>
                </a:solidFill>
                <a:sym typeface="Symbol" panose="05050102010706020507" pitchFamily="18" charset="2"/>
              </a:rPr>
              <a:t></a:t>
            </a:r>
            <a:r>
              <a:rPr lang="en-US" altLang="en-US" sz="2400" baseline="-25000">
                <a:solidFill>
                  <a:srgbClr val="0000FF"/>
                </a:solidFill>
              </a:rPr>
              <a:t>P</a:t>
            </a:r>
            <a:r>
              <a:rPr lang="en-US" altLang="en-US" sz="2400">
                <a:solidFill>
                  <a:srgbClr val="0000FF"/>
                </a:solidFill>
              </a:rPr>
              <a:t> z</a:t>
            </a:r>
            <a:r>
              <a:rPr lang="en-US" altLang="en-US" sz="2400" baseline="30000">
                <a:solidFill>
                  <a:srgbClr val="0000FF"/>
                </a:solidFill>
              </a:rPr>
              <a:t>i</a:t>
            </a:r>
            <a:r>
              <a:rPr lang="en-US" altLang="en-US" sz="2400" baseline="-25000">
                <a:solidFill>
                  <a:srgbClr val="0000FF"/>
                </a:solidFill>
              </a:rPr>
              <a:t>P, t</a:t>
            </a:r>
            <a:r>
              <a:rPr lang="en-US" altLang="en-US" sz="2400">
                <a:solidFill>
                  <a:srgbClr val="0000FF"/>
                </a:solidFill>
              </a:rPr>
              <a:t>	≥ ∑</a:t>
            </a:r>
            <a:r>
              <a:rPr lang="en-US" altLang="en-US" sz="2400" baseline="-25000">
                <a:solidFill>
                  <a:srgbClr val="0000FF"/>
                </a:solidFill>
              </a:rPr>
              <a:t>t’≤t</a:t>
            </a:r>
            <a:r>
              <a:rPr lang="en-US" altLang="en-US" sz="2400">
                <a:solidFill>
                  <a:srgbClr val="0000FF"/>
                </a:solidFill>
              </a:rPr>
              <a:t> x</a:t>
            </a:r>
            <a:r>
              <a:rPr lang="en-US" altLang="en-US" sz="2400" baseline="30000">
                <a:solidFill>
                  <a:srgbClr val="0000FF"/>
                </a:solidFill>
              </a:rPr>
              <a:t>i</a:t>
            </a:r>
            <a:r>
              <a:rPr lang="en-US" altLang="en-US" sz="2400" baseline="-25000">
                <a:solidFill>
                  <a:srgbClr val="0000FF"/>
                </a:solidFill>
              </a:rPr>
              <a:t>v,t’</a:t>
            </a:r>
            <a:r>
              <a:rPr lang="en-US" altLang="en-US" sz="2400">
                <a:solidFill>
                  <a:srgbClr val="0000FF"/>
                </a:solidFill>
              </a:rPr>
              <a:t>	</a:t>
            </a:r>
            <a:r>
              <a:rPr lang="en-US" altLang="en-US" sz="2400">
                <a:solidFill>
                  <a:srgbClr val="000000"/>
                </a:solidFill>
              </a:rPr>
              <a:t>for all </a:t>
            </a:r>
            <a:r>
              <a:rPr lang="en-US" altLang="en-US" sz="2400">
                <a:solidFill>
                  <a:srgbClr val="0000FF"/>
                </a:solidFill>
              </a:rPr>
              <a:t>v, i, t	</a:t>
            </a:r>
          </a:p>
          <a:p>
            <a:pPr eaLnBrk="1" hangingPunct="1">
              <a:buClrTx/>
              <a:buSzTx/>
              <a:buFontTx/>
              <a:buNone/>
            </a:pPr>
            <a:r>
              <a:rPr lang="en-US" altLang="en-US" sz="2400">
                <a:solidFill>
                  <a:srgbClr val="0000FF"/>
                </a:solidFill>
              </a:rPr>
              <a:t>			x, z	≥ 0</a:t>
            </a:r>
            <a:r>
              <a:rPr lang="en-US" altLang="en-US" sz="2400"/>
              <a:t>.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946150" y="5087938"/>
            <a:ext cx="7962900" cy="1354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CC0000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33CC33"/>
              </a:buClr>
              <a:buChar char="–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2000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2400" dirty="0">
                <a:solidFill>
                  <a:srgbClr val="009900"/>
                </a:solidFill>
              </a:rPr>
              <a:t>Theorem: </a:t>
            </a:r>
            <a:r>
              <a:rPr lang="en-CA" altLang="en-US" sz="2400" dirty="0"/>
              <a:t>Can efficiently compute </a:t>
            </a:r>
            <a:r>
              <a:rPr lang="en-CA" altLang="en-US" sz="2400" dirty="0">
                <a:solidFill>
                  <a:srgbClr val="0000FF"/>
                </a:solidFill>
              </a:rPr>
              <a:t>(x,</a:t>
            </a:r>
            <a:r>
              <a:rPr lang="en-CA" altLang="en-US" sz="2400" baseline="-25000" dirty="0">
                <a:solidFill>
                  <a:srgbClr val="0000FF"/>
                </a:solidFill>
              </a:rPr>
              <a:t> </a:t>
            </a:r>
            <a:r>
              <a:rPr lang="en-CA" altLang="en-US" sz="2400" dirty="0">
                <a:solidFill>
                  <a:srgbClr val="0000FF"/>
                </a:solidFill>
              </a:rPr>
              <a:t>z)</a:t>
            </a:r>
            <a:r>
              <a:rPr lang="en-CA" altLang="en-US" sz="2400" dirty="0"/>
              <a:t> of value </a:t>
            </a:r>
            <a:r>
              <a:rPr lang="en-CA" altLang="en-US" sz="2400" dirty="0">
                <a:solidFill>
                  <a:srgbClr val="0000FF"/>
                </a:solidFill>
              </a:rPr>
              <a:t>(</a:t>
            </a:r>
            <a:r>
              <a:rPr lang="en-CA" altLang="en-US" sz="2400" dirty="0">
                <a:solidFill>
                  <a:srgbClr val="0000FF"/>
                </a:solidFill>
                <a:latin typeface="Calibri" panose="020F0502020204030204" pitchFamily="34" charset="0"/>
              </a:rPr>
              <a:t>1</a:t>
            </a:r>
            <a:r>
              <a:rPr lang="en-CA" altLang="en-US" sz="2400" dirty="0">
                <a:solidFill>
                  <a:srgbClr val="0000FF"/>
                </a:solidFill>
              </a:rPr>
              <a:t>+</a:t>
            </a:r>
            <a:r>
              <a:rPr lang="en-CA" altLang="en-US" sz="2400" dirty="0">
                <a:solidFill>
                  <a:srgbClr val="0000FF"/>
                </a:solidFill>
                <a:latin typeface="Symbol" panose="05050102010706020507" pitchFamily="18" charset="2"/>
              </a:rPr>
              <a:t>e</a:t>
            </a:r>
            <a:r>
              <a:rPr lang="en-CA" altLang="en-US" sz="2400" dirty="0">
                <a:solidFill>
                  <a:srgbClr val="0000FF"/>
                </a:solidFill>
              </a:rPr>
              <a:t>)OPT</a:t>
            </a:r>
            <a:r>
              <a:rPr lang="en-CA" altLang="en-US" sz="2400" baseline="-25000" dirty="0">
                <a:solidFill>
                  <a:srgbClr val="0000FF"/>
                </a:solidFill>
              </a:rPr>
              <a:t>P</a:t>
            </a:r>
            <a:r>
              <a:rPr lang="en-CA" altLang="en-US" sz="2400" dirty="0">
                <a:solidFill>
                  <a:srgbClr val="0000FF"/>
                </a:solidFill>
              </a:rPr>
              <a:t> </a:t>
            </a:r>
            <a:r>
              <a:rPr lang="en-CA" altLang="en-US" sz="2400" dirty="0" err="1"/>
              <a:t>s.t.</a:t>
            </a:r>
            <a:r>
              <a:rPr lang="en-CA" altLang="en-US" sz="2400" dirty="0"/>
              <a:t> </a:t>
            </a:r>
            <a:r>
              <a:rPr lang="en-CA" altLang="en-US" sz="2400" dirty="0">
                <a:solidFill>
                  <a:srgbClr val="0000FF"/>
                </a:solidFill>
              </a:rPr>
              <a:t>{</a:t>
            </a:r>
            <a:r>
              <a:rPr lang="en-CA" altLang="en-US" sz="2400" dirty="0" err="1">
                <a:solidFill>
                  <a:srgbClr val="0000FF"/>
                </a:solidFill>
              </a:rPr>
              <a:t>z</a:t>
            </a:r>
            <a:r>
              <a:rPr lang="en-CA" altLang="en-US" sz="2400" baseline="30000" dirty="0" err="1">
                <a:solidFill>
                  <a:srgbClr val="0000FF"/>
                </a:solidFill>
              </a:rPr>
              <a:t>i</a:t>
            </a:r>
            <a:r>
              <a:rPr lang="en-CA" altLang="en-US" baseline="-25000" dirty="0">
                <a:solidFill>
                  <a:srgbClr val="0000FF"/>
                </a:solidFill>
              </a:rPr>
              <a:t>•</a:t>
            </a:r>
            <a:r>
              <a:rPr lang="en-CA" altLang="en-US" sz="2400" baseline="-25000" dirty="0">
                <a:solidFill>
                  <a:srgbClr val="0000FF"/>
                </a:solidFill>
              </a:rPr>
              <a:t>,t</a:t>
            </a:r>
            <a:r>
              <a:rPr lang="en-CA" altLang="en-US" sz="2400" dirty="0">
                <a:solidFill>
                  <a:srgbClr val="0000FF"/>
                </a:solidFill>
              </a:rPr>
              <a:t>} </a:t>
            </a:r>
            <a:r>
              <a:rPr lang="en-CA" altLang="en-US" sz="2400" dirty="0"/>
              <a:t>is a convex combination of </a:t>
            </a:r>
            <a:r>
              <a:rPr lang="en-CA" altLang="en-US" sz="2400" dirty="0" err="1">
                <a:solidFill>
                  <a:srgbClr val="0000FF"/>
                </a:solidFill>
              </a:rPr>
              <a:t>r</a:t>
            </a:r>
            <a:r>
              <a:rPr lang="en-CA" altLang="en-US" sz="2400" baseline="-25000" dirty="0" err="1">
                <a:solidFill>
                  <a:srgbClr val="0000FF"/>
                </a:solidFill>
              </a:rPr>
              <a:t>i</a:t>
            </a:r>
            <a:r>
              <a:rPr lang="en-CA" altLang="en-US" sz="2400" dirty="0"/>
              <a:t>-trees of length </a:t>
            </a:r>
            <a:r>
              <a:rPr lang="en-US" altLang="en-US" sz="2400" dirty="0">
                <a:solidFill>
                  <a:srgbClr val="0000FF"/>
                </a:solidFill>
              </a:rPr>
              <a:t>≤ </a:t>
            </a:r>
            <a:r>
              <a:rPr lang="en-CA" altLang="en-US" sz="2400" dirty="0">
                <a:solidFill>
                  <a:srgbClr val="0000FF"/>
                </a:solidFill>
              </a:rPr>
              <a:t>(</a:t>
            </a:r>
            <a:r>
              <a:rPr lang="en-CA" altLang="en-US" sz="2400" dirty="0">
                <a:solidFill>
                  <a:srgbClr val="0000FF"/>
                </a:solidFill>
                <a:latin typeface="Calibri" panose="020F0502020204030204" pitchFamily="34" charset="0"/>
              </a:rPr>
              <a:t>1</a:t>
            </a:r>
            <a:r>
              <a:rPr lang="en-CA" altLang="en-US" sz="2400" dirty="0">
                <a:solidFill>
                  <a:srgbClr val="0000FF"/>
                </a:solidFill>
              </a:rPr>
              <a:t>+</a:t>
            </a:r>
            <a:r>
              <a:rPr lang="en-CA" altLang="en-US" sz="2400" dirty="0">
                <a:solidFill>
                  <a:srgbClr val="0000FF"/>
                </a:solidFill>
                <a:latin typeface="Symbol" panose="05050102010706020507" pitchFamily="18" charset="2"/>
              </a:rPr>
              <a:t>e</a:t>
            </a:r>
            <a:r>
              <a:rPr lang="en-CA" altLang="en-US" sz="2400" dirty="0">
                <a:solidFill>
                  <a:srgbClr val="0000FF"/>
                </a:solidFill>
              </a:rPr>
              <a:t>)t</a:t>
            </a:r>
            <a:r>
              <a:rPr lang="en-CA" altLang="en-US" sz="2400" dirty="0"/>
              <a:t>.</a:t>
            </a:r>
          </a:p>
          <a:p>
            <a:pPr eaLnBrk="1" hangingPunct="1">
              <a:spcBef>
                <a:spcPts val="1200"/>
              </a:spcBef>
              <a:buClrTx/>
              <a:buSzTx/>
              <a:buFontTx/>
              <a:buNone/>
            </a:pPr>
            <a:r>
              <a:rPr lang="en-CA" altLang="en-US" sz="2400" dirty="0">
                <a:solidFill>
                  <a:srgbClr val="009900"/>
                </a:solidFill>
              </a:rPr>
              <a:t>Theorem: </a:t>
            </a:r>
            <a:r>
              <a:rPr lang="en-CA" altLang="en-US" sz="2400" dirty="0"/>
              <a:t>Can round such an </a:t>
            </a:r>
            <a:r>
              <a:rPr lang="en-CA" altLang="en-US" sz="2400" dirty="0">
                <a:solidFill>
                  <a:srgbClr val="0000FF"/>
                </a:solidFill>
              </a:rPr>
              <a:t>(x, z) </a:t>
            </a:r>
            <a:r>
              <a:rPr lang="en-CA" altLang="en-US" sz="2400" dirty="0"/>
              <a:t>losing a factor of ≈ </a:t>
            </a:r>
            <a:r>
              <a:rPr lang="en-CA" altLang="en-US" sz="2400" dirty="0">
                <a:solidFill>
                  <a:srgbClr val="0000FF"/>
                </a:solidFill>
              </a:rPr>
              <a:t>8.497</a:t>
            </a:r>
            <a:r>
              <a:rPr lang="en-CA" altLang="en-US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545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685800" y="187325"/>
            <a:ext cx="7772400" cy="838200"/>
          </a:xfrm>
        </p:spPr>
        <p:txBody>
          <a:bodyPr/>
          <a:lstStyle/>
          <a:p>
            <a:r>
              <a:rPr lang="en-US" altLang="en-US" smtClean="0">
                <a:ea typeface="ＭＳ Ｐゴシック" panose="020B0600070205080204" pitchFamily="34" charset="-128"/>
              </a:rPr>
              <a:t>Rounding algorithm</a:t>
            </a:r>
          </a:p>
        </p:txBody>
      </p:sp>
      <p:sp>
        <p:nvSpPr>
          <p:cNvPr id="21507" name="TextBox 2"/>
          <p:cNvSpPr txBox="1">
            <a:spLocks noChangeArrowheads="1"/>
          </p:cNvSpPr>
          <p:nvPr/>
        </p:nvSpPr>
        <p:spPr bwMode="auto">
          <a:xfrm>
            <a:off x="627063" y="1198563"/>
            <a:ext cx="810260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CC0000"/>
              </a:buClr>
              <a:buSzPct val="120000"/>
              <a:buChar char="•"/>
              <a:tabLst>
                <a:tab pos="536575" algn="l"/>
              </a:tabLst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33CC33"/>
              </a:buClr>
              <a:buChar char="–"/>
              <a:tabLst>
                <a:tab pos="536575" algn="l"/>
              </a:tabLst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20000"/>
              <a:buChar char="•"/>
              <a:tabLst>
                <a:tab pos="536575" algn="l"/>
              </a:tabLs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536575" algn="l"/>
              </a:tabLst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536575" algn="l"/>
              </a:tabLst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536575" algn="l"/>
              </a:tabLst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536575" algn="l"/>
              </a:tabLst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536575" algn="l"/>
              </a:tabLst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536575" algn="l"/>
              </a:tabLst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Let  </a:t>
            </a:r>
            <a:r>
              <a:rPr lang="en-US" altLang="en-US" sz="2400">
                <a:solidFill>
                  <a:srgbClr val="0000FF"/>
                </a:solidFill>
              </a:rPr>
              <a:t>(x, z)</a:t>
            </a:r>
            <a:r>
              <a:rPr lang="en-US" altLang="en-US" sz="2400"/>
              <a:t>: solution of value </a:t>
            </a:r>
            <a:r>
              <a:rPr lang="en-CA" altLang="en-US" sz="2400">
                <a:solidFill>
                  <a:srgbClr val="0000FF"/>
                </a:solidFill>
              </a:rPr>
              <a:t>(</a:t>
            </a:r>
            <a:r>
              <a:rPr lang="en-CA" altLang="en-US" sz="2400">
                <a:solidFill>
                  <a:srgbClr val="0000FF"/>
                </a:solidFill>
                <a:latin typeface="Calibri" panose="020F0502020204030204" pitchFamily="34" charset="0"/>
              </a:rPr>
              <a:t>1</a:t>
            </a:r>
            <a:r>
              <a:rPr lang="en-CA" altLang="en-US" sz="2400">
                <a:solidFill>
                  <a:srgbClr val="0000FF"/>
                </a:solidFill>
              </a:rPr>
              <a:t>+</a:t>
            </a:r>
            <a:r>
              <a:rPr lang="en-CA" altLang="en-US" sz="2400">
                <a:solidFill>
                  <a:srgbClr val="0000FF"/>
                </a:solidFill>
                <a:latin typeface="Symbol" panose="05050102010706020507" pitchFamily="18" charset="2"/>
              </a:rPr>
              <a:t>e</a:t>
            </a:r>
            <a:r>
              <a:rPr lang="en-CA" altLang="en-US" sz="2400">
                <a:solidFill>
                  <a:srgbClr val="0000FF"/>
                </a:solidFill>
              </a:rPr>
              <a:t>)OPT</a:t>
            </a:r>
            <a:r>
              <a:rPr lang="en-CA" altLang="en-US" sz="2400" baseline="-25000">
                <a:solidFill>
                  <a:srgbClr val="0000FF"/>
                </a:solidFill>
              </a:rPr>
              <a:t>P</a:t>
            </a:r>
            <a:r>
              <a:rPr lang="en-CA" altLang="en-US" sz="2400">
                <a:solidFill>
                  <a:srgbClr val="0000FF"/>
                </a:solidFill>
              </a:rPr>
              <a:t> </a:t>
            </a:r>
            <a:r>
              <a:rPr lang="en-CA" altLang="en-US" sz="2400"/>
              <a:t>where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2400">
                <a:solidFill>
                  <a:srgbClr val="0000FF"/>
                </a:solidFill>
              </a:rPr>
              <a:t>	{z</a:t>
            </a:r>
            <a:r>
              <a:rPr lang="en-CA" altLang="en-US" sz="2400" baseline="30000">
                <a:solidFill>
                  <a:srgbClr val="0000FF"/>
                </a:solidFill>
              </a:rPr>
              <a:t>i</a:t>
            </a:r>
            <a:r>
              <a:rPr lang="en-CA" altLang="en-US" baseline="-25000">
                <a:solidFill>
                  <a:srgbClr val="0000FF"/>
                </a:solidFill>
              </a:rPr>
              <a:t>•</a:t>
            </a:r>
            <a:r>
              <a:rPr lang="en-CA" altLang="en-US" sz="2400" baseline="-25000">
                <a:solidFill>
                  <a:srgbClr val="0000FF"/>
                </a:solidFill>
              </a:rPr>
              <a:t>,t</a:t>
            </a:r>
            <a:r>
              <a:rPr lang="en-CA" altLang="en-US" sz="2400">
                <a:solidFill>
                  <a:srgbClr val="0000FF"/>
                </a:solidFill>
              </a:rPr>
              <a:t>}: </a:t>
            </a:r>
            <a:r>
              <a:rPr lang="en-CA" altLang="en-US" sz="2400"/>
              <a:t>convex combination of </a:t>
            </a:r>
            <a:r>
              <a:rPr lang="en-CA" altLang="en-US" sz="2400">
                <a:solidFill>
                  <a:srgbClr val="0000FF"/>
                </a:solidFill>
              </a:rPr>
              <a:t>r</a:t>
            </a:r>
            <a:r>
              <a:rPr lang="en-CA" altLang="en-US" sz="2400" baseline="-25000">
                <a:solidFill>
                  <a:srgbClr val="0000FF"/>
                </a:solidFill>
              </a:rPr>
              <a:t>i</a:t>
            </a:r>
            <a:r>
              <a:rPr lang="en-CA" altLang="en-US" sz="2400"/>
              <a:t>-trees of length </a:t>
            </a:r>
            <a:r>
              <a:rPr lang="en-US" altLang="en-US" sz="2400">
                <a:solidFill>
                  <a:srgbClr val="0000FF"/>
                </a:solidFill>
              </a:rPr>
              <a:t>≤ </a:t>
            </a:r>
            <a:r>
              <a:rPr lang="en-CA" altLang="en-US" sz="2400">
                <a:solidFill>
                  <a:srgbClr val="0000FF"/>
                </a:solidFill>
              </a:rPr>
              <a:t>(</a:t>
            </a:r>
            <a:r>
              <a:rPr lang="en-CA" altLang="en-US" sz="2400">
                <a:solidFill>
                  <a:srgbClr val="0000FF"/>
                </a:solidFill>
                <a:latin typeface="Calibri" panose="020F0502020204030204" pitchFamily="34" charset="0"/>
              </a:rPr>
              <a:t>1</a:t>
            </a:r>
            <a:r>
              <a:rPr lang="en-CA" altLang="en-US" sz="2400">
                <a:solidFill>
                  <a:srgbClr val="0000FF"/>
                </a:solidFill>
              </a:rPr>
              <a:t>+</a:t>
            </a:r>
            <a:r>
              <a:rPr lang="en-CA" altLang="en-US" sz="2400">
                <a:solidFill>
                  <a:srgbClr val="0000FF"/>
                </a:solidFill>
                <a:latin typeface="Symbol" panose="05050102010706020507" pitchFamily="18" charset="2"/>
              </a:rPr>
              <a:t>e</a:t>
            </a:r>
            <a:r>
              <a:rPr lang="en-CA" altLang="en-US" sz="2400">
                <a:solidFill>
                  <a:srgbClr val="0000FF"/>
                </a:solidFill>
              </a:rPr>
              <a:t>)t 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663575" y="2160588"/>
            <a:ext cx="8034338" cy="3586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00050" indent="-400050">
              <a:spcBef>
                <a:spcPct val="20000"/>
              </a:spcBef>
              <a:buClr>
                <a:srgbClr val="CC0000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19138" indent="-261938">
              <a:spcBef>
                <a:spcPct val="20000"/>
              </a:spcBef>
              <a:buClr>
                <a:srgbClr val="33CC33"/>
              </a:buClr>
              <a:buChar char="–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2000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 typeface="Gill Sans MT" panose="020B0502020104020203" pitchFamily="34" charset="0"/>
              <a:buAutoNum type="arabicPeriod"/>
            </a:pPr>
            <a:r>
              <a:rPr lang="en-US" altLang="en-US" sz="2400" dirty="0">
                <a:solidFill>
                  <a:srgbClr val="000000"/>
                </a:solidFill>
              </a:rPr>
              <a:t>For each time </a:t>
            </a:r>
            <a:r>
              <a:rPr lang="en-US" altLang="en-US" sz="2400" dirty="0">
                <a:solidFill>
                  <a:srgbClr val="0000FF"/>
                </a:solidFill>
              </a:rPr>
              <a:t>t=</a:t>
            </a:r>
            <a:r>
              <a:rPr lang="en-US" altLang="en-US" sz="2400" dirty="0" err="1">
                <a:solidFill>
                  <a:srgbClr val="0000FF"/>
                </a:solidFill>
              </a:rPr>
              <a:t>t</a:t>
            </a:r>
            <a:r>
              <a:rPr lang="en-US" altLang="en-US" sz="2400" baseline="-25000" dirty="0" err="1">
                <a:solidFill>
                  <a:srgbClr val="0000FF"/>
                </a:solidFill>
              </a:rPr>
              <a:t>j</a:t>
            </a:r>
            <a:r>
              <a:rPr lang="en-US" altLang="en-US" sz="2400" dirty="0">
                <a:solidFill>
                  <a:srgbClr val="000000"/>
                </a:solidFill>
              </a:rPr>
              <a:t> in a suitable random geometric sequence </a:t>
            </a:r>
            <a:r>
              <a:rPr lang="en-US" altLang="en-US" sz="2400" dirty="0">
                <a:solidFill>
                  <a:srgbClr val="0000FF"/>
                </a:solidFill>
              </a:rPr>
              <a:t>t</a:t>
            </a:r>
            <a:r>
              <a:rPr lang="en-US" altLang="en-US" sz="2400" baseline="-25000" dirty="0">
                <a:solidFill>
                  <a:srgbClr val="0000FF"/>
                </a:solidFill>
              </a:rPr>
              <a:t>0</a:t>
            </a:r>
            <a:r>
              <a:rPr lang="en-US" altLang="en-US" sz="2400" dirty="0">
                <a:solidFill>
                  <a:srgbClr val="0000FF"/>
                </a:solidFill>
              </a:rPr>
              <a:t>, t</a:t>
            </a:r>
            <a:r>
              <a:rPr lang="en-US" altLang="en-US" sz="2400" baseline="-25000" dirty="0">
                <a:solidFill>
                  <a:srgbClr val="0000FF"/>
                </a:solidFill>
                <a:latin typeface="Calibri" panose="020F0502020204030204" pitchFamily="34" charset="0"/>
              </a:rPr>
              <a:t>1</a:t>
            </a:r>
            <a:r>
              <a:rPr lang="en-US" altLang="en-US" sz="2400" dirty="0">
                <a:solidFill>
                  <a:srgbClr val="0000FF"/>
                </a:solidFill>
              </a:rPr>
              <a:t>, …, </a:t>
            </a:r>
            <a:r>
              <a:rPr lang="en-US" altLang="en-US" sz="2400" dirty="0">
                <a:solidFill>
                  <a:srgbClr val="000000"/>
                </a:solidFill>
              </a:rPr>
              <a:t>and for every vehicle </a:t>
            </a:r>
            <a:r>
              <a:rPr lang="en-US" altLang="en-US" sz="2400" dirty="0" err="1">
                <a:solidFill>
                  <a:srgbClr val="0000FF"/>
                </a:solidFill>
              </a:rPr>
              <a:t>i</a:t>
            </a:r>
            <a:r>
              <a:rPr lang="en-US" altLang="en-US" sz="2400" dirty="0">
                <a:solidFill>
                  <a:srgbClr val="0000FF"/>
                </a:solidFill>
              </a:rPr>
              <a:t>=</a:t>
            </a:r>
            <a:r>
              <a:rPr lang="en-US" altLang="en-US" sz="2400" dirty="0">
                <a:solidFill>
                  <a:srgbClr val="0000FF"/>
                </a:solidFill>
                <a:latin typeface="Calibri" panose="020F0502020204030204" pitchFamily="34" charset="0"/>
              </a:rPr>
              <a:t>1</a:t>
            </a:r>
            <a:r>
              <a:rPr lang="en-US" altLang="en-US" sz="2400" dirty="0">
                <a:solidFill>
                  <a:srgbClr val="0000FF"/>
                </a:solidFill>
              </a:rPr>
              <a:t>,…,k </a:t>
            </a:r>
            <a:r>
              <a:rPr lang="en-US" altLang="en-US" sz="2400" dirty="0"/>
              <a:t>independently :</a:t>
            </a:r>
          </a:p>
          <a:p>
            <a:pPr lvl="1" eaLnBrk="1" hangingPunct="1">
              <a:spcBef>
                <a:spcPts val="600"/>
              </a:spcBef>
              <a:buClr>
                <a:srgbClr val="D30000"/>
              </a:buClr>
              <a:buSzPct val="120000"/>
              <a:buFont typeface="Arial" panose="020B0604020202020204" pitchFamily="34" charset="0"/>
              <a:buChar char="•"/>
            </a:pPr>
            <a:r>
              <a:rPr lang="en-US" altLang="en-US" sz="2400" dirty="0"/>
              <a:t>Sample an </a:t>
            </a:r>
            <a:r>
              <a:rPr lang="en-US" altLang="en-US" sz="2400" dirty="0" err="1">
                <a:solidFill>
                  <a:srgbClr val="0000FF"/>
                </a:solidFill>
              </a:rPr>
              <a:t>r</a:t>
            </a:r>
            <a:r>
              <a:rPr lang="en-US" altLang="en-US" sz="2400" baseline="-25000" dirty="0" err="1">
                <a:solidFill>
                  <a:srgbClr val="0000FF"/>
                </a:solidFill>
              </a:rPr>
              <a:t>i</a:t>
            </a:r>
            <a:r>
              <a:rPr lang="en-US" altLang="en-US" sz="2400" dirty="0"/>
              <a:t>-tree</a:t>
            </a:r>
            <a:r>
              <a:rPr lang="en-US" altLang="en-US" sz="2400" dirty="0">
                <a:solidFill>
                  <a:srgbClr val="0000FF"/>
                </a:solidFill>
              </a:rPr>
              <a:t> Q </a:t>
            </a:r>
            <a:r>
              <a:rPr lang="en-US" altLang="en-US" sz="2400" dirty="0"/>
              <a:t>from </a:t>
            </a:r>
            <a:r>
              <a:rPr lang="en-CA" altLang="en-US" sz="2400" dirty="0">
                <a:solidFill>
                  <a:srgbClr val="0000FF"/>
                </a:solidFill>
              </a:rPr>
              <a:t>{</a:t>
            </a:r>
            <a:r>
              <a:rPr lang="en-CA" altLang="en-US" sz="2400" dirty="0" err="1">
                <a:solidFill>
                  <a:srgbClr val="0000FF"/>
                </a:solidFill>
              </a:rPr>
              <a:t>z</a:t>
            </a:r>
            <a:r>
              <a:rPr lang="en-CA" altLang="en-US" sz="2400" baseline="30000" dirty="0" err="1">
                <a:solidFill>
                  <a:srgbClr val="0000FF"/>
                </a:solidFill>
              </a:rPr>
              <a:t>i</a:t>
            </a:r>
            <a:r>
              <a:rPr lang="en-CA" altLang="en-US" sz="3200" baseline="-25000" dirty="0">
                <a:solidFill>
                  <a:srgbClr val="0000FF"/>
                </a:solidFill>
              </a:rPr>
              <a:t>•</a:t>
            </a:r>
            <a:r>
              <a:rPr lang="en-CA" altLang="en-US" sz="2400" baseline="-25000" dirty="0">
                <a:solidFill>
                  <a:srgbClr val="0000FF"/>
                </a:solidFill>
              </a:rPr>
              <a:t>,t</a:t>
            </a:r>
            <a:r>
              <a:rPr lang="en-CA" altLang="en-US" sz="2400" dirty="0">
                <a:solidFill>
                  <a:srgbClr val="0000FF"/>
                </a:solidFill>
              </a:rPr>
              <a:t>}: </a:t>
            </a:r>
            <a:r>
              <a:rPr lang="en-CA" altLang="en-US" sz="2400" dirty="0"/>
              <a:t>has length </a:t>
            </a:r>
            <a:r>
              <a:rPr lang="en-US" altLang="en-US" sz="2400" dirty="0">
                <a:solidFill>
                  <a:srgbClr val="0000FF"/>
                </a:solidFill>
              </a:rPr>
              <a:t>≤ </a:t>
            </a:r>
            <a:r>
              <a:rPr lang="en-CA" altLang="en-US" sz="2400" dirty="0">
                <a:solidFill>
                  <a:srgbClr val="0000FF"/>
                </a:solidFill>
              </a:rPr>
              <a:t>(</a:t>
            </a:r>
            <a:r>
              <a:rPr lang="en-CA" altLang="en-US" sz="2400" dirty="0">
                <a:solidFill>
                  <a:srgbClr val="0000FF"/>
                </a:solidFill>
                <a:latin typeface="Calibri" panose="020F0502020204030204" pitchFamily="34" charset="0"/>
              </a:rPr>
              <a:t>1</a:t>
            </a:r>
            <a:r>
              <a:rPr lang="en-CA" altLang="en-US" sz="2400" dirty="0">
                <a:solidFill>
                  <a:srgbClr val="0000FF"/>
                </a:solidFill>
              </a:rPr>
              <a:t>+</a:t>
            </a:r>
            <a:r>
              <a:rPr lang="en-CA" altLang="en-US" sz="2400" dirty="0">
                <a:solidFill>
                  <a:srgbClr val="0000FF"/>
                </a:solidFill>
                <a:latin typeface="Symbol" panose="05050102010706020507" pitchFamily="18" charset="2"/>
              </a:rPr>
              <a:t>e</a:t>
            </a:r>
            <a:r>
              <a:rPr lang="en-CA" altLang="en-US" sz="2400" dirty="0">
                <a:solidFill>
                  <a:srgbClr val="0000FF"/>
                </a:solidFill>
              </a:rPr>
              <a:t>)t.</a:t>
            </a:r>
          </a:p>
          <a:p>
            <a:pPr lvl="1" eaLnBrk="1" hangingPunct="1">
              <a:spcBef>
                <a:spcPts val="600"/>
              </a:spcBef>
              <a:buClr>
                <a:srgbClr val="D30000"/>
              </a:buClr>
              <a:buSzPct val="120000"/>
              <a:buFont typeface="Arial" panose="020B0604020202020204" pitchFamily="34" charset="0"/>
              <a:buChar char="•"/>
            </a:pPr>
            <a:r>
              <a:rPr lang="en-CA" altLang="en-US" sz="2400" dirty="0"/>
              <a:t>Double and shortcut </a:t>
            </a:r>
            <a:r>
              <a:rPr lang="en-CA" altLang="en-US" sz="2400" dirty="0">
                <a:solidFill>
                  <a:srgbClr val="0000FF"/>
                </a:solidFill>
              </a:rPr>
              <a:t>Q</a:t>
            </a:r>
            <a:r>
              <a:rPr lang="en-US" altLang="en-US" sz="2400" dirty="0">
                <a:solidFill>
                  <a:srgbClr val="000000"/>
                </a:solidFill>
              </a:rPr>
              <a:t> to obtain a cycle; traverse this in a random direction to get tour </a:t>
            </a:r>
            <a:r>
              <a:rPr lang="en-US" altLang="en-US" sz="2400" dirty="0" err="1">
                <a:solidFill>
                  <a:srgbClr val="0000FF"/>
                </a:solidFill>
              </a:rPr>
              <a:t>Z</a:t>
            </a:r>
            <a:r>
              <a:rPr lang="en-US" altLang="en-US" sz="2400" baseline="-25000" dirty="0" err="1">
                <a:solidFill>
                  <a:srgbClr val="0000FF"/>
                </a:solidFill>
              </a:rPr>
              <a:t>i</a:t>
            </a:r>
            <a:r>
              <a:rPr lang="en-US" altLang="en-US" sz="2400" baseline="-25000" dirty="0">
                <a:solidFill>
                  <a:srgbClr val="0000FF"/>
                </a:solidFill>
              </a:rPr>
              <a:t>, j</a:t>
            </a:r>
            <a:endParaRPr lang="en-US" altLang="en-US" sz="2400" dirty="0">
              <a:solidFill>
                <a:srgbClr val="0000FF"/>
              </a:solidFill>
            </a:endParaRPr>
          </a:p>
          <a:p>
            <a:pPr eaLnBrk="1" hangingPunct="1">
              <a:spcBef>
                <a:spcPts val="600"/>
              </a:spcBef>
              <a:buClrTx/>
              <a:buSzTx/>
              <a:buFont typeface="Gill Sans MT" panose="020B0502020104020203" pitchFamily="34" charset="0"/>
              <a:buAutoNum type="arabicPeriod" startAt="2"/>
            </a:pPr>
            <a:r>
              <a:rPr lang="en-US" altLang="en-US" sz="2400" dirty="0">
                <a:solidFill>
                  <a:srgbClr val="000000"/>
                </a:solidFill>
              </a:rPr>
              <a:t>For all </a:t>
            </a:r>
            <a:r>
              <a:rPr lang="en-US" altLang="en-US" sz="2400" dirty="0" err="1">
                <a:solidFill>
                  <a:srgbClr val="0000FF"/>
                </a:solidFill>
              </a:rPr>
              <a:t>i</a:t>
            </a:r>
            <a:r>
              <a:rPr lang="en-US" altLang="en-US" sz="2400" dirty="0">
                <a:solidFill>
                  <a:srgbClr val="000000"/>
                </a:solidFill>
              </a:rPr>
              <a:t>, concatenate tours </a:t>
            </a:r>
            <a:r>
              <a:rPr lang="en-US" altLang="en-US" sz="2400" dirty="0">
                <a:solidFill>
                  <a:srgbClr val="0000FF"/>
                </a:solidFill>
              </a:rPr>
              <a:t>Z</a:t>
            </a:r>
            <a:r>
              <a:rPr lang="en-US" altLang="en-US" sz="2400" baseline="-25000" dirty="0">
                <a:solidFill>
                  <a:srgbClr val="0000FF"/>
                </a:solidFill>
              </a:rPr>
              <a:t>i,0</a:t>
            </a:r>
            <a:r>
              <a:rPr lang="en-US" altLang="en-US" sz="2400" dirty="0">
                <a:solidFill>
                  <a:srgbClr val="0000FF"/>
                </a:solidFill>
              </a:rPr>
              <a:t>, Z</a:t>
            </a:r>
            <a:r>
              <a:rPr lang="en-US" altLang="en-US" sz="2400" baseline="-25000" dirty="0">
                <a:solidFill>
                  <a:srgbClr val="0000FF"/>
                </a:solidFill>
              </a:rPr>
              <a:t>i,</a:t>
            </a:r>
            <a:r>
              <a:rPr lang="en-US" altLang="en-US" sz="2400" baseline="-25000" dirty="0">
                <a:solidFill>
                  <a:srgbClr val="0000FF"/>
                </a:solidFill>
                <a:latin typeface="Calibri" panose="020F0502020204030204" pitchFamily="34" charset="0"/>
              </a:rPr>
              <a:t>1</a:t>
            </a:r>
            <a:r>
              <a:rPr lang="en-US" altLang="en-US" sz="2400" dirty="0">
                <a:solidFill>
                  <a:srgbClr val="0000FF"/>
                </a:solidFill>
              </a:rPr>
              <a:t>, … </a:t>
            </a:r>
            <a:r>
              <a:rPr lang="en-US" altLang="en-US" sz="2400" dirty="0">
                <a:solidFill>
                  <a:srgbClr val="000000"/>
                </a:solidFill>
              </a:rPr>
              <a:t>to get </a:t>
            </a:r>
            <a:r>
              <a:rPr lang="en-US" altLang="en-US" sz="2400" dirty="0">
                <a:solidFill>
                  <a:srgbClr val="0000FF"/>
                </a:solidFill>
              </a:rPr>
              <a:t>i</a:t>
            </a:r>
            <a:r>
              <a:rPr lang="en-US" altLang="en-US" sz="2400" dirty="0">
                <a:solidFill>
                  <a:srgbClr val="000000"/>
                </a:solidFill>
              </a:rPr>
              <a:t>’s route.</a:t>
            </a:r>
          </a:p>
          <a:p>
            <a:pPr eaLnBrk="1" hangingPunct="1">
              <a:spcBef>
                <a:spcPts val="1200"/>
              </a:spcBef>
              <a:buClrTx/>
              <a:buSzTx/>
              <a:buFontTx/>
              <a:buNone/>
            </a:pPr>
            <a:r>
              <a:rPr lang="en-US" altLang="en-US" sz="2400" dirty="0">
                <a:solidFill>
                  <a:srgbClr val="C00000"/>
                </a:solidFill>
              </a:rPr>
              <a:t>Analysis: </a:t>
            </a:r>
            <a:r>
              <a:rPr lang="en-US" altLang="en-US" sz="2400" dirty="0">
                <a:solidFill>
                  <a:srgbClr val="000000"/>
                </a:solidFill>
              </a:rPr>
              <a:t>Let </a:t>
            </a:r>
            <a:r>
              <a:rPr lang="en-US" altLang="en-US" sz="2400" dirty="0" err="1">
                <a:solidFill>
                  <a:srgbClr val="0000FF"/>
                </a:solidFill>
              </a:rPr>
              <a:t>p</a:t>
            </a:r>
            <a:r>
              <a:rPr lang="en-US" altLang="en-US" sz="2400" baseline="-25000" dirty="0" err="1">
                <a:solidFill>
                  <a:srgbClr val="0000FF"/>
                </a:solidFill>
              </a:rPr>
              <a:t>v</a:t>
            </a:r>
            <a:r>
              <a:rPr lang="en-US" altLang="en-US" sz="2400" baseline="-25000" dirty="0">
                <a:solidFill>
                  <a:srgbClr val="0000FF"/>
                </a:solidFill>
              </a:rPr>
              <a:t>, j</a:t>
            </a:r>
            <a:r>
              <a:rPr lang="en-US" altLang="en-US" sz="2400" dirty="0">
                <a:solidFill>
                  <a:srgbClr val="0000FF"/>
                </a:solidFill>
              </a:rPr>
              <a:t> = </a:t>
            </a:r>
            <a:r>
              <a:rPr lang="en-US" altLang="en-US" sz="2400" dirty="0" err="1">
                <a:solidFill>
                  <a:srgbClr val="0000FF"/>
                </a:solidFill>
              </a:rPr>
              <a:t>Pr</a:t>
            </a:r>
            <a:r>
              <a:rPr lang="en-US" altLang="en-US" sz="2400" dirty="0">
                <a:solidFill>
                  <a:srgbClr val="0000FF"/>
                </a:solidFill>
              </a:rPr>
              <a:t>[v</a:t>
            </a:r>
            <a:r>
              <a:rPr lang="en-US" altLang="en-US" sz="2400" dirty="0">
                <a:solidFill>
                  <a:srgbClr val="000000"/>
                </a:solidFill>
              </a:rPr>
              <a:t> is not covered by end of time-pt. </a:t>
            </a:r>
            <a:r>
              <a:rPr lang="en-US" altLang="en-US" sz="2400" dirty="0" err="1">
                <a:solidFill>
                  <a:srgbClr val="0000FF"/>
                </a:solidFill>
              </a:rPr>
              <a:t>t</a:t>
            </a:r>
            <a:r>
              <a:rPr lang="en-US" altLang="en-US" sz="2400" baseline="-25000" dirty="0" err="1">
                <a:solidFill>
                  <a:srgbClr val="0000FF"/>
                </a:solidFill>
              </a:rPr>
              <a:t>j</a:t>
            </a:r>
            <a:r>
              <a:rPr lang="en-US" altLang="en-US" sz="2400" dirty="0">
                <a:solidFill>
                  <a:srgbClr val="0000FF"/>
                </a:solidFill>
              </a:rPr>
              <a:t>]</a:t>
            </a:r>
          </a:p>
          <a:p>
            <a:pPr eaLnBrk="1" hangingPunct="1">
              <a:spcBef>
                <a:spcPts val="1200"/>
              </a:spcBef>
              <a:buClrTx/>
              <a:buSzTx/>
              <a:buFontTx/>
              <a:buNone/>
            </a:pPr>
            <a:r>
              <a:rPr lang="en-US" altLang="en-US" sz="2400" dirty="0">
                <a:solidFill>
                  <a:srgbClr val="D30000"/>
                </a:solidFill>
              </a:rPr>
              <a:t>Lemma: </a:t>
            </a:r>
            <a:r>
              <a:rPr lang="en-US" altLang="en-US" sz="2400" dirty="0" err="1">
                <a:solidFill>
                  <a:srgbClr val="0000FF"/>
                </a:solidFill>
              </a:rPr>
              <a:t>p</a:t>
            </a:r>
            <a:r>
              <a:rPr lang="en-US" altLang="en-US" sz="2400" baseline="-25000" dirty="0" err="1">
                <a:solidFill>
                  <a:srgbClr val="0000FF"/>
                </a:solidFill>
              </a:rPr>
              <a:t>v</a:t>
            </a:r>
            <a:r>
              <a:rPr lang="en-US" altLang="en-US" sz="2400" baseline="-25000" dirty="0">
                <a:solidFill>
                  <a:srgbClr val="0000FF"/>
                </a:solidFill>
              </a:rPr>
              <a:t>, j </a:t>
            </a:r>
            <a:r>
              <a:rPr lang="en-US" altLang="en-US" sz="2400" dirty="0">
                <a:solidFill>
                  <a:srgbClr val="0000FF"/>
                </a:solidFill>
              </a:rPr>
              <a:t>≤ </a:t>
            </a:r>
            <a:r>
              <a:rPr lang="en-US" altLang="en-US" sz="2400" dirty="0">
                <a:solidFill>
                  <a:schemeClr val="bg1"/>
                </a:solidFill>
              </a:rPr>
              <a:t>(1–</a:t>
            </a:r>
            <a:r>
              <a:rPr lang="en-US" altLang="en-US" sz="2400" baseline="-25000" dirty="0">
                <a:solidFill>
                  <a:schemeClr val="bg1"/>
                </a:solidFill>
              </a:rPr>
              <a:t> </a:t>
            </a:r>
            <a:r>
              <a:rPr lang="en-US" altLang="en-US" sz="2400" dirty="0">
                <a:solidFill>
                  <a:schemeClr val="bg1"/>
                </a:solidFill>
              </a:rPr>
              <a:t>e</a:t>
            </a:r>
            <a:r>
              <a:rPr lang="en-US" altLang="en-US" sz="2400" baseline="30000" dirty="0">
                <a:solidFill>
                  <a:schemeClr val="bg1"/>
                </a:solidFill>
              </a:rPr>
              <a:t>–</a:t>
            </a:r>
            <a:r>
              <a:rPr lang="en-US" altLang="en-US" sz="2400" baseline="30000" dirty="0">
                <a:solidFill>
                  <a:schemeClr val="bg1"/>
                </a:solidFill>
                <a:latin typeface="Calibri" panose="020F0502020204030204" pitchFamily="34" charset="0"/>
              </a:rPr>
              <a:t>1</a:t>
            </a:r>
            <a:r>
              <a:rPr lang="en-US" altLang="en-US" sz="2400" dirty="0">
                <a:solidFill>
                  <a:schemeClr val="bg1"/>
                </a:solidFill>
              </a:rPr>
              <a:t>) </a:t>
            </a:r>
            <a:r>
              <a:rPr lang="en-US" altLang="en-US" sz="2400" dirty="0">
                <a:solidFill>
                  <a:srgbClr val="0000FF"/>
                </a:solidFill>
              </a:rPr>
              <a:t>∑</a:t>
            </a:r>
            <a:r>
              <a:rPr lang="en-US" altLang="en-US" sz="2400" baseline="-25000" dirty="0" err="1">
                <a:solidFill>
                  <a:srgbClr val="0000FF"/>
                </a:solidFill>
              </a:rPr>
              <a:t>i</a:t>
            </a:r>
            <a:r>
              <a:rPr lang="en-US" altLang="en-US" sz="2400" dirty="0">
                <a:solidFill>
                  <a:srgbClr val="0000FF"/>
                </a:solidFill>
              </a:rPr>
              <a:t> ∑</a:t>
            </a:r>
            <a:r>
              <a:rPr lang="en-US" altLang="en-US" sz="2400" baseline="-25000" dirty="0">
                <a:solidFill>
                  <a:srgbClr val="0000FF"/>
                </a:solidFill>
              </a:rPr>
              <a:t>t’&gt;</a:t>
            </a:r>
            <a:r>
              <a:rPr lang="en-US" altLang="en-US" sz="2400" baseline="-25000" dirty="0" err="1">
                <a:solidFill>
                  <a:srgbClr val="0000FF"/>
                </a:solidFill>
              </a:rPr>
              <a:t>t</a:t>
            </a:r>
            <a:r>
              <a:rPr lang="en-US" altLang="en-US" sz="2400" baseline="-40000" dirty="0" err="1">
                <a:solidFill>
                  <a:srgbClr val="0000FF"/>
                </a:solidFill>
              </a:rPr>
              <a:t>j</a:t>
            </a:r>
            <a:r>
              <a:rPr lang="en-US" altLang="en-US" sz="2400" dirty="0">
                <a:solidFill>
                  <a:srgbClr val="0000FF"/>
                </a:solidFill>
              </a:rPr>
              <a:t> </a:t>
            </a:r>
            <a:r>
              <a:rPr lang="en-US" altLang="en-US" sz="2400" dirty="0" err="1">
                <a:solidFill>
                  <a:srgbClr val="0000FF"/>
                </a:solidFill>
              </a:rPr>
              <a:t>x</a:t>
            </a:r>
            <a:r>
              <a:rPr lang="en-US" altLang="en-US" sz="2400" baseline="30000" dirty="0" err="1">
                <a:solidFill>
                  <a:srgbClr val="0000FF"/>
                </a:solidFill>
              </a:rPr>
              <a:t>i</a:t>
            </a:r>
            <a:r>
              <a:rPr lang="en-US" altLang="en-US" sz="2400" baseline="-25000" dirty="0" err="1">
                <a:solidFill>
                  <a:srgbClr val="0000FF"/>
                </a:solidFill>
              </a:rPr>
              <a:t>v,t</a:t>
            </a:r>
            <a:r>
              <a:rPr lang="en-US" altLang="en-US" sz="2400" baseline="-25000" dirty="0">
                <a:solidFill>
                  <a:srgbClr val="0000FF"/>
                </a:solidFill>
              </a:rPr>
              <a:t>’</a:t>
            </a:r>
            <a:r>
              <a:rPr lang="en-US" altLang="en-US" sz="2400" dirty="0">
                <a:solidFill>
                  <a:srgbClr val="0000FF"/>
                </a:solidFill>
              </a:rPr>
              <a:t> </a:t>
            </a:r>
            <a:r>
              <a:rPr lang="en-US" altLang="en-US" sz="2400" dirty="0">
                <a:solidFill>
                  <a:schemeClr val="bg1"/>
                </a:solidFill>
              </a:rPr>
              <a:t>+ e</a:t>
            </a:r>
            <a:r>
              <a:rPr lang="en-US" altLang="en-US" sz="2400" baseline="30000" dirty="0">
                <a:solidFill>
                  <a:schemeClr val="bg1"/>
                </a:solidFill>
              </a:rPr>
              <a:t>–</a:t>
            </a:r>
            <a:r>
              <a:rPr lang="en-US" altLang="en-US" sz="2400" baseline="30000" dirty="0">
                <a:solidFill>
                  <a:schemeClr val="bg1"/>
                </a:solidFill>
                <a:latin typeface="Calibri" panose="020F0502020204030204" pitchFamily="34" charset="0"/>
              </a:rPr>
              <a:t>1 </a:t>
            </a:r>
            <a:r>
              <a:rPr lang="en-US" altLang="en-US" sz="2400" dirty="0">
                <a:solidFill>
                  <a:schemeClr val="bg1"/>
                </a:solidFill>
                <a:latin typeface="Calibri" panose="020F0502020204030204" pitchFamily="34" charset="0"/>
              </a:rPr>
              <a:t>.</a:t>
            </a:r>
            <a:r>
              <a:rPr lang="en-US" altLang="en-US" sz="2400" baseline="-25000" dirty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  <a:r>
              <a:rPr lang="en-US" altLang="en-US" sz="2400" dirty="0" err="1">
                <a:solidFill>
                  <a:schemeClr val="bg1"/>
                </a:solidFill>
              </a:rPr>
              <a:t>p</a:t>
            </a:r>
            <a:r>
              <a:rPr lang="en-US" altLang="en-US" sz="2400" baseline="-25000" dirty="0" err="1">
                <a:solidFill>
                  <a:schemeClr val="bg1"/>
                </a:solidFill>
              </a:rPr>
              <a:t>v</a:t>
            </a:r>
            <a:r>
              <a:rPr lang="en-US" altLang="en-US" sz="2400" baseline="-25000" dirty="0">
                <a:solidFill>
                  <a:schemeClr val="bg1"/>
                </a:solidFill>
              </a:rPr>
              <a:t>, j-1</a:t>
            </a:r>
            <a:r>
              <a:rPr lang="en-US" altLang="en-US" sz="2400" dirty="0">
                <a:solidFill>
                  <a:srgbClr val="0000FF"/>
                </a:solidFill>
              </a:rPr>
              <a:t> </a:t>
            </a:r>
            <a:r>
              <a:rPr lang="en-US" altLang="en-US" sz="2400" dirty="0">
                <a:solidFill>
                  <a:srgbClr val="000000"/>
                </a:solidFill>
              </a:rPr>
              <a:t>for every </a:t>
            </a:r>
            <a:r>
              <a:rPr lang="en-US" altLang="en-US" sz="2400" dirty="0">
                <a:solidFill>
                  <a:srgbClr val="0000FF"/>
                </a:solidFill>
              </a:rPr>
              <a:t>v, j</a:t>
            </a:r>
            <a:r>
              <a:rPr lang="en-US" altLang="en-US" sz="2400" dirty="0">
                <a:solidFill>
                  <a:srgbClr val="000000"/>
                </a:solidFill>
              </a:rPr>
              <a:t>.</a:t>
            </a:r>
          </a:p>
        </p:txBody>
      </p:sp>
      <p:sp>
        <p:nvSpPr>
          <p:cNvPr id="6" name="Right Arrow 5"/>
          <p:cNvSpPr>
            <a:spLocks noChangeArrowheads="1"/>
          </p:cNvSpPr>
          <p:nvPr/>
        </p:nvSpPr>
        <p:spPr bwMode="auto">
          <a:xfrm rot="-1833827">
            <a:off x="4741863" y="4891088"/>
            <a:ext cx="1103312" cy="247650"/>
          </a:xfrm>
          <a:prstGeom prst="rightArrow">
            <a:avLst>
              <a:gd name="adj1" fmla="val 50000"/>
              <a:gd name="adj2" fmla="val 50038"/>
            </a:avLst>
          </a:prstGeom>
          <a:solidFill>
            <a:schemeClr val="bg1"/>
          </a:solidFill>
          <a:ln w="12700" algn="ctr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>
            <a:lvl1pPr>
              <a:spcBef>
                <a:spcPct val="20000"/>
              </a:spcBef>
              <a:buClr>
                <a:srgbClr val="CC0000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33CC33"/>
              </a:buClr>
              <a:buChar char="–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2000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CA" altLang="en-US" sz="2400"/>
          </a:p>
        </p:txBody>
      </p:sp>
      <p:sp>
        <p:nvSpPr>
          <p:cNvPr id="7" name="TextBox 6"/>
          <p:cNvSpPr txBox="1"/>
          <p:nvPr/>
        </p:nvSpPr>
        <p:spPr>
          <a:xfrm>
            <a:off x="5340350" y="3854450"/>
            <a:ext cx="3535363" cy="83185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CA" dirty="0"/>
              <a:t>Total extent to which LP does not cover </a:t>
            </a:r>
            <a:r>
              <a:rPr lang="en-CA" dirty="0">
                <a:solidFill>
                  <a:srgbClr val="0000FF"/>
                </a:solidFill>
              </a:rPr>
              <a:t>v</a:t>
            </a:r>
            <a:r>
              <a:rPr lang="en-CA" dirty="0"/>
              <a:t> by time </a:t>
            </a:r>
            <a:r>
              <a:rPr lang="en-CA" dirty="0" err="1">
                <a:solidFill>
                  <a:srgbClr val="0000FF"/>
                </a:solidFill>
              </a:rPr>
              <a:t>t</a:t>
            </a:r>
            <a:r>
              <a:rPr lang="en-CA" baseline="-25000" dirty="0" err="1">
                <a:solidFill>
                  <a:srgbClr val="0000FF"/>
                </a:solidFill>
              </a:rPr>
              <a:t>j</a:t>
            </a:r>
            <a:endParaRPr lang="en-CA" baseline="-250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6148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allAtOnce"/>
      <p:bldP spid="6" grpId="0" animBg="1"/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80988"/>
            <a:ext cx="8077200" cy="838200"/>
          </a:xfrm>
        </p:spPr>
        <p:txBody>
          <a:bodyPr/>
          <a:lstStyle/>
          <a:p>
            <a:pPr eaLnBrk="1" hangingPunct="1"/>
            <a:r>
              <a:rPr lang="en-US" altLang="en-US" smtClean="0">
                <a:ea typeface="ＭＳ Ｐゴシック" panose="020B0600070205080204" pitchFamily="34" charset="-128"/>
              </a:rPr>
              <a:t>Minimum-latency problem (MLP)</a:t>
            </a:r>
          </a:p>
        </p:txBody>
      </p:sp>
      <p:sp>
        <p:nvSpPr>
          <p:cNvPr id="5123" name="Oval 4"/>
          <p:cNvSpPr>
            <a:spLocks noChangeArrowheads="1"/>
          </p:cNvSpPr>
          <p:nvPr/>
        </p:nvSpPr>
        <p:spPr bwMode="auto">
          <a:xfrm>
            <a:off x="2805113" y="2703880"/>
            <a:ext cx="182562" cy="182563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00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33CC33"/>
              </a:buClr>
              <a:buChar char="–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2000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5124" name="Oval 5"/>
          <p:cNvSpPr>
            <a:spLocks noChangeArrowheads="1"/>
          </p:cNvSpPr>
          <p:nvPr/>
        </p:nvSpPr>
        <p:spPr bwMode="auto">
          <a:xfrm>
            <a:off x="2424113" y="2019668"/>
            <a:ext cx="182562" cy="182562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00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33CC33"/>
              </a:buClr>
              <a:buChar char="–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2000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5125" name="Oval 6"/>
          <p:cNvSpPr>
            <a:spLocks noChangeArrowheads="1"/>
          </p:cNvSpPr>
          <p:nvPr/>
        </p:nvSpPr>
        <p:spPr bwMode="auto">
          <a:xfrm>
            <a:off x="5091113" y="1713280"/>
            <a:ext cx="182562" cy="182563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00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33CC33"/>
              </a:buClr>
              <a:buChar char="–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2000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5126" name="Oval 7"/>
          <p:cNvSpPr>
            <a:spLocks noChangeArrowheads="1"/>
          </p:cNvSpPr>
          <p:nvPr/>
        </p:nvSpPr>
        <p:spPr bwMode="auto">
          <a:xfrm>
            <a:off x="5472113" y="2932480"/>
            <a:ext cx="182562" cy="182563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00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33CC33"/>
              </a:buClr>
              <a:buChar char="–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2000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5127" name="Oval 8"/>
          <p:cNvSpPr>
            <a:spLocks noChangeArrowheads="1"/>
          </p:cNvSpPr>
          <p:nvPr/>
        </p:nvSpPr>
        <p:spPr bwMode="auto">
          <a:xfrm>
            <a:off x="5929313" y="1713280"/>
            <a:ext cx="182562" cy="182563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00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33CC33"/>
              </a:buClr>
              <a:buChar char="–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2000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5128" name="Oval 14"/>
          <p:cNvSpPr>
            <a:spLocks noChangeArrowheads="1"/>
          </p:cNvSpPr>
          <p:nvPr/>
        </p:nvSpPr>
        <p:spPr bwMode="auto">
          <a:xfrm>
            <a:off x="2957513" y="1557705"/>
            <a:ext cx="182562" cy="182563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00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33CC33"/>
              </a:buClr>
              <a:buChar char="–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2000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5129" name="Oval 15"/>
          <p:cNvSpPr>
            <a:spLocks noChangeArrowheads="1"/>
          </p:cNvSpPr>
          <p:nvPr/>
        </p:nvSpPr>
        <p:spPr bwMode="auto">
          <a:xfrm>
            <a:off x="3948113" y="2246680"/>
            <a:ext cx="182562" cy="182563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00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33CC33"/>
              </a:buClr>
              <a:buChar char="–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2000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5130" name="Oval 16"/>
          <p:cNvSpPr>
            <a:spLocks noChangeArrowheads="1"/>
          </p:cNvSpPr>
          <p:nvPr/>
        </p:nvSpPr>
        <p:spPr bwMode="auto">
          <a:xfrm>
            <a:off x="4329113" y="1486268"/>
            <a:ext cx="182562" cy="182562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00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33CC33"/>
              </a:buClr>
              <a:buChar char="–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2000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5131" name="Oval 17"/>
          <p:cNvSpPr>
            <a:spLocks noChangeArrowheads="1"/>
          </p:cNvSpPr>
          <p:nvPr/>
        </p:nvSpPr>
        <p:spPr bwMode="auto">
          <a:xfrm>
            <a:off x="4481513" y="2780080"/>
            <a:ext cx="182562" cy="182563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00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33CC33"/>
              </a:buClr>
              <a:buChar char="–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2000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5132" name="Oval 19"/>
          <p:cNvSpPr>
            <a:spLocks noChangeArrowheads="1"/>
          </p:cNvSpPr>
          <p:nvPr/>
        </p:nvSpPr>
        <p:spPr bwMode="auto">
          <a:xfrm>
            <a:off x="4830763" y="3608755"/>
            <a:ext cx="182562" cy="182563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00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33CC33"/>
              </a:buClr>
              <a:buChar char="–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2000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5133" name="Text Box 21"/>
          <p:cNvSpPr txBox="1">
            <a:spLocks noChangeArrowheads="1"/>
          </p:cNvSpPr>
          <p:nvPr/>
        </p:nvSpPr>
        <p:spPr bwMode="auto">
          <a:xfrm>
            <a:off x="5059363" y="3427780"/>
            <a:ext cx="160496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CC0000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33CC33"/>
              </a:buClr>
              <a:buChar char="–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2000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/>
              <a:t>node/client</a:t>
            </a:r>
            <a:endParaRPr lang="en-US" altLang="en-US" sz="2400">
              <a:solidFill>
                <a:srgbClr val="33CC33"/>
              </a:solidFill>
              <a:latin typeface="Lucida Calligraphy" panose="03010101010101010101" pitchFamily="66" charset="0"/>
            </a:endParaRPr>
          </a:p>
        </p:txBody>
      </p:sp>
      <p:sp>
        <p:nvSpPr>
          <p:cNvPr id="5134" name="Oval 19"/>
          <p:cNvSpPr>
            <a:spLocks noChangeArrowheads="1"/>
          </p:cNvSpPr>
          <p:nvPr/>
        </p:nvSpPr>
        <p:spPr bwMode="auto">
          <a:xfrm>
            <a:off x="2066925" y="2730868"/>
            <a:ext cx="182563" cy="182562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00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33CC33"/>
              </a:buClr>
              <a:buChar char="–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2000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5135" name="Oval 19"/>
          <p:cNvSpPr>
            <a:spLocks noChangeArrowheads="1"/>
          </p:cNvSpPr>
          <p:nvPr/>
        </p:nvSpPr>
        <p:spPr bwMode="auto">
          <a:xfrm>
            <a:off x="6664325" y="1502143"/>
            <a:ext cx="182563" cy="182562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00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33CC33"/>
              </a:buClr>
              <a:buChar char="–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2000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5136" name="Oval 19"/>
          <p:cNvSpPr>
            <a:spLocks noChangeArrowheads="1"/>
          </p:cNvSpPr>
          <p:nvPr/>
        </p:nvSpPr>
        <p:spPr bwMode="auto">
          <a:xfrm>
            <a:off x="6375400" y="2580055"/>
            <a:ext cx="182563" cy="182563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00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33CC33"/>
              </a:buClr>
              <a:buChar char="–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2000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5137" name="Oval 19"/>
          <p:cNvSpPr>
            <a:spLocks noChangeArrowheads="1"/>
          </p:cNvSpPr>
          <p:nvPr/>
        </p:nvSpPr>
        <p:spPr bwMode="auto">
          <a:xfrm>
            <a:off x="5238750" y="2405430"/>
            <a:ext cx="182563" cy="182563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00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33CC33"/>
              </a:buClr>
              <a:buChar char="–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2000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cxnSp>
        <p:nvCxnSpPr>
          <p:cNvPr id="5138" name="Straight Arrow Connector 32"/>
          <p:cNvCxnSpPr>
            <a:cxnSpLocks noChangeShapeType="1"/>
            <a:stCxn id="5129" idx="2"/>
            <a:endCxn id="5123" idx="7"/>
          </p:cNvCxnSpPr>
          <p:nvPr/>
        </p:nvCxnSpPr>
        <p:spPr bwMode="auto">
          <a:xfrm rot="10800000" flipV="1">
            <a:off x="2960688" y="2338755"/>
            <a:ext cx="987425" cy="392113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39" name="Straight Arrow Connector 34"/>
          <p:cNvCxnSpPr>
            <a:cxnSpLocks noChangeShapeType="1"/>
            <a:stCxn id="5123" idx="2"/>
            <a:endCxn id="5134" idx="6"/>
          </p:cNvCxnSpPr>
          <p:nvPr/>
        </p:nvCxnSpPr>
        <p:spPr bwMode="auto">
          <a:xfrm rot="10800000" flipV="1">
            <a:off x="2249488" y="2795955"/>
            <a:ext cx="555625" cy="26988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40" name="Straight Arrow Connector 36"/>
          <p:cNvCxnSpPr>
            <a:cxnSpLocks noChangeShapeType="1"/>
            <a:stCxn id="5134" idx="0"/>
            <a:endCxn id="5124" idx="3"/>
          </p:cNvCxnSpPr>
          <p:nvPr/>
        </p:nvCxnSpPr>
        <p:spPr bwMode="auto">
          <a:xfrm rot="5400000" flipH="1" flipV="1">
            <a:off x="2028031" y="2307799"/>
            <a:ext cx="554038" cy="292100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41" name="Straight Arrow Connector 38"/>
          <p:cNvCxnSpPr>
            <a:cxnSpLocks noChangeShapeType="1"/>
            <a:stCxn id="5124" idx="7"/>
            <a:endCxn id="5128" idx="3"/>
          </p:cNvCxnSpPr>
          <p:nvPr/>
        </p:nvCxnSpPr>
        <p:spPr bwMode="auto">
          <a:xfrm rot="5400000" flipH="1" flipV="1">
            <a:off x="2616200" y="1678356"/>
            <a:ext cx="331787" cy="404812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42" name="Straight Arrow Connector 40"/>
          <p:cNvCxnSpPr>
            <a:cxnSpLocks noChangeShapeType="1"/>
            <a:stCxn id="5128" idx="7"/>
            <a:endCxn id="5130" idx="2"/>
          </p:cNvCxnSpPr>
          <p:nvPr/>
        </p:nvCxnSpPr>
        <p:spPr bwMode="auto">
          <a:xfrm rot="5400000" flipH="1" flipV="1">
            <a:off x="3717926" y="973505"/>
            <a:ext cx="6350" cy="1216025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43" name="Straight Arrow Connector 42"/>
          <p:cNvCxnSpPr>
            <a:cxnSpLocks noChangeShapeType="1"/>
            <a:stCxn id="5130" idx="6"/>
            <a:endCxn id="5125" idx="2"/>
          </p:cNvCxnSpPr>
          <p:nvPr/>
        </p:nvCxnSpPr>
        <p:spPr bwMode="auto">
          <a:xfrm>
            <a:off x="4511675" y="1578343"/>
            <a:ext cx="579438" cy="227012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44" name="Straight Arrow Connector 44"/>
          <p:cNvCxnSpPr>
            <a:cxnSpLocks noChangeShapeType="1"/>
            <a:stCxn id="5125" idx="6"/>
            <a:endCxn id="5127" idx="2"/>
          </p:cNvCxnSpPr>
          <p:nvPr/>
        </p:nvCxnSpPr>
        <p:spPr bwMode="auto">
          <a:xfrm>
            <a:off x="5273675" y="1805355"/>
            <a:ext cx="655638" cy="1588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45" name="Straight Arrow Connector 47"/>
          <p:cNvCxnSpPr>
            <a:cxnSpLocks noChangeShapeType="1"/>
            <a:stCxn id="5127" idx="6"/>
            <a:endCxn id="5135" idx="2"/>
          </p:cNvCxnSpPr>
          <p:nvPr/>
        </p:nvCxnSpPr>
        <p:spPr bwMode="auto">
          <a:xfrm flipV="1">
            <a:off x="6111875" y="1594218"/>
            <a:ext cx="552450" cy="211137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46" name="Straight Arrow Connector 49"/>
          <p:cNvCxnSpPr>
            <a:cxnSpLocks noChangeShapeType="1"/>
            <a:stCxn id="5135" idx="3"/>
            <a:endCxn id="5136" idx="7"/>
          </p:cNvCxnSpPr>
          <p:nvPr/>
        </p:nvCxnSpPr>
        <p:spPr bwMode="auto">
          <a:xfrm rot="5400000">
            <a:off x="6137275" y="2053005"/>
            <a:ext cx="947738" cy="160338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47" name="Straight Arrow Connector 51"/>
          <p:cNvCxnSpPr>
            <a:cxnSpLocks noChangeShapeType="1"/>
            <a:stCxn id="5136" idx="3"/>
            <a:endCxn id="5126" idx="7"/>
          </p:cNvCxnSpPr>
          <p:nvPr/>
        </p:nvCxnSpPr>
        <p:spPr bwMode="auto">
          <a:xfrm rot="5400000">
            <a:off x="5903913" y="2460993"/>
            <a:ext cx="222250" cy="774700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48" name="Straight Arrow Connector 53"/>
          <p:cNvCxnSpPr>
            <a:cxnSpLocks noChangeShapeType="1"/>
            <a:stCxn id="5126" idx="1"/>
            <a:endCxn id="5137" idx="5"/>
          </p:cNvCxnSpPr>
          <p:nvPr/>
        </p:nvCxnSpPr>
        <p:spPr bwMode="auto">
          <a:xfrm rot="16200000" flipV="1">
            <a:off x="5247481" y="2707849"/>
            <a:ext cx="398463" cy="104775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49" name="Straight Arrow Connector 55"/>
          <p:cNvCxnSpPr>
            <a:cxnSpLocks noChangeShapeType="1"/>
            <a:stCxn id="5137" idx="2"/>
            <a:endCxn id="5131" idx="7"/>
          </p:cNvCxnSpPr>
          <p:nvPr/>
        </p:nvCxnSpPr>
        <p:spPr bwMode="auto">
          <a:xfrm rot="10800000" flipV="1">
            <a:off x="4637088" y="2495918"/>
            <a:ext cx="601662" cy="311150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150" name="Text Box 22"/>
          <p:cNvSpPr txBox="1">
            <a:spLocks noChangeArrowheads="1"/>
          </p:cNvSpPr>
          <p:nvPr/>
        </p:nvSpPr>
        <p:spPr bwMode="auto">
          <a:xfrm>
            <a:off x="1917700" y="3410318"/>
            <a:ext cx="26225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CC0000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33CC33"/>
              </a:buClr>
              <a:buChar char="–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2000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/>
              <a:t>starting root/depot</a:t>
            </a:r>
          </a:p>
        </p:txBody>
      </p:sp>
      <p:sp>
        <p:nvSpPr>
          <p:cNvPr id="5151" name="Oval 15"/>
          <p:cNvSpPr>
            <a:spLocks noChangeArrowheads="1"/>
          </p:cNvSpPr>
          <p:nvPr/>
        </p:nvSpPr>
        <p:spPr bwMode="auto">
          <a:xfrm>
            <a:off x="1682750" y="3573830"/>
            <a:ext cx="182563" cy="182563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00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33CC33"/>
              </a:buClr>
              <a:buChar char="–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2000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5152" name="TextBox 29"/>
          <p:cNvSpPr txBox="1">
            <a:spLocks noChangeArrowheads="1"/>
          </p:cNvSpPr>
          <p:nvPr/>
        </p:nvSpPr>
        <p:spPr bwMode="auto">
          <a:xfrm>
            <a:off x="695325" y="4143743"/>
            <a:ext cx="8015288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CC0000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33CC33"/>
              </a:buClr>
              <a:buChar char="–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2000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600" dirty="0">
                <a:solidFill>
                  <a:schemeClr val="tx2"/>
                </a:solidFill>
              </a:rPr>
              <a:t>Find a path </a:t>
            </a:r>
            <a:r>
              <a:rPr lang="en-US" altLang="en-US" sz="2600" dirty="0">
                <a:solidFill>
                  <a:srgbClr val="0000FF"/>
                </a:solidFill>
              </a:rPr>
              <a:t>P</a:t>
            </a:r>
            <a:r>
              <a:rPr lang="en-US" altLang="en-US" sz="2600" dirty="0">
                <a:solidFill>
                  <a:schemeClr val="tx2"/>
                </a:solidFill>
              </a:rPr>
              <a:t> that visits all clients starting from depot to: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25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35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45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55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650"/>
                            </p:stCondLst>
                            <p:childTnLst>
                              <p:par>
                                <p:cTn id="23" presetID="1" presetClass="entr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750"/>
                            </p:stCondLst>
                            <p:childTnLst>
                              <p:par>
                                <p:cTn id="26" presetID="1" presetClass="entr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850"/>
                            </p:stCondLst>
                            <p:childTnLst>
                              <p:par>
                                <p:cTn id="29" presetID="1" presetClass="entr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950"/>
                            </p:stCondLst>
                            <p:childTnLst>
                              <p:par>
                                <p:cTn id="32" presetID="1" presetClass="entr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1050"/>
                            </p:stCondLst>
                            <p:childTnLst>
                              <p:par>
                                <p:cTn id="35" presetID="1" presetClass="entr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1150"/>
                            </p:stCondLst>
                            <p:childTnLst>
                              <p:par>
                                <p:cTn id="38" presetID="1" presetClass="entr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1250"/>
                            </p:stCondLst>
                            <p:childTnLst>
                              <p:par>
                                <p:cTn id="41" presetID="1" presetClass="entr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685800" y="187325"/>
            <a:ext cx="7772400" cy="838200"/>
          </a:xfrm>
        </p:spPr>
        <p:txBody>
          <a:bodyPr/>
          <a:lstStyle/>
          <a:p>
            <a:r>
              <a:rPr lang="en-US" altLang="en-US" smtClean="0">
                <a:ea typeface="ＭＳ Ｐゴシック" panose="020B0600070205080204" pitchFamily="34" charset="-128"/>
              </a:rPr>
              <a:t>Rounding algorithm</a:t>
            </a:r>
          </a:p>
        </p:txBody>
      </p:sp>
      <p:sp>
        <p:nvSpPr>
          <p:cNvPr id="22531" name="TextBox 2"/>
          <p:cNvSpPr txBox="1">
            <a:spLocks noChangeArrowheads="1"/>
          </p:cNvSpPr>
          <p:nvPr/>
        </p:nvSpPr>
        <p:spPr bwMode="auto">
          <a:xfrm>
            <a:off x="627063" y="1198563"/>
            <a:ext cx="810260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CC0000"/>
              </a:buClr>
              <a:buSzPct val="120000"/>
              <a:buChar char="•"/>
              <a:tabLst>
                <a:tab pos="536575" algn="l"/>
              </a:tabLst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33CC33"/>
              </a:buClr>
              <a:buChar char="–"/>
              <a:tabLst>
                <a:tab pos="536575" algn="l"/>
              </a:tabLst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20000"/>
              <a:buChar char="•"/>
              <a:tabLst>
                <a:tab pos="536575" algn="l"/>
              </a:tabLs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536575" algn="l"/>
              </a:tabLst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536575" algn="l"/>
              </a:tabLst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536575" algn="l"/>
              </a:tabLst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536575" algn="l"/>
              </a:tabLst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536575" algn="l"/>
              </a:tabLst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536575" algn="l"/>
              </a:tabLst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Let  </a:t>
            </a:r>
            <a:r>
              <a:rPr lang="en-US" altLang="en-US" sz="2400">
                <a:solidFill>
                  <a:srgbClr val="0000FF"/>
                </a:solidFill>
              </a:rPr>
              <a:t>(x, z)</a:t>
            </a:r>
            <a:r>
              <a:rPr lang="en-US" altLang="en-US" sz="2400"/>
              <a:t>: solution of value </a:t>
            </a:r>
            <a:r>
              <a:rPr lang="en-CA" altLang="en-US" sz="2400">
                <a:solidFill>
                  <a:srgbClr val="0000FF"/>
                </a:solidFill>
              </a:rPr>
              <a:t>(</a:t>
            </a:r>
            <a:r>
              <a:rPr lang="en-CA" altLang="en-US" sz="2400">
                <a:solidFill>
                  <a:srgbClr val="0000FF"/>
                </a:solidFill>
                <a:latin typeface="Calibri" panose="020F0502020204030204" pitchFamily="34" charset="0"/>
              </a:rPr>
              <a:t>1</a:t>
            </a:r>
            <a:r>
              <a:rPr lang="en-CA" altLang="en-US" sz="2400">
                <a:solidFill>
                  <a:srgbClr val="0000FF"/>
                </a:solidFill>
              </a:rPr>
              <a:t>+</a:t>
            </a:r>
            <a:r>
              <a:rPr lang="en-CA" altLang="en-US" sz="2400">
                <a:solidFill>
                  <a:srgbClr val="0000FF"/>
                </a:solidFill>
                <a:latin typeface="Symbol" panose="05050102010706020507" pitchFamily="18" charset="2"/>
              </a:rPr>
              <a:t>e</a:t>
            </a:r>
            <a:r>
              <a:rPr lang="en-CA" altLang="en-US" sz="2400">
                <a:solidFill>
                  <a:srgbClr val="0000FF"/>
                </a:solidFill>
              </a:rPr>
              <a:t>)OPT</a:t>
            </a:r>
            <a:r>
              <a:rPr lang="en-CA" altLang="en-US" sz="2400" baseline="-25000">
                <a:solidFill>
                  <a:srgbClr val="0000FF"/>
                </a:solidFill>
              </a:rPr>
              <a:t>P</a:t>
            </a:r>
            <a:r>
              <a:rPr lang="en-CA" altLang="en-US" sz="2400">
                <a:solidFill>
                  <a:srgbClr val="0000FF"/>
                </a:solidFill>
              </a:rPr>
              <a:t> </a:t>
            </a:r>
            <a:r>
              <a:rPr lang="en-CA" altLang="en-US" sz="2400"/>
              <a:t>where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2400">
                <a:solidFill>
                  <a:srgbClr val="0000FF"/>
                </a:solidFill>
              </a:rPr>
              <a:t>	{z</a:t>
            </a:r>
            <a:r>
              <a:rPr lang="en-CA" altLang="en-US" sz="2400" baseline="30000">
                <a:solidFill>
                  <a:srgbClr val="0000FF"/>
                </a:solidFill>
              </a:rPr>
              <a:t>i</a:t>
            </a:r>
            <a:r>
              <a:rPr lang="en-CA" altLang="en-US" baseline="-25000">
                <a:solidFill>
                  <a:srgbClr val="0000FF"/>
                </a:solidFill>
              </a:rPr>
              <a:t>•</a:t>
            </a:r>
            <a:r>
              <a:rPr lang="en-CA" altLang="en-US" sz="2400" baseline="-25000">
                <a:solidFill>
                  <a:srgbClr val="0000FF"/>
                </a:solidFill>
              </a:rPr>
              <a:t>,t</a:t>
            </a:r>
            <a:r>
              <a:rPr lang="en-CA" altLang="en-US" sz="2400">
                <a:solidFill>
                  <a:srgbClr val="0000FF"/>
                </a:solidFill>
              </a:rPr>
              <a:t>}: </a:t>
            </a:r>
            <a:r>
              <a:rPr lang="en-CA" altLang="en-US" sz="2400"/>
              <a:t>convex combination of </a:t>
            </a:r>
            <a:r>
              <a:rPr lang="en-CA" altLang="en-US" sz="2400">
                <a:solidFill>
                  <a:srgbClr val="0000FF"/>
                </a:solidFill>
              </a:rPr>
              <a:t>r</a:t>
            </a:r>
            <a:r>
              <a:rPr lang="en-CA" altLang="en-US" sz="2400" baseline="-25000">
                <a:solidFill>
                  <a:srgbClr val="0000FF"/>
                </a:solidFill>
              </a:rPr>
              <a:t>i</a:t>
            </a:r>
            <a:r>
              <a:rPr lang="en-CA" altLang="en-US" sz="2400"/>
              <a:t>-trees of length </a:t>
            </a:r>
            <a:r>
              <a:rPr lang="en-US" altLang="en-US" sz="2400">
                <a:solidFill>
                  <a:srgbClr val="0000FF"/>
                </a:solidFill>
              </a:rPr>
              <a:t>≤ </a:t>
            </a:r>
            <a:r>
              <a:rPr lang="en-CA" altLang="en-US" sz="2400">
                <a:solidFill>
                  <a:srgbClr val="0000FF"/>
                </a:solidFill>
              </a:rPr>
              <a:t>(</a:t>
            </a:r>
            <a:r>
              <a:rPr lang="en-CA" altLang="en-US" sz="2400">
                <a:solidFill>
                  <a:srgbClr val="0000FF"/>
                </a:solidFill>
                <a:latin typeface="Calibri" panose="020F0502020204030204" pitchFamily="34" charset="0"/>
              </a:rPr>
              <a:t>1</a:t>
            </a:r>
            <a:r>
              <a:rPr lang="en-CA" altLang="en-US" sz="2400">
                <a:solidFill>
                  <a:srgbClr val="0000FF"/>
                </a:solidFill>
              </a:rPr>
              <a:t>+</a:t>
            </a:r>
            <a:r>
              <a:rPr lang="en-CA" altLang="en-US" sz="2400">
                <a:solidFill>
                  <a:srgbClr val="0000FF"/>
                </a:solidFill>
                <a:latin typeface="Symbol" panose="05050102010706020507" pitchFamily="18" charset="2"/>
              </a:rPr>
              <a:t>e</a:t>
            </a:r>
            <a:r>
              <a:rPr lang="en-CA" altLang="en-US" sz="2400">
                <a:solidFill>
                  <a:srgbClr val="0000FF"/>
                </a:solidFill>
              </a:rPr>
              <a:t>)t 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663575" y="2160588"/>
            <a:ext cx="8034338" cy="4478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00050" indent="-400050" eaLnBrk="1" hangingPunct="1">
              <a:buFont typeface="Gill Sans MT" charset="0"/>
              <a:buAutoNum type="arabicPeriod"/>
              <a:defRPr/>
            </a:pPr>
            <a:r>
              <a:rPr lang="en-US" dirty="0">
                <a:solidFill>
                  <a:srgbClr val="000000"/>
                </a:solidFill>
                <a:latin typeface="Gill Sans MT" charset="0"/>
                <a:ea typeface="ＭＳ Ｐゴシック" charset="-128"/>
              </a:rPr>
              <a:t>For each time </a:t>
            </a:r>
            <a:r>
              <a:rPr lang="en-US" dirty="0">
                <a:solidFill>
                  <a:srgbClr val="0000FF"/>
                </a:solidFill>
                <a:latin typeface="Gill Sans MT" charset="0"/>
                <a:ea typeface="ＭＳ Ｐゴシック" charset="-128"/>
              </a:rPr>
              <a:t>t=</a:t>
            </a:r>
            <a:r>
              <a:rPr lang="en-US" dirty="0" err="1">
                <a:solidFill>
                  <a:srgbClr val="0000FF"/>
                </a:solidFill>
                <a:latin typeface="Gill Sans MT" charset="0"/>
                <a:ea typeface="ＭＳ Ｐゴシック" charset="-128"/>
              </a:rPr>
              <a:t>t</a:t>
            </a:r>
            <a:r>
              <a:rPr lang="en-US" baseline="-25000" dirty="0" err="1">
                <a:solidFill>
                  <a:srgbClr val="0000FF"/>
                </a:solidFill>
                <a:latin typeface="Gill Sans MT" charset="0"/>
                <a:ea typeface="ＭＳ Ｐゴシック" charset="-128"/>
              </a:rPr>
              <a:t>j</a:t>
            </a:r>
            <a:r>
              <a:rPr lang="en-US" dirty="0">
                <a:solidFill>
                  <a:srgbClr val="000000"/>
                </a:solidFill>
                <a:latin typeface="Gill Sans MT" charset="0"/>
                <a:ea typeface="ＭＳ Ｐゴシック" charset="-128"/>
              </a:rPr>
              <a:t> in a suitable random geometric sequence </a:t>
            </a:r>
            <a:r>
              <a:rPr lang="en-US" dirty="0">
                <a:solidFill>
                  <a:srgbClr val="0000FF"/>
                </a:solidFill>
                <a:latin typeface="Gill Sans MT" charset="0"/>
                <a:ea typeface="ＭＳ Ｐゴシック" charset="-128"/>
              </a:rPr>
              <a:t>t</a:t>
            </a:r>
            <a:r>
              <a:rPr lang="en-US" baseline="-25000" dirty="0">
                <a:solidFill>
                  <a:srgbClr val="0000FF"/>
                </a:solidFill>
                <a:latin typeface="Gill Sans MT" charset="0"/>
                <a:ea typeface="ＭＳ Ｐゴシック" charset="-128"/>
              </a:rPr>
              <a:t>0</a:t>
            </a:r>
            <a:r>
              <a:rPr lang="en-US" dirty="0">
                <a:solidFill>
                  <a:srgbClr val="0000FF"/>
                </a:solidFill>
                <a:latin typeface="Gill Sans MT" charset="0"/>
                <a:ea typeface="ＭＳ Ｐゴシック" charset="-128"/>
              </a:rPr>
              <a:t>, t</a:t>
            </a:r>
            <a:r>
              <a:rPr lang="en-US" baseline="-25000" dirty="0">
                <a:solidFill>
                  <a:srgbClr val="0000FF"/>
                </a:solidFill>
                <a:latin typeface="Calibri" panose="020F0502020204030204" pitchFamily="34" charset="0"/>
                <a:ea typeface="ＭＳ Ｐゴシック" charset="-128"/>
              </a:rPr>
              <a:t>1</a:t>
            </a:r>
            <a:r>
              <a:rPr lang="en-US" dirty="0">
                <a:solidFill>
                  <a:srgbClr val="0000FF"/>
                </a:solidFill>
                <a:latin typeface="Gill Sans MT" charset="0"/>
                <a:ea typeface="ＭＳ Ｐゴシック" charset="-128"/>
              </a:rPr>
              <a:t>, …, </a:t>
            </a:r>
            <a:r>
              <a:rPr lang="en-US" dirty="0">
                <a:solidFill>
                  <a:srgbClr val="000000"/>
                </a:solidFill>
                <a:latin typeface="Gill Sans MT" charset="0"/>
                <a:ea typeface="ＭＳ Ｐゴシック" charset="-128"/>
              </a:rPr>
              <a:t>and for every vehicle </a:t>
            </a:r>
            <a:r>
              <a:rPr lang="en-US" dirty="0" err="1">
                <a:solidFill>
                  <a:srgbClr val="0000FF"/>
                </a:solidFill>
                <a:latin typeface="Gill Sans MT" charset="0"/>
                <a:ea typeface="ＭＳ Ｐゴシック" charset="-128"/>
              </a:rPr>
              <a:t>i</a:t>
            </a:r>
            <a:r>
              <a:rPr lang="en-US" dirty="0">
                <a:solidFill>
                  <a:srgbClr val="0000FF"/>
                </a:solidFill>
                <a:latin typeface="Gill Sans MT" charset="0"/>
                <a:ea typeface="ＭＳ Ｐゴシック" charset="-128"/>
              </a:rPr>
              <a:t>=</a:t>
            </a:r>
            <a:r>
              <a:rPr lang="en-US" dirty="0">
                <a:solidFill>
                  <a:srgbClr val="0000FF"/>
                </a:solidFill>
                <a:latin typeface="Calibri" panose="020F0502020204030204" pitchFamily="34" charset="0"/>
                <a:ea typeface="ＭＳ Ｐゴシック" charset="-128"/>
              </a:rPr>
              <a:t>1</a:t>
            </a:r>
            <a:r>
              <a:rPr lang="en-US" dirty="0">
                <a:solidFill>
                  <a:srgbClr val="0000FF"/>
                </a:solidFill>
                <a:latin typeface="Gill Sans MT" charset="0"/>
                <a:ea typeface="ＭＳ Ｐゴシック" charset="-128"/>
              </a:rPr>
              <a:t>,…,k </a:t>
            </a:r>
            <a:r>
              <a:rPr lang="en-US" dirty="0">
                <a:latin typeface="Gill Sans MT" charset="0"/>
                <a:ea typeface="ＭＳ Ｐゴシック" charset="-128"/>
              </a:rPr>
              <a:t>independently :</a:t>
            </a:r>
          </a:p>
          <a:p>
            <a:pPr marL="719138" lvl="1" indent="-261938" eaLnBrk="1" hangingPunct="1">
              <a:spcBef>
                <a:spcPts val="600"/>
              </a:spcBef>
              <a:buClr>
                <a:srgbClr val="D30000"/>
              </a:buClr>
              <a:buSzPct val="120000"/>
              <a:buFont typeface="Arial" panose="020B0604020202020204" pitchFamily="34" charset="0"/>
              <a:buChar char="•"/>
              <a:defRPr/>
            </a:pPr>
            <a:r>
              <a:rPr lang="en-US" dirty="0">
                <a:latin typeface="Gill Sans MT" charset="0"/>
                <a:ea typeface="ＭＳ Ｐゴシック" charset="-128"/>
              </a:rPr>
              <a:t>Sample an </a:t>
            </a:r>
            <a:r>
              <a:rPr lang="en-US" dirty="0" err="1">
                <a:solidFill>
                  <a:srgbClr val="0000FF"/>
                </a:solidFill>
                <a:latin typeface="Gill Sans MT" charset="0"/>
                <a:ea typeface="ＭＳ Ｐゴシック" charset="-128"/>
              </a:rPr>
              <a:t>r</a:t>
            </a:r>
            <a:r>
              <a:rPr lang="en-US" baseline="-25000" dirty="0" err="1">
                <a:solidFill>
                  <a:srgbClr val="0000FF"/>
                </a:solidFill>
                <a:latin typeface="Gill Sans MT" charset="0"/>
                <a:ea typeface="ＭＳ Ｐゴシック" charset="-128"/>
              </a:rPr>
              <a:t>i</a:t>
            </a:r>
            <a:r>
              <a:rPr lang="en-US" dirty="0">
                <a:latin typeface="Gill Sans MT" charset="0"/>
                <a:ea typeface="ＭＳ Ｐゴシック" charset="-128"/>
              </a:rPr>
              <a:t>-tree</a:t>
            </a:r>
            <a:r>
              <a:rPr lang="en-US" dirty="0">
                <a:solidFill>
                  <a:srgbClr val="0000FF"/>
                </a:solidFill>
                <a:latin typeface="Gill Sans MT" charset="0"/>
                <a:ea typeface="ＭＳ Ｐゴシック" charset="-128"/>
              </a:rPr>
              <a:t> Q </a:t>
            </a:r>
            <a:r>
              <a:rPr lang="en-US" dirty="0">
                <a:latin typeface="Gill Sans MT" charset="0"/>
                <a:ea typeface="ＭＳ Ｐゴシック" charset="-128"/>
              </a:rPr>
              <a:t>from </a:t>
            </a:r>
            <a:r>
              <a:rPr lang="en-CA" dirty="0">
                <a:solidFill>
                  <a:srgbClr val="0000FF"/>
                </a:solidFill>
              </a:rPr>
              <a:t>{</a:t>
            </a:r>
            <a:r>
              <a:rPr lang="en-CA" dirty="0" err="1">
                <a:solidFill>
                  <a:srgbClr val="0000FF"/>
                </a:solidFill>
              </a:rPr>
              <a:t>z</a:t>
            </a:r>
            <a:r>
              <a:rPr lang="en-CA" baseline="30000" dirty="0" err="1">
                <a:solidFill>
                  <a:srgbClr val="0000FF"/>
                </a:solidFill>
              </a:rPr>
              <a:t>i</a:t>
            </a:r>
            <a:r>
              <a:rPr lang="en-CA" sz="3200" baseline="-25000" dirty="0">
                <a:solidFill>
                  <a:srgbClr val="0000FF"/>
                </a:solidFill>
              </a:rPr>
              <a:t>•</a:t>
            </a:r>
            <a:r>
              <a:rPr lang="en-CA" baseline="-25000" dirty="0">
                <a:solidFill>
                  <a:srgbClr val="0000FF"/>
                </a:solidFill>
              </a:rPr>
              <a:t>,t</a:t>
            </a:r>
            <a:r>
              <a:rPr lang="en-CA" dirty="0">
                <a:solidFill>
                  <a:srgbClr val="0000FF"/>
                </a:solidFill>
              </a:rPr>
              <a:t>}: </a:t>
            </a:r>
            <a:r>
              <a:rPr lang="en-CA" dirty="0"/>
              <a:t>has length </a:t>
            </a:r>
            <a:r>
              <a:rPr lang="en-US" altLang="en-US" dirty="0">
                <a:solidFill>
                  <a:srgbClr val="0000FF"/>
                </a:solidFill>
              </a:rPr>
              <a:t>≤ </a:t>
            </a:r>
            <a:r>
              <a:rPr lang="en-CA" dirty="0">
                <a:solidFill>
                  <a:srgbClr val="0000FF"/>
                </a:solidFill>
              </a:rPr>
              <a:t>(</a:t>
            </a:r>
            <a:r>
              <a:rPr lang="en-CA" dirty="0">
                <a:solidFill>
                  <a:srgbClr val="0000FF"/>
                </a:solidFill>
                <a:latin typeface="Calibri" panose="020F0502020204030204" pitchFamily="34" charset="0"/>
              </a:rPr>
              <a:t>1</a:t>
            </a:r>
            <a:r>
              <a:rPr lang="en-CA" dirty="0">
                <a:solidFill>
                  <a:srgbClr val="0000FF"/>
                </a:solidFill>
              </a:rPr>
              <a:t>+</a:t>
            </a:r>
            <a:r>
              <a:rPr lang="en-CA" dirty="0">
                <a:solidFill>
                  <a:srgbClr val="0000FF"/>
                </a:solidFill>
                <a:latin typeface="Symbol" panose="05050102010706020507" pitchFamily="18" charset="2"/>
              </a:rPr>
              <a:t>e</a:t>
            </a:r>
            <a:r>
              <a:rPr lang="en-CA" dirty="0">
                <a:solidFill>
                  <a:srgbClr val="0000FF"/>
                </a:solidFill>
              </a:rPr>
              <a:t>)t.</a:t>
            </a:r>
          </a:p>
          <a:p>
            <a:pPr marL="719138" lvl="1" indent="-261938" eaLnBrk="1" hangingPunct="1">
              <a:spcBef>
                <a:spcPts val="600"/>
              </a:spcBef>
              <a:buClr>
                <a:srgbClr val="D30000"/>
              </a:buClr>
              <a:buSzPct val="120000"/>
              <a:buFont typeface="Arial" panose="020B0604020202020204" pitchFamily="34" charset="0"/>
              <a:buChar char="•"/>
              <a:defRPr/>
            </a:pPr>
            <a:r>
              <a:rPr lang="en-CA" dirty="0">
                <a:latin typeface="Gill Sans MT" charset="0"/>
                <a:ea typeface="ＭＳ Ｐゴシック" charset="-128"/>
              </a:rPr>
              <a:t>Double and shortcut </a:t>
            </a:r>
            <a:r>
              <a:rPr lang="en-CA" dirty="0">
                <a:solidFill>
                  <a:srgbClr val="0000FF"/>
                </a:solidFill>
                <a:latin typeface="Gill Sans MT" charset="0"/>
                <a:ea typeface="ＭＳ Ｐゴシック" charset="-128"/>
              </a:rPr>
              <a:t>Q</a:t>
            </a:r>
            <a:r>
              <a:rPr lang="en-US" dirty="0">
                <a:solidFill>
                  <a:srgbClr val="000000"/>
                </a:solidFill>
                <a:latin typeface="Gill Sans MT" charset="0"/>
                <a:ea typeface="ＭＳ Ｐゴシック" charset="-128"/>
              </a:rPr>
              <a:t> to obtain a cycle; traverse this in a random direction to get tour </a:t>
            </a:r>
            <a:r>
              <a:rPr lang="en-US" dirty="0" err="1">
                <a:solidFill>
                  <a:srgbClr val="0000FF"/>
                </a:solidFill>
                <a:latin typeface="Gill Sans MT" charset="0"/>
                <a:ea typeface="ＭＳ Ｐゴシック" charset="-128"/>
              </a:rPr>
              <a:t>Z</a:t>
            </a:r>
            <a:r>
              <a:rPr lang="en-US" baseline="-25000" dirty="0" err="1">
                <a:solidFill>
                  <a:srgbClr val="0000FF"/>
                </a:solidFill>
                <a:latin typeface="Gill Sans MT" charset="0"/>
                <a:ea typeface="ＭＳ Ｐゴシック" charset="-128"/>
              </a:rPr>
              <a:t>i</a:t>
            </a:r>
            <a:r>
              <a:rPr lang="en-US" baseline="-25000" dirty="0">
                <a:solidFill>
                  <a:srgbClr val="0000FF"/>
                </a:solidFill>
                <a:latin typeface="Gill Sans MT" charset="0"/>
                <a:ea typeface="ＭＳ Ｐゴシック" charset="-128"/>
              </a:rPr>
              <a:t>, j</a:t>
            </a:r>
            <a:endParaRPr lang="en-US" dirty="0">
              <a:solidFill>
                <a:srgbClr val="0000FF"/>
              </a:solidFill>
              <a:latin typeface="Gill Sans MT" charset="0"/>
              <a:ea typeface="ＭＳ Ｐゴシック" charset="-128"/>
            </a:endParaRPr>
          </a:p>
          <a:p>
            <a:pPr marL="400050" indent="-400050" eaLnBrk="1" hangingPunct="1">
              <a:spcBef>
                <a:spcPts val="600"/>
              </a:spcBef>
              <a:buFont typeface="+mj-lt"/>
              <a:buAutoNum type="arabicPeriod" startAt="2"/>
              <a:defRPr/>
            </a:pPr>
            <a:r>
              <a:rPr lang="en-US" dirty="0">
                <a:solidFill>
                  <a:srgbClr val="000000"/>
                </a:solidFill>
                <a:latin typeface="Gill Sans MT" charset="0"/>
                <a:ea typeface="ＭＳ Ｐゴシック" charset="-128"/>
              </a:rPr>
              <a:t>For all </a:t>
            </a:r>
            <a:r>
              <a:rPr lang="en-US" dirty="0" err="1">
                <a:solidFill>
                  <a:srgbClr val="0000FF"/>
                </a:solidFill>
                <a:latin typeface="Gill Sans MT" charset="0"/>
                <a:ea typeface="ＭＳ Ｐゴシック" charset="-128"/>
              </a:rPr>
              <a:t>i</a:t>
            </a:r>
            <a:r>
              <a:rPr lang="en-US" dirty="0">
                <a:solidFill>
                  <a:srgbClr val="000000"/>
                </a:solidFill>
                <a:latin typeface="Gill Sans MT" charset="0"/>
                <a:ea typeface="ＭＳ Ｐゴシック" charset="-128"/>
              </a:rPr>
              <a:t>, concatenate tours </a:t>
            </a:r>
            <a:r>
              <a:rPr lang="en-US" dirty="0">
                <a:solidFill>
                  <a:srgbClr val="0000FF"/>
                </a:solidFill>
                <a:latin typeface="Gill Sans MT" charset="0"/>
                <a:ea typeface="ＭＳ Ｐゴシック" charset="-128"/>
              </a:rPr>
              <a:t>Z</a:t>
            </a:r>
            <a:r>
              <a:rPr lang="en-US" baseline="-25000" dirty="0">
                <a:solidFill>
                  <a:srgbClr val="0000FF"/>
                </a:solidFill>
                <a:latin typeface="Gill Sans MT" charset="0"/>
                <a:ea typeface="ＭＳ Ｐゴシック" charset="-128"/>
              </a:rPr>
              <a:t>i,0</a:t>
            </a:r>
            <a:r>
              <a:rPr lang="en-US" dirty="0">
                <a:solidFill>
                  <a:srgbClr val="0000FF"/>
                </a:solidFill>
                <a:latin typeface="Gill Sans MT" charset="0"/>
                <a:ea typeface="ＭＳ Ｐゴシック" charset="-128"/>
              </a:rPr>
              <a:t>, Z</a:t>
            </a:r>
            <a:r>
              <a:rPr lang="en-US" baseline="-25000" dirty="0">
                <a:solidFill>
                  <a:srgbClr val="0000FF"/>
                </a:solidFill>
                <a:latin typeface="Gill Sans MT" charset="0"/>
                <a:ea typeface="ＭＳ Ｐゴシック" charset="-128"/>
              </a:rPr>
              <a:t>i,</a:t>
            </a:r>
            <a:r>
              <a:rPr lang="en-US" baseline="-25000" dirty="0">
                <a:solidFill>
                  <a:srgbClr val="0000FF"/>
                </a:solidFill>
                <a:latin typeface="Calibri" panose="020F0502020204030204" pitchFamily="34" charset="0"/>
                <a:ea typeface="ＭＳ Ｐゴシック" charset="-128"/>
              </a:rPr>
              <a:t>1</a:t>
            </a:r>
            <a:r>
              <a:rPr lang="en-US" dirty="0">
                <a:solidFill>
                  <a:srgbClr val="0000FF"/>
                </a:solidFill>
                <a:latin typeface="Gill Sans MT" charset="0"/>
                <a:ea typeface="ＭＳ Ｐゴシック" charset="-128"/>
              </a:rPr>
              <a:t>, … </a:t>
            </a:r>
            <a:r>
              <a:rPr lang="en-US" dirty="0">
                <a:solidFill>
                  <a:srgbClr val="000000"/>
                </a:solidFill>
                <a:latin typeface="Gill Sans MT" charset="0"/>
                <a:ea typeface="ＭＳ Ｐゴシック" charset="-128"/>
              </a:rPr>
              <a:t>to get </a:t>
            </a:r>
            <a:r>
              <a:rPr lang="en-US" dirty="0">
                <a:solidFill>
                  <a:srgbClr val="0000FF"/>
                </a:solidFill>
                <a:latin typeface="Gill Sans MT" charset="0"/>
                <a:ea typeface="ＭＳ Ｐゴシック" charset="-128"/>
              </a:rPr>
              <a:t>i</a:t>
            </a:r>
            <a:r>
              <a:rPr lang="en-US" dirty="0">
                <a:solidFill>
                  <a:srgbClr val="000000"/>
                </a:solidFill>
                <a:latin typeface="Gill Sans MT" charset="0"/>
                <a:ea typeface="ＭＳ Ｐゴシック" charset="-128"/>
              </a:rPr>
              <a:t>’s route.</a:t>
            </a:r>
          </a:p>
          <a:p>
            <a:pPr marL="400050" indent="-400050" eaLnBrk="1" hangingPunct="1">
              <a:spcBef>
                <a:spcPts val="1200"/>
              </a:spcBef>
              <a:defRPr/>
            </a:pPr>
            <a:r>
              <a:rPr lang="en-US" dirty="0">
                <a:solidFill>
                  <a:srgbClr val="C00000"/>
                </a:solidFill>
                <a:latin typeface="Gill Sans MT" charset="0"/>
                <a:ea typeface="ＭＳ Ｐゴシック" charset="-128"/>
              </a:rPr>
              <a:t>Analysis: </a:t>
            </a:r>
            <a:r>
              <a:rPr lang="en-US" dirty="0">
                <a:solidFill>
                  <a:srgbClr val="000000"/>
                </a:solidFill>
                <a:latin typeface="Gill Sans MT" charset="0"/>
                <a:ea typeface="ＭＳ Ｐゴシック" charset="-128"/>
              </a:rPr>
              <a:t>Let </a:t>
            </a:r>
            <a:r>
              <a:rPr lang="en-US" dirty="0" err="1">
                <a:solidFill>
                  <a:srgbClr val="0000FF"/>
                </a:solidFill>
                <a:latin typeface="Gill Sans MT" charset="0"/>
                <a:ea typeface="ＭＳ Ｐゴシック" charset="-128"/>
              </a:rPr>
              <a:t>p</a:t>
            </a:r>
            <a:r>
              <a:rPr lang="en-US" baseline="-25000" dirty="0" err="1">
                <a:solidFill>
                  <a:srgbClr val="0000FF"/>
                </a:solidFill>
                <a:latin typeface="Gill Sans MT" charset="0"/>
                <a:ea typeface="ＭＳ Ｐゴシック" charset="-128"/>
              </a:rPr>
              <a:t>v</a:t>
            </a:r>
            <a:r>
              <a:rPr lang="en-US" baseline="-25000" dirty="0">
                <a:solidFill>
                  <a:srgbClr val="0000FF"/>
                </a:solidFill>
                <a:latin typeface="Gill Sans MT" charset="0"/>
                <a:ea typeface="ＭＳ Ｐゴシック" charset="-128"/>
              </a:rPr>
              <a:t>, j</a:t>
            </a:r>
            <a:r>
              <a:rPr lang="en-US" dirty="0">
                <a:solidFill>
                  <a:srgbClr val="0000FF"/>
                </a:solidFill>
                <a:latin typeface="Gill Sans MT" charset="0"/>
                <a:ea typeface="ＭＳ Ｐゴシック" charset="-128"/>
              </a:rPr>
              <a:t> = </a:t>
            </a:r>
            <a:r>
              <a:rPr lang="en-US" dirty="0" err="1">
                <a:solidFill>
                  <a:srgbClr val="0000FF"/>
                </a:solidFill>
                <a:latin typeface="Gill Sans MT" charset="0"/>
                <a:ea typeface="ＭＳ Ｐゴシック" charset="-128"/>
              </a:rPr>
              <a:t>Pr</a:t>
            </a:r>
            <a:r>
              <a:rPr lang="en-US" dirty="0">
                <a:solidFill>
                  <a:srgbClr val="0000FF"/>
                </a:solidFill>
                <a:latin typeface="Gill Sans MT" charset="0"/>
                <a:ea typeface="ＭＳ Ｐゴシック" charset="-128"/>
              </a:rPr>
              <a:t>[v</a:t>
            </a:r>
            <a:r>
              <a:rPr lang="en-US" dirty="0">
                <a:solidFill>
                  <a:srgbClr val="000000"/>
                </a:solidFill>
                <a:latin typeface="Gill Sans MT" charset="0"/>
                <a:ea typeface="ＭＳ Ｐゴシック" charset="-128"/>
              </a:rPr>
              <a:t> is not covered by end of time-pt. </a:t>
            </a:r>
            <a:r>
              <a:rPr lang="en-US" dirty="0" err="1">
                <a:solidFill>
                  <a:srgbClr val="0000FF"/>
                </a:solidFill>
                <a:latin typeface="Gill Sans MT" charset="0"/>
                <a:ea typeface="ＭＳ Ｐゴシック" charset="-128"/>
              </a:rPr>
              <a:t>t</a:t>
            </a:r>
            <a:r>
              <a:rPr lang="en-US" baseline="-25000" dirty="0" err="1">
                <a:solidFill>
                  <a:srgbClr val="0000FF"/>
                </a:solidFill>
                <a:latin typeface="Gill Sans MT" charset="0"/>
                <a:ea typeface="ＭＳ Ｐゴシック" charset="-128"/>
              </a:rPr>
              <a:t>j</a:t>
            </a:r>
            <a:r>
              <a:rPr lang="en-US" dirty="0">
                <a:solidFill>
                  <a:srgbClr val="0000FF"/>
                </a:solidFill>
                <a:latin typeface="Gill Sans MT" charset="0"/>
                <a:ea typeface="ＭＳ Ｐゴシック" charset="-128"/>
              </a:rPr>
              <a:t>]</a:t>
            </a:r>
          </a:p>
          <a:p>
            <a:pPr marL="400050" indent="-400050" eaLnBrk="1" hangingPunct="1">
              <a:spcBef>
                <a:spcPts val="1200"/>
              </a:spcBef>
              <a:defRPr/>
            </a:pPr>
            <a:r>
              <a:rPr lang="en-US" dirty="0">
                <a:solidFill>
                  <a:srgbClr val="D30000"/>
                </a:solidFill>
                <a:latin typeface="Gill Sans MT" charset="0"/>
                <a:ea typeface="ＭＳ Ｐゴシック" charset="-128"/>
              </a:rPr>
              <a:t>Lemma: </a:t>
            </a:r>
            <a:r>
              <a:rPr lang="en-US" dirty="0" err="1">
                <a:solidFill>
                  <a:srgbClr val="0000FF"/>
                </a:solidFill>
                <a:latin typeface="Gill Sans MT" charset="0"/>
                <a:ea typeface="ＭＳ Ｐゴシック" charset="-128"/>
              </a:rPr>
              <a:t>p</a:t>
            </a:r>
            <a:r>
              <a:rPr lang="en-US" baseline="-25000" dirty="0" err="1">
                <a:solidFill>
                  <a:srgbClr val="0000FF"/>
                </a:solidFill>
                <a:latin typeface="Gill Sans MT" charset="0"/>
                <a:ea typeface="ＭＳ Ｐゴシック" charset="-128"/>
              </a:rPr>
              <a:t>v</a:t>
            </a:r>
            <a:r>
              <a:rPr lang="en-US" baseline="-25000" dirty="0">
                <a:solidFill>
                  <a:srgbClr val="0000FF"/>
                </a:solidFill>
                <a:latin typeface="Gill Sans MT" charset="0"/>
                <a:ea typeface="ＭＳ Ｐゴシック" charset="-128"/>
              </a:rPr>
              <a:t>, j </a:t>
            </a:r>
            <a:r>
              <a:rPr lang="en-US" altLang="en-US" dirty="0">
                <a:solidFill>
                  <a:srgbClr val="0000FF"/>
                </a:solidFill>
              </a:rPr>
              <a:t>≤ (</a:t>
            </a:r>
            <a:r>
              <a:rPr lang="en-US" altLang="en-US" dirty="0">
                <a:solidFill>
                  <a:srgbClr val="0000FF"/>
                </a:solidFill>
                <a:latin typeface="Calibri" panose="020F0502020204030204" pitchFamily="34" charset="0"/>
              </a:rPr>
              <a:t>1</a:t>
            </a:r>
            <a:r>
              <a:rPr lang="en-US" altLang="en-US" dirty="0">
                <a:solidFill>
                  <a:srgbClr val="0000FF"/>
                </a:solidFill>
              </a:rPr>
              <a:t>–</a:t>
            </a:r>
            <a:r>
              <a:rPr lang="en-US" altLang="en-US" baseline="-25000" dirty="0">
                <a:solidFill>
                  <a:srgbClr val="0000FF"/>
                </a:solidFill>
              </a:rPr>
              <a:t> </a:t>
            </a:r>
            <a:r>
              <a:rPr lang="en-US" altLang="en-US" dirty="0">
                <a:solidFill>
                  <a:srgbClr val="0000FF"/>
                </a:solidFill>
              </a:rPr>
              <a:t>e</a:t>
            </a:r>
            <a:r>
              <a:rPr lang="en-US" altLang="en-US" baseline="30000" dirty="0">
                <a:solidFill>
                  <a:srgbClr val="0000FF"/>
                </a:solidFill>
              </a:rPr>
              <a:t>–</a:t>
            </a:r>
            <a:r>
              <a:rPr lang="en-US" altLang="en-US" baseline="30000" dirty="0">
                <a:solidFill>
                  <a:srgbClr val="0000FF"/>
                </a:solidFill>
                <a:latin typeface="Calibri" panose="020F0502020204030204" pitchFamily="34" charset="0"/>
              </a:rPr>
              <a:t>1</a:t>
            </a:r>
            <a:r>
              <a:rPr lang="en-US" altLang="en-US" dirty="0">
                <a:solidFill>
                  <a:srgbClr val="0000FF"/>
                </a:solidFill>
              </a:rPr>
              <a:t>) ∑</a:t>
            </a:r>
            <a:r>
              <a:rPr lang="en-US" altLang="en-US" baseline="-25000" dirty="0" err="1">
                <a:solidFill>
                  <a:srgbClr val="0000FF"/>
                </a:solidFill>
              </a:rPr>
              <a:t>i</a:t>
            </a:r>
            <a:r>
              <a:rPr lang="en-US" altLang="en-US" dirty="0">
                <a:solidFill>
                  <a:srgbClr val="0000FF"/>
                </a:solidFill>
              </a:rPr>
              <a:t> ∑</a:t>
            </a:r>
            <a:r>
              <a:rPr lang="en-US" altLang="en-US" baseline="-25000" dirty="0">
                <a:solidFill>
                  <a:srgbClr val="0000FF"/>
                </a:solidFill>
              </a:rPr>
              <a:t>t’&gt;</a:t>
            </a:r>
            <a:r>
              <a:rPr lang="en-US" altLang="en-US" baseline="-25000" dirty="0" err="1">
                <a:solidFill>
                  <a:srgbClr val="0000FF"/>
                </a:solidFill>
              </a:rPr>
              <a:t>t</a:t>
            </a:r>
            <a:r>
              <a:rPr lang="en-US" altLang="en-US" baseline="-40000" dirty="0" err="1">
                <a:solidFill>
                  <a:srgbClr val="0000FF"/>
                </a:solidFill>
              </a:rPr>
              <a:t>j</a:t>
            </a:r>
            <a:r>
              <a:rPr lang="en-US" altLang="en-US" dirty="0">
                <a:solidFill>
                  <a:srgbClr val="0000FF"/>
                </a:solidFill>
              </a:rPr>
              <a:t> </a:t>
            </a:r>
            <a:r>
              <a:rPr lang="en-US" altLang="en-US" dirty="0" err="1">
                <a:solidFill>
                  <a:srgbClr val="0000FF"/>
                </a:solidFill>
              </a:rPr>
              <a:t>x</a:t>
            </a:r>
            <a:r>
              <a:rPr lang="en-US" altLang="en-US" baseline="30000" dirty="0" err="1">
                <a:solidFill>
                  <a:srgbClr val="0000FF"/>
                </a:solidFill>
              </a:rPr>
              <a:t>i</a:t>
            </a:r>
            <a:r>
              <a:rPr lang="en-US" altLang="en-US" baseline="-25000" dirty="0" err="1">
                <a:solidFill>
                  <a:srgbClr val="0000FF"/>
                </a:solidFill>
              </a:rPr>
              <a:t>v,t</a:t>
            </a:r>
            <a:r>
              <a:rPr lang="en-US" altLang="en-US" baseline="-25000" dirty="0">
                <a:solidFill>
                  <a:srgbClr val="0000FF"/>
                </a:solidFill>
              </a:rPr>
              <a:t>’</a:t>
            </a:r>
            <a:r>
              <a:rPr lang="en-US" altLang="en-US" dirty="0">
                <a:solidFill>
                  <a:srgbClr val="0000FF"/>
                </a:solidFill>
              </a:rPr>
              <a:t> + e</a:t>
            </a:r>
            <a:r>
              <a:rPr lang="en-US" altLang="en-US" baseline="30000" dirty="0">
                <a:solidFill>
                  <a:srgbClr val="0000FF"/>
                </a:solidFill>
              </a:rPr>
              <a:t>–</a:t>
            </a:r>
            <a:r>
              <a:rPr lang="en-US" altLang="en-US" baseline="30000" dirty="0">
                <a:solidFill>
                  <a:srgbClr val="0000FF"/>
                </a:solidFill>
                <a:latin typeface="Calibri" panose="020F0502020204030204" pitchFamily="34" charset="0"/>
              </a:rPr>
              <a:t>1 </a:t>
            </a:r>
            <a:r>
              <a:rPr lang="en-US" altLang="en-US" dirty="0">
                <a:solidFill>
                  <a:srgbClr val="0000FF"/>
                </a:solidFill>
                <a:latin typeface="Calibri" panose="020F0502020204030204" pitchFamily="34" charset="0"/>
              </a:rPr>
              <a:t>.</a:t>
            </a:r>
            <a:r>
              <a:rPr lang="en-US" altLang="en-US" baseline="-25000" dirty="0">
                <a:solidFill>
                  <a:srgbClr val="0000FF"/>
                </a:solidFill>
                <a:latin typeface="Calibri" panose="020F0502020204030204" pitchFamily="34" charset="0"/>
              </a:rPr>
              <a:t> </a:t>
            </a:r>
            <a:r>
              <a:rPr lang="en-US" altLang="en-US" dirty="0" err="1">
                <a:solidFill>
                  <a:srgbClr val="0000FF"/>
                </a:solidFill>
              </a:rPr>
              <a:t>p</a:t>
            </a:r>
            <a:r>
              <a:rPr lang="en-US" altLang="en-US" baseline="-25000" dirty="0" err="1">
                <a:solidFill>
                  <a:srgbClr val="0000FF"/>
                </a:solidFill>
              </a:rPr>
              <a:t>v</a:t>
            </a:r>
            <a:r>
              <a:rPr lang="en-US" altLang="en-US" baseline="-25000" dirty="0">
                <a:solidFill>
                  <a:srgbClr val="0000FF"/>
                </a:solidFill>
              </a:rPr>
              <a:t>, j-</a:t>
            </a:r>
            <a:r>
              <a:rPr lang="en-US" altLang="en-US" baseline="-25000" dirty="0">
                <a:solidFill>
                  <a:srgbClr val="0000FF"/>
                </a:solidFill>
                <a:latin typeface="Calibri" panose="020F0502020204030204" pitchFamily="34" charset="0"/>
              </a:rPr>
              <a:t>1</a:t>
            </a:r>
            <a:r>
              <a:rPr lang="en-US" altLang="en-US" dirty="0">
                <a:solidFill>
                  <a:srgbClr val="0000FF"/>
                </a:solidFill>
                <a:latin typeface="Gill Sans MT" charset="0"/>
                <a:ea typeface="ＭＳ Ｐゴシック" charset="-128"/>
              </a:rPr>
              <a:t> </a:t>
            </a:r>
            <a:r>
              <a:rPr lang="en-US" altLang="en-US" dirty="0">
                <a:solidFill>
                  <a:srgbClr val="000000"/>
                </a:solidFill>
                <a:latin typeface="Gill Sans MT" charset="0"/>
                <a:ea typeface="ＭＳ Ｐゴシック" charset="-128"/>
              </a:rPr>
              <a:t>for every </a:t>
            </a:r>
            <a:r>
              <a:rPr lang="en-US" altLang="en-US" dirty="0">
                <a:solidFill>
                  <a:srgbClr val="0000FF"/>
                </a:solidFill>
                <a:latin typeface="Gill Sans MT" charset="0"/>
                <a:ea typeface="ＭＳ Ｐゴシック" charset="-128"/>
              </a:rPr>
              <a:t>v, j</a:t>
            </a:r>
            <a:r>
              <a:rPr lang="en-US" altLang="en-US" dirty="0">
                <a:solidFill>
                  <a:srgbClr val="000000"/>
                </a:solidFill>
                <a:latin typeface="Gill Sans MT" charset="0"/>
                <a:ea typeface="ＭＳ Ｐゴシック" charset="-128"/>
              </a:rPr>
              <a:t>.</a:t>
            </a:r>
          </a:p>
          <a:p>
            <a:pPr eaLnBrk="1" hangingPunct="1">
              <a:spcBef>
                <a:spcPts val="1200"/>
              </a:spcBef>
              <a:defRPr/>
            </a:pPr>
            <a:r>
              <a:rPr lang="en-US" altLang="en-US" dirty="0">
                <a:solidFill>
                  <a:srgbClr val="000000"/>
                </a:solidFill>
                <a:latin typeface="Gill Sans MT" charset="0"/>
                <a:ea typeface="ＭＳ Ｐゴシック" charset="-128"/>
              </a:rPr>
              <a:t>Using this and choosing the geometric sequence suitably, can show that </a:t>
            </a:r>
            <a:r>
              <a:rPr lang="en-US" altLang="en-US" dirty="0">
                <a:solidFill>
                  <a:srgbClr val="0000FF"/>
                </a:solidFill>
                <a:latin typeface="Gill Sans MT" charset="0"/>
                <a:ea typeface="ＭＳ Ｐゴシック" charset="-128"/>
              </a:rPr>
              <a:t>E[</a:t>
            </a:r>
            <a:r>
              <a:rPr lang="en-US" altLang="en-US" dirty="0">
                <a:solidFill>
                  <a:srgbClr val="000000"/>
                </a:solidFill>
                <a:latin typeface="Gill Sans MT" charset="0"/>
                <a:ea typeface="ＭＳ Ｐゴシック" charset="-128"/>
              </a:rPr>
              <a:t>latency of </a:t>
            </a:r>
            <a:r>
              <a:rPr lang="en-US" altLang="en-US" dirty="0">
                <a:solidFill>
                  <a:srgbClr val="0000FF"/>
                </a:solidFill>
                <a:latin typeface="Gill Sans MT" charset="0"/>
                <a:ea typeface="ＭＳ Ｐゴシック" charset="-128"/>
              </a:rPr>
              <a:t>v]</a:t>
            </a:r>
            <a:r>
              <a:rPr lang="en-US" altLang="en-US" dirty="0">
                <a:solidFill>
                  <a:srgbClr val="000000"/>
                </a:solidFill>
                <a:latin typeface="Gill Sans MT" charset="0"/>
                <a:ea typeface="ＭＳ Ｐゴシック" charset="-128"/>
              </a:rPr>
              <a:t> </a:t>
            </a:r>
            <a:r>
              <a:rPr lang="en-US" altLang="en-US" dirty="0">
                <a:solidFill>
                  <a:srgbClr val="0000FF"/>
                </a:solidFill>
              </a:rPr>
              <a:t>≤ 8.497 (∑</a:t>
            </a:r>
            <a:r>
              <a:rPr lang="en-US" altLang="en-US" baseline="-25000" dirty="0" err="1">
                <a:solidFill>
                  <a:srgbClr val="0000FF"/>
                </a:solidFill>
              </a:rPr>
              <a:t>i</a:t>
            </a:r>
            <a:r>
              <a:rPr lang="en-US" altLang="en-US" baseline="-25000" dirty="0">
                <a:solidFill>
                  <a:srgbClr val="0000FF"/>
                </a:solidFill>
              </a:rPr>
              <a:t>, t</a:t>
            </a:r>
            <a:r>
              <a:rPr lang="en-US" altLang="en-US" dirty="0">
                <a:solidFill>
                  <a:srgbClr val="0000FF"/>
                </a:solidFill>
              </a:rPr>
              <a:t> </a:t>
            </a:r>
            <a:r>
              <a:rPr lang="en-US" altLang="en-US" dirty="0" err="1">
                <a:solidFill>
                  <a:srgbClr val="0000FF"/>
                </a:solidFill>
              </a:rPr>
              <a:t>t</a:t>
            </a:r>
            <a:r>
              <a:rPr lang="en-US" altLang="en-US" baseline="-25000" dirty="0">
                <a:solidFill>
                  <a:srgbClr val="0000FF"/>
                </a:solidFill>
              </a:rPr>
              <a:t> </a:t>
            </a:r>
            <a:r>
              <a:rPr lang="en-US" altLang="en-US" dirty="0" err="1">
                <a:solidFill>
                  <a:srgbClr val="0000FF"/>
                </a:solidFill>
              </a:rPr>
              <a:t>x</a:t>
            </a:r>
            <a:r>
              <a:rPr lang="en-US" altLang="en-US" baseline="30000" dirty="0" err="1">
                <a:solidFill>
                  <a:srgbClr val="0000FF"/>
                </a:solidFill>
              </a:rPr>
              <a:t>i</a:t>
            </a:r>
            <a:r>
              <a:rPr lang="en-US" altLang="en-US" baseline="-25000" dirty="0" err="1">
                <a:solidFill>
                  <a:srgbClr val="0000FF"/>
                </a:solidFill>
              </a:rPr>
              <a:t>v,t</a:t>
            </a:r>
            <a:r>
              <a:rPr lang="en-US" altLang="en-US" dirty="0">
                <a:solidFill>
                  <a:srgbClr val="0000FF"/>
                </a:solidFill>
              </a:rPr>
              <a:t>) </a:t>
            </a:r>
            <a:r>
              <a:rPr lang="en-US" altLang="en-US" dirty="0"/>
              <a:t>for every </a:t>
            </a:r>
            <a:r>
              <a:rPr lang="en-US" altLang="en-US" dirty="0">
                <a:solidFill>
                  <a:srgbClr val="0000FF"/>
                </a:solidFill>
              </a:rPr>
              <a:t>v.</a:t>
            </a:r>
          </a:p>
        </p:txBody>
      </p:sp>
    </p:spTree>
    <p:extLst>
      <p:ext uri="{BB962C8B-B14F-4D97-AF65-F5344CB8AC3E}">
        <p14:creationId xmlns:p14="http://schemas.microsoft.com/office/powerpoint/2010/main" val="34730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529199" y="176213"/>
            <a:ext cx="8145877" cy="838200"/>
          </a:xfrm>
        </p:spPr>
        <p:txBody>
          <a:bodyPr/>
          <a:lstStyle/>
          <a:p>
            <a:r>
              <a:rPr lang="en-CA" altLang="en-US" dirty="0" smtClean="0">
                <a:ea typeface="ＭＳ Ｐゴシック" panose="020B0600070205080204" pitchFamily="34" charset="-128"/>
              </a:rPr>
              <a:t>Template for approximating k-MLP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304800" y="1152000"/>
                <a:ext cx="8510954" cy="505253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spcBef>
                    <a:spcPts val="1800"/>
                  </a:spcBef>
                  <a:tabLst>
                    <a:tab pos="1887538" algn="l"/>
                  </a:tabLst>
                </a:pPr>
                <a:r>
                  <a:rPr lang="en-CA" altLang="en-US" dirty="0" smtClean="0">
                    <a:solidFill>
                      <a:srgbClr val="009900"/>
                    </a:solidFill>
                  </a:rPr>
                  <a:t>Concatenation theorem (Post-S14):</a:t>
                </a:r>
                <a:r>
                  <a:rPr lang="en-CA" altLang="en-US" dirty="0" smtClean="0"/>
                  <a:t> Let </a:t>
                </a:r>
                <a:r>
                  <a:rPr lang="en-CA" altLang="en-US" dirty="0" smtClean="0">
                    <a:solidFill>
                      <a:srgbClr val="0000FF"/>
                    </a:solidFill>
                  </a:rPr>
                  <a:t>Z(</a:t>
                </a:r>
                <a:r>
                  <a:rPr lang="en-CA" altLang="en-US" dirty="0" smtClean="0">
                    <a:solidFill>
                      <a:srgbClr val="0000FF"/>
                    </a:solidFill>
                    <a:latin typeface="Calibri" panose="020F0502020204030204" pitchFamily="34" charset="0"/>
                  </a:rPr>
                  <a:t>1</a:t>
                </a:r>
                <a:r>
                  <a:rPr lang="en-CA" altLang="en-US" dirty="0" smtClean="0">
                    <a:solidFill>
                      <a:srgbClr val="0000FF"/>
                    </a:solidFill>
                  </a:rPr>
                  <a:t>), Z(2), …, Z(s) </a:t>
                </a:r>
                <a:r>
                  <a:rPr lang="en-CA" altLang="en-US" dirty="0" smtClean="0"/>
                  <a:t>be a suitable sequence of </a:t>
                </a:r>
                <a:r>
                  <a:rPr lang="en-CA" altLang="en-US" dirty="0" smtClean="0">
                    <a:solidFill>
                      <a:srgbClr val="0000FF"/>
                    </a:solidFill>
                  </a:rPr>
                  <a:t>k</a:t>
                </a:r>
                <a:r>
                  <a:rPr lang="en-CA" altLang="en-US" dirty="0" smtClean="0"/>
                  <a:t>-tuples of </a:t>
                </a:r>
                <a:r>
                  <a:rPr lang="en-CA" altLang="en-US" dirty="0" smtClean="0">
                    <a:solidFill>
                      <a:srgbClr val="0000FF"/>
                    </a:solidFill>
                  </a:rPr>
                  <a:t>{</a:t>
                </a:r>
                <a:r>
                  <a:rPr lang="en-CA" altLang="en-US" dirty="0" err="1" smtClean="0">
                    <a:solidFill>
                      <a:srgbClr val="0000FF"/>
                    </a:solidFill>
                  </a:rPr>
                  <a:t>r</a:t>
                </a:r>
                <a:r>
                  <a:rPr lang="en-CA" altLang="en-US" baseline="-25000" dirty="0" err="1" smtClean="0">
                    <a:solidFill>
                      <a:srgbClr val="0000FF"/>
                    </a:solidFill>
                  </a:rPr>
                  <a:t>i</a:t>
                </a:r>
                <a:r>
                  <a:rPr lang="en-CA" altLang="en-US" dirty="0" smtClean="0">
                    <a:solidFill>
                      <a:srgbClr val="0000FF"/>
                    </a:solidFill>
                  </a:rPr>
                  <a:t>}</a:t>
                </a:r>
                <a:r>
                  <a:rPr lang="en-CA" altLang="en-US" dirty="0" smtClean="0"/>
                  <a:t>-trees. Let </a:t>
                </a:r>
                <a:r>
                  <a:rPr lang="en-CA" altLang="en-US" dirty="0">
                    <a:solidFill>
                      <a:srgbClr val="0000FF"/>
                    </a:solidFill>
                  </a:rPr>
                  <a:t>f:[</a:t>
                </a:r>
                <a:r>
                  <a:rPr lang="en-CA" altLang="en-US" dirty="0">
                    <a:solidFill>
                      <a:srgbClr val="0000FF"/>
                    </a:solidFill>
                    <a:latin typeface="Calibri" panose="020F0502020204030204" pitchFamily="34" charset="0"/>
                  </a:rPr>
                  <a:t>1</a:t>
                </a:r>
                <a:r>
                  <a:rPr lang="en-CA" altLang="en-US" dirty="0">
                    <a:solidFill>
                      <a:srgbClr val="0000FF"/>
                    </a:solidFill>
                  </a:rPr>
                  <a:t>,n] </a:t>
                </a:r>
                <a14:m>
                  <m:oMath xmlns:m="http://schemas.openxmlformats.org/officeDocument/2006/math">
                    <m:r>
                      <a:rPr lang="en-CA" altLang="en-US" i="1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→</m:t>
                    </m:r>
                    <m:r>
                      <a:rPr lang="en-CA" altLang="en-US" i="1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ℝ</m:t>
                    </m:r>
                  </m:oMath>
                </a14:m>
                <a:r>
                  <a:rPr lang="en-CA" altLang="en-US" baseline="-25000" dirty="0">
                    <a:solidFill>
                      <a:srgbClr val="0000FF"/>
                    </a:solidFill>
                  </a:rPr>
                  <a:t>+</a:t>
                </a:r>
                <a:r>
                  <a:rPr lang="en-CA" altLang="en-US" dirty="0">
                    <a:solidFill>
                      <a:srgbClr val="0000FF"/>
                    </a:solidFill>
                  </a:rPr>
                  <a:t> </a:t>
                </a:r>
                <a:r>
                  <a:rPr lang="en-CA" altLang="en-US" dirty="0"/>
                  <a:t>be </a:t>
                </a:r>
                <a:r>
                  <a:rPr lang="en-CA" altLang="en-US" dirty="0" smtClean="0"/>
                  <a:t>their </a:t>
                </a:r>
                <a:r>
                  <a:rPr lang="en-CA" altLang="en-US" dirty="0" smtClean="0">
                    <a:solidFill>
                      <a:srgbClr val="CC0000"/>
                    </a:solidFill>
                  </a:rPr>
                  <a:t>lower-envelope curve </a:t>
                </a:r>
                <a:r>
                  <a:rPr lang="en-CA" altLang="en-US" dirty="0" smtClean="0">
                    <a:sym typeface="Symbol" panose="05050102010706020507" pitchFamily="18" charset="2"/>
                  </a:rPr>
                  <a:t></a:t>
                </a:r>
                <a:r>
                  <a:rPr lang="en-CA" altLang="en-US" dirty="0" smtClean="0"/>
                  <a:t> can </a:t>
                </a:r>
                <a:r>
                  <a:rPr lang="en-CA" altLang="en-US" dirty="0"/>
                  <a:t>get </a:t>
                </a:r>
                <a:r>
                  <a:rPr lang="en-CA" altLang="en-US" dirty="0" smtClean="0"/>
                  <a:t>solution </a:t>
                </a:r>
                <a:r>
                  <a:rPr lang="en-CA" altLang="en-US" dirty="0"/>
                  <a:t>of cost </a:t>
                </a:r>
                <a:r>
                  <a:rPr lang="en-CA" altLang="en-US" dirty="0">
                    <a:solidFill>
                      <a:srgbClr val="0000FF"/>
                    </a:solidFill>
                  </a:rPr>
                  <a:t>≤</a:t>
                </a:r>
                <a:r>
                  <a:rPr lang="en-CA" altLang="en-US" dirty="0"/>
                  <a:t> </a:t>
                </a:r>
                <a:r>
                  <a:rPr lang="en-CA" altLang="en-US" dirty="0">
                    <a:solidFill>
                      <a:srgbClr val="0000FF"/>
                    </a:solidFill>
                    <a:latin typeface="Symbol" panose="05050102010706020507" pitchFamily="18" charset="2"/>
                  </a:rPr>
                  <a:t>m</a:t>
                </a:r>
                <a:r>
                  <a:rPr lang="en-CA" altLang="en-US" baseline="30000" dirty="0">
                    <a:solidFill>
                      <a:srgbClr val="0000FF"/>
                    </a:solidFill>
                  </a:rPr>
                  <a:t>*</a:t>
                </a:r>
                <a:r>
                  <a:rPr lang="en-CA" altLang="en-US" dirty="0">
                    <a:solidFill>
                      <a:srgbClr val="0000FF"/>
                    </a:solidFill>
                  </a:rPr>
                  <a:t>.</a:t>
                </a:r>
                <a14:m>
                  <m:oMath xmlns:m="http://schemas.openxmlformats.org/officeDocument/2006/math">
                    <m:nary>
                      <m:naryPr>
                        <m:ctrlPr>
                          <a:rPr lang="en-CA" altLang="en-US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CA" altLang="en-US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lang="en-CA" altLang="en-US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  <m:e>
                        <m:r>
                          <a:rPr lang="en-CA" altLang="en-US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n-CA" altLang="en-US" i="1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CA" altLang="en-US" i="1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  <m:r>
                          <a:rPr lang="en-CA" altLang="en-US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𝑑𝑥</m:t>
                        </m:r>
                      </m:e>
                    </m:nary>
                  </m:oMath>
                </a14:m>
                <a:endParaRPr lang="en-CA" dirty="0" smtClean="0"/>
              </a:p>
              <a:p>
                <a:pPr eaLnBrk="1" hangingPunct="1">
                  <a:spcBef>
                    <a:spcPts val="1200"/>
                  </a:spcBef>
                  <a:defRPr/>
                </a:pPr>
                <a:r>
                  <a:rPr lang="en-CA" dirty="0" smtClean="0"/>
                  <a:t>Key question</a:t>
                </a:r>
                <a:r>
                  <a:rPr lang="en-CA" dirty="0"/>
                  <a:t>: How to get </a:t>
                </a:r>
                <a:r>
                  <a:rPr lang="en-CA" dirty="0" smtClean="0"/>
                  <a:t>good </a:t>
                </a:r>
                <a:r>
                  <a:rPr lang="en-CA" dirty="0" smtClean="0">
                    <a:solidFill>
                      <a:srgbClr val="0000FF"/>
                    </a:solidFill>
                  </a:rPr>
                  <a:t>k</a:t>
                </a:r>
                <a:r>
                  <a:rPr lang="en-CA" dirty="0" smtClean="0"/>
                  <a:t>-tuples </a:t>
                </a:r>
                <a:r>
                  <a:rPr lang="en-CA" dirty="0"/>
                  <a:t>of </a:t>
                </a:r>
                <a:r>
                  <a:rPr lang="en-CA" dirty="0">
                    <a:solidFill>
                      <a:srgbClr val="0000FF"/>
                    </a:solidFill>
                  </a:rPr>
                  <a:t>{</a:t>
                </a:r>
                <a:r>
                  <a:rPr lang="en-CA" dirty="0" err="1">
                    <a:solidFill>
                      <a:srgbClr val="0000FF"/>
                    </a:solidFill>
                  </a:rPr>
                  <a:t>r</a:t>
                </a:r>
                <a:r>
                  <a:rPr lang="en-CA" baseline="-25000" dirty="0" err="1">
                    <a:solidFill>
                      <a:srgbClr val="0000FF"/>
                    </a:solidFill>
                  </a:rPr>
                  <a:t>i</a:t>
                </a:r>
                <a:r>
                  <a:rPr lang="en-CA" dirty="0" smtClean="0">
                    <a:solidFill>
                      <a:srgbClr val="0000FF"/>
                    </a:solidFill>
                  </a:rPr>
                  <a:t>}</a:t>
                </a:r>
                <a:r>
                  <a:rPr lang="en-CA" dirty="0" smtClean="0"/>
                  <a:t>-trees?</a:t>
                </a:r>
                <a:endParaRPr lang="en-CA" dirty="0"/>
              </a:p>
              <a:p>
                <a:pPr eaLnBrk="1" hangingPunct="1">
                  <a:spcBef>
                    <a:spcPts val="600"/>
                  </a:spcBef>
                  <a:defRPr/>
                </a:pPr>
                <a:r>
                  <a:rPr lang="en-CA" sz="2200" dirty="0"/>
                  <a:t>For </a:t>
                </a:r>
                <a:r>
                  <a:rPr lang="en-CA" sz="2200" dirty="0">
                    <a:solidFill>
                      <a:srgbClr val="D30000"/>
                    </a:solidFill>
                  </a:rPr>
                  <a:t>multi-depot k-MLP</a:t>
                </a:r>
                <a:r>
                  <a:rPr lang="en-CA" sz="2200" dirty="0"/>
                  <a:t>:</a:t>
                </a:r>
              </a:p>
              <a:p>
                <a:pPr marL="222250" indent="-222250" eaLnBrk="1" hangingPunct="1">
                  <a:buClr>
                    <a:srgbClr val="C00000"/>
                  </a:buClr>
                  <a:buSzPct val="120000"/>
                  <a:buFont typeface="Arial" panose="020B0604020202020204" pitchFamily="34" charset="0"/>
                  <a:buChar char="•"/>
                  <a:defRPr/>
                </a:pPr>
                <a:r>
                  <a:rPr lang="en-CA" sz="2200" dirty="0"/>
                  <a:t>CK04 solve a suitable variant of max </a:t>
                </a:r>
                <a:r>
                  <a:rPr lang="en-CA" sz="2200" dirty="0">
                    <a:solidFill>
                      <a:srgbClr val="0000FF"/>
                    </a:solidFill>
                  </a:rPr>
                  <a:t>k</a:t>
                </a:r>
                <a:r>
                  <a:rPr lang="en-CA" sz="2200" dirty="0"/>
                  <a:t>-cover: lose various factors</a:t>
                </a:r>
              </a:p>
              <a:p>
                <a:pPr marL="222250" indent="-222250" eaLnBrk="1" hangingPunct="1">
                  <a:buClr>
                    <a:srgbClr val="C00000"/>
                  </a:buClr>
                  <a:buSzPct val="120000"/>
                  <a:buFont typeface="Arial" panose="020B0604020202020204" pitchFamily="34" charset="0"/>
                  <a:buChar char="•"/>
                  <a:defRPr/>
                </a:pPr>
                <a:r>
                  <a:rPr lang="en-CA" sz="2200" dirty="0"/>
                  <a:t>Our approach: use </a:t>
                </a:r>
                <a:r>
                  <a:rPr lang="en-CA" sz="2200" dirty="0">
                    <a:solidFill>
                      <a:srgbClr val="009900"/>
                    </a:solidFill>
                  </a:rPr>
                  <a:t>configuration </a:t>
                </a:r>
                <a:r>
                  <a:rPr lang="en-CA" sz="2200" dirty="0" smtClean="0">
                    <a:solidFill>
                      <a:srgbClr val="009900"/>
                    </a:solidFill>
                  </a:rPr>
                  <a:t>LP </a:t>
                </a:r>
                <a:r>
                  <a:rPr lang="en-CA" sz="2200" dirty="0" smtClean="0"/>
                  <a:t>to obtain </a:t>
                </a:r>
                <a:r>
                  <a:rPr lang="en-CA" sz="2200" dirty="0" smtClean="0">
                    <a:solidFill>
                      <a:srgbClr val="0000FF"/>
                    </a:solidFill>
                  </a:rPr>
                  <a:t>k</a:t>
                </a:r>
                <a:r>
                  <a:rPr lang="en-CA" sz="2200" dirty="0" smtClean="0"/>
                  <a:t>-tuples of </a:t>
                </a:r>
                <a:r>
                  <a:rPr lang="en-CA" sz="2200" dirty="0" smtClean="0">
                    <a:solidFill>
                      <a:srgbClr val="0000FF"/>
                    </a:solidFill>
                  </a:rPr>
                  <a:t>{</a:t>
                </a:r>
                <a:r>
                  <a:rPr lang="en-CA" sz="2200" dirty="0" err="1" smtClean="0">
                    <a:solidFill>
                      <a:srgbClr val="0000FF"/>
                    </a:solidFill>
                  </a:rPr>
                  <a:t>r</a:t>
                </a:r>
                <a:r>
                  <a:rPr lang="en-CA" sz="2200" baseline="-25000" dirty="0" err="1" smtClean="0">
                    <a:solidFill>
                      <a:srgbClr val="0000FF"/>
                    </a:solidFill>
                  </a:rPr>
                  <a:t>i</a:t>
                </a:r>
                <a:r>
                  <a:rPr lang="en-CA" sz="2200" dirty="0" smtClean="0">
                    <a:solidFill>
                      <a:srgbClr val="0000FF"/>
                    </a:solidFill>
                  </a:rPr>
                  <a:t>}</a:t>
                </a:r>
                <a:r>
                  <a:rPr lang="en-CA" sz="2200" dirty="0" smtClean="0"/>
                  <a:t>-trees</a:t>
                </a:r>
                <a:endParaRPr lang="en-CA" sz="2000" dirty="0"/>
              </a:p>
              <a:p>
                <a:pPr eaLnBrk="1" hangingPunct="1">
                  <a:spcBef>
                    <a:spcPts val="800"/>
                  </a:spcBef>
                  <a:defRPr/>
                </a:pPr>
                <a:r>
                  <a:rPr lang="en-CA" sz="2200" dirty="0"/>
                  <a:t>For </a:t>
                </a:r>
                <a:r>
                  <a:rPr lang="en-CA" sz="2200" dirty="0">
                    <a:solidFill>
                      <a:srgbClr val="C00000"/>
                    </a:solidFill>
                  </a:rPr>
                  <a:t>single-depot k-MLP</a:t>
                </a:r>
                <a:r>
                  <a:rPr lang="en-CA" sz="2200" dirty="0"/>
                  <a:t>:</a:t>
                </a:r>
              </a:p>
              <a:p>
                <a:pPr marL="222250" indent="-222250" eaLnBrk="1" hangingPunct="1">
                  <a:buClr>
                    <a:srgbClr val="C00000"/>
                  </a:buClr>
                  <a:buSzPct val="120000"/>
                  <a:buFont typeface="Arial" panose="020B0604020202020204" pitchFamily="34" charset="0"/>
                  <a:buChar char="•"/>
                  <a:defRPr/>
                </a:pPr>
                <a:r>
                  <a:rPr lang="en-CA" sz="2200" dirty="0"/>
                  <a:t>FHR03 obtain an </a:t>
                </a:r>
                <a:r>
                  <a:rPr lang="en-CA" sz="2200" dirty="0">
                    <a:solidFill>
                      <a:srgbClr val="0000FF"/>
                    </a:solidFill>
                  </a:rPr>
                  <a:t>r</a:t>
                </a:r>
                <a:r>
                  <a:rPr lang="en-CA" sz="2200" dirty="0"/>
                  <a:t>-tree for each </a:t>
                </a:r>
                <a:r>
                  <a:rPr lang="en-CA" sz="2200" dirty="0" err="1">
                    <a:solidFill>
                      <a:srgbClr val="0000FF"/>
                    </a:solidFill>
                  </a:rPr>
                  <a:t>i</a:t>
                </a:r>
                <a:r>
                  <a:rPr lang="en-CA" sz="2200" dirty="0">
                    <a:solidFill>
                      <a:srgbClr val="0000FF"/>
                    </a:solidFill>
                  </a:rPr>
                  <a:t>=</a:t>
                </a:r>
                <a:r>
                  <a:rPr lang="en-CA" sz="2200" dirty="0">
                    <a:solidFill>
                      <a:srgbClr val="0000FF"/>
                    </a:solidFill>
                    <a:latin typeface="Calibri" panose="020F0502020204030204" pitchFamily="34" charset="0"/>
                  </a:rPr>
                  <a:t>1</a:t>
                </a:r>
                <a:r>
                  <a:rPr lang="en-CA" sz="2200" dirty="0">
                    <a:solidFill>
                      <a:srgbClr val="0000FF"/>
                    </a:solidFill>
                  </a:rPr>
                  <a:t>,…,k</a:t>
                </a:r>
                <a:r>
                  <a:rPr lang="en-CA" sz="2200" dirty="0"/>
                  <a:t> separately </a:t>
                </a:r>
                <a:r>
                  <a:rPr lang="en-CA" sz="2200" dirty="0" smtClean="0"/>
                  <a:t>using </a:t>
                </a:r>
                <a:r>
                  <a:rPr lang="en-CA" sz="2200" dirty="0">
                    <a:solidFill>
                      <a:srgbClr val="0000FF"/>
                    </a:solidFill>
                  </a:rPr>
                  <a:t>q</a:t>
                </a:r>
                <a:r>
                  <a:rPr lang="en-CA" sz="2200" dirty="0"/>
                  <a:t>-MST as </a:t>
                </a:r>
                <a:r>
                  <a:rPr lang="en-CA" sz="2200" dirty="0" smtClean="0"/>
                  <a:t>black-box. So </a:t>
                </a:r>
                <a:r>
                  <a:rPr lang="en-CA" sz="2200" dirty="0"/>
                  <a:t>do not quite cover </a:t>
                </a:r>
                <a:r>
                  <a:rPr lang="en-CA" sz="2200" dirty="0">
                    <a:solidFill>
                      <a:srgbClr val="0000FF"/>
                    </a:solidFill>
                  </a:rPr>
                  <a:t>q</a:t>
                </a:r>
                <a:r>
                  <a:rPr lang="en-CA" sz="2200" dirty="0"/>
                  <a:t> nodes; factor </a:t>
                </a:r>
                <a:r>
                  <a:rPr lang="en-CA" sz="2200" dirty="0" smtClean="0"/>
                  <a:t>degrades </a:t>
                </a:r>
                <a:r>
                  <a:rPr lang="en-CA" sz="2200" dirty="0"/>
                  <a:t>to </a:t>
                </a:r>
                <a:r>
                  <a:rPr lang="en-CA" sz="2200" dirty="0">
                    <a:solidFill>
                      <a:srgbClr val="0000FF"/>
                    </a:solidFill>
                  </a:rPr>
                  <a:t>8.497</a:t>
                </a:r>
                <a:r>
                  <a:rPr lang="en-CA" sz="2200" dirty="0"/>
                  <a:t>.</a:t>
                </a:r>
              </a:p>
              <a:p>
                <a:pPr marL="222250" indent="-222250" eaLnBrk="1" hangingPunct="1">
                  <a:spcBef>
                    <a:spcPts val="300"/>
                  </a:spcBef>
                  <a:buClr>
                    <a:srgbClr val="C00000"/>
                  </a:buClr>
                  <a:buSzPct val="120000"/>
                  <a:buFont typeface="Arial" panose="020B0604020202020204" pitchFamily="34" charset="0"/>
                  <a:buChar char="•"/>
                  <a:tabLst>
                    <a:tab pos="211138" algn="l"/>
                  </a:tabLst>
                  <a:defRPr/>
                </a:pPr>
                <a:r>
                  <a:rPr lang="en-CA" sz="2200" dirty="0"/>
                  <a:t>Our approach: use </a:t>
                </a:r>
                <a:r>
                  <a:rPr lang="en-CA" sz="2200" dirty="0" err="1">
                    <a:solidFill>
                      <a:srgbClr val="009900"/>
                    </a:solidFill>
                  </a:rPr>
                  <a:t>bidirected</a:t>
                </a:r>
                <a:r>
                  <a:rPr lang="en-CA" sz="2200" dirty="0">
                    <a:solidFill>
                      <a:srgbClr val="009900"/>
                    </a:solidFill>
                  </a:rPr>
                  <a:t> </a:t>
                </a:r>
                <a:r>
                  <a:rPr lang="en-CA" sz="2200" dirty="0" smtClean="0">
                    <a:solidFill>
                      <a:srgbClr val="009900"/>
                    </a:solidFill>
                  </a:rPr>
                  <a:t>LP</a:t>
                </a:r>
                <a:r>
                  <a:rPr lang="en-CA" sz="2200" dirty="0"/>
                  <a:t> </a:t>
                </a:r>
                <a:r>
                  <a:rPr lang="en-CA" sz="2200" dirty="0" smtClean="0"/>
                  <a:t>– e</a:t>
                </a:r>
                <a:r>
                  <a:rPr lang="en-CA" sz="2000" dirty="0" smtClean="0"/>
                  <a:t>xtract, for each </a:t>
                </a:r>
                <a:r>
                  <a:rPr lang="en-CA" sz="2000" dirty="0" smtClean="0">
                    <a:solidFill>
                      <a:srgbClr val="0000FF"/>
                    </a:solidFill>
                  </a:rPr>
                  <a:t>t</a:t>
                </a:r>
                <a:r>
                  <a:rPr lang="en-CA" sz="2000" dirty="0" smtClean="0"/>
                  <a:t>, </a:t>
                </a:r>
                <a:r>
                  <a:rPr lang="en-CA" sz="2000" dirty="0"/>
                  <a:t>a </a:t>
                </a:r>
                <a:r>
                  <a:rPr lang="en-CA" sz="2000" dirty="0">
                    <a:solidFill>
                      <a:srgbClr val="009900"/>
                    </a:solidFill>
                  </a:rPr>
                  <a:t>random</a:t>
                </a:r>
                <a:r>
                  <a:rPr lang="en-CA" sz="2000" dirty="0"/>
                  <a:t> </a:t>
                </a:r>
                <a:r>
                  <a:rPr lang="en-CA" sz="2000" dirty="0">
                    <a:solidFill>
                      <a:srgbClr val="0000FF"/>
                    </a:solidFill>
                  </a:rPr>
                  <a:t>r</a:t>
                </a:r>
                <a:r>
                  <a:rPr lang="en-CA" sz="2000" dirty="0"/>
                  <a:t>-tree </a:t>
                </a:r>
                <a:r>
                  <a:rPr lang="en-CA" sz="2000" dirty="0">
                    <a:solidFill>
                      <a:srgbClr val="0000FF"/>
                    </a:solidFill>
                  </a:rPr>
                  <a:t>T</a:t>
                </a:r>
                <a:r>
                  <a:rPr lang="en-CA" sz="2000" dirty="0"/>
                  <a:t> </a:t>
                </a:r>
                <a:r>
                  <a:rPr lang="en-CA" sz="2000" dirty="0" err="1" smtClean="0"/>
                  <a:t>s.t.</a:t>
                </a:r>
                <a:r>
                  <a:rPr lang="en-CA" sz="2000" dirty="0" smtClean="0"/>
                  <a:t> </a:t>
                </a:r>
                <a:r>
                  <a:rPr lang="en-CA" sz="2000" dirty="0">
                    <a:solidFill>
                      <a:srgbClr val="0000FF"/>
                    </a:solidFill>
                  </a:rPr>
                  <a:t>E[|V(T)|] ≥ </a:t>
                </a:r>
                <a:r>
                  <a:rPr lang="en-CA" sz="2000" dirty="0" smtClean="0"/>
                  <a:t>(LP-coverage by time </a:t>
                </a:r>
                <a:r>
                  <a:rPr lang="en-CA" sz="2000" dirty="0" smtClean="0">
                    <a:solidFill>
                      <a:srgbClr val="0000FF"/>
                    </a:solidFill>
                  </a:rPr>
                  <a:t>t</a:t>
                </a:r>
                <a:r>
                  <a:rPr lang="en-CA" sz="2000" dirty="0" smtClean="0"/>
                  <a:t>),   </a:t>
                </a:r>
                <a:r>
                  <a:rPr lang="en-CA" sz="2000" dirty="0" smtClean="0">
                    <a:solidFill>
                      <a:srgbClr val="0000FF"/>
                    </a:solidFill>
                  </a:rPr>
                  <a:t>E[c(T</a:t>
                </a:r>
                <a:r>
                  <a:rPr lang="en-CA" sz="2000" dirty="0">
                    <a:solidFill>
                      <a:srgbClr val="0000FF"/>
                    </a:solidFill>
                  </a:rPr>
                  <a:t>)] ≤ </a:t>
                </a:r>
                <a:r>
                  <a:rPr lang="en-CA" sz="2000" dirty="0" err="1" smtClean="0">
                    <a:solidFill>
                      <a:srgbClr val="0000FF"/>
                    </a:solidFill>
                  </a:rPr>
                  <a:t>kt</a:t>
                </a:r>
                <a:r>
                  <a:rPr lang="en-CA" sz="2000" dirty="0" smtClean="0">
                    <a:solidFill>
                      <a:srgbClr val="0000FF"/>
                    </a:solidFill>
                  </a:rPr>
                  <a:t>   </a:t>
                </a:r>
                <a:r>
                  <a:rPr lang="en-CA" sz="2000" dirty="0" smtClean="0"/>
                  <a:t>(and </a:t>
                </a:r>
                <a:r>
                  <a:rPr lang="en-CA" sz="2000" dirty="0" err="1" smtClean="0">
                    <a:solidFill>
                      <a:srgbClr val="0000FF"/>
                    </a:solidFill>
                  </a:rPr>
                  <a:t>c</a:t>
                </a:r>
                <a:r>
                  <a:rPr lang="en-CA" sz="2000" baseline="-25000" dirty="0" err="1" smtClean="0">
                    <a:solidFill>
                      <a:srgbClr val="0000FF"/>
                    </a:solidFill>
                  </a:rPr>
                  <a:t>rv</a:t>
                </a:r>
                <a:r>
                  <a:rPr lang="en-CA" sz="2000" dirty="0" smtClean="0">
                    <a:solidFill>
                      <a:srgbClr val="0000FF"/>
                    </a:solidFill>
                  </a:rPr>
                  <a:t> </a:t>
                </a:r>
                <a:r>
                  <a:rPr lang="en-CA" sz="2000" dirty="0">
                    <a:solidFill>
                      <a:srgbClr val="0000FF"/>
                    </a:solidFill>
                  </a:rPr>
                  <a:t>≤ </a:t>
                </a:r>
                <a:r>
                  <a:rPr lang="en-CA" sz="2000" dirty="0" smtClean="0">
                    <a:solidFill>
                      <a:srgbClr val="0000FF"/>
                    </a:solidFill>
                  </a:rPr>
                  <a:t>t </a:t>
                </a:r>
                <a:r>
                  <a:rPr lang="en-CA" sz="2000" dirty="0"/>
                  <a:t>for all </a:t>
                </a:r>
                <a:r>
                  <a:rPr lang="en-CA" sz="2000" dirty="0" err="1">
                    <a:solidFill>
                      <a:srgbClr val="0000FF"/>
                    </a:solidFill>
                  </a:rPr>
                  <a:t>v</a:t>
                </a:r>
                <a:r>
                  <a:rPr lang="en-CA" sz="2000" dirty="0" err="1">
                    <a:solidFill>
                      <a:srgbClr val="0000FF"/>
                    </a:solidFill>
                    <a:sym typeface="Symbol" panose="05050102010706020507" pitchFamily="18" charset="2"/>
                  </a:rPr>
                  <a:t></a:t>
                </a:r>
                <a:r>
                  <a:rPr lang="en-CA" sz="2000" dirty="0" err="1">
                    <a:solidFill>
                      <a:srgbClr val="0000FF"/>
                    </a:solidFill>
                  </a:rPr>
                  <a:t>T</a:t>
                </a:r>
                <a:r>
                  <a:rPr lang="en-CA" sz="2000" dirty="0"/>
                  <a:t>)</a:t>
                </a:r>
              </a:p>
              <a:p>
                <a:pPr eaLnBrk="1" hangingPunct="1">
                  <a:spcBef>
                    <a:spcPts val="200"/>
                  </a:spcBef>
                  <a:tabLst>
                    <a:tab pos="211138" algn="l"/>
                  </a:tabLst>
                  <a:defRPr/>
                </a:pPr>
                <a:r>
                  <a:rPr lang="en-CA" sz="2000" dirty="0"/>
                  <a:t>	Yields </a:t>
                </a:r>
                <a:r>
                  <a:rPr lang="en-CA" sz="2000" dirty="0" smtClean="0">
                    <a:solidFill>
                      <a:srgbClr val="0000FF"/>
                    </a:solidFill>
                  </a:rPr>
                  <a:t>k</a:t>
                </a:r>
                <a:r>
                  <a:rPr lang="en-CA" sz="2000" dirty="0" smtClean="0"/>
                  <a:t>-tuple of </a:t>
                </a:r>
                <a:r>
                  <a:rPr lang="en-CA" sz="2000" dirty="0"/>
                  <a:t>expected </a:t>
                </a:r>
                <a:r>
                  <a:rPr lang="en-CA" sz="2000" dirty="0" smtClean="0"/>
                  <a:t>bottleneck cost </a:t>
                </a:r>
                <a:r>
                  <a:rPr lang="en-CA" sz="2000" dirty="0">
                    <a:solidFill>
                      <a:srgbClr val="0000FF"/>
                    </a:solidFill>
                  </a:rPr>
                  <a:t>≤ </a:t>
                </a:r>
                <a:r>
                  <a:rPr lang="en-CA" sz="2000" dirty="0" smtClean="0">
                    <a:solidFill>
                      <a:srgbClr val="0000FF"/>
                    </a:solidFill>
                  </a:rPr>
                  <a:t>2t </a:t>
                </a:r>
                <a:r>
                  <a:rPr lang="en-CA" sz="2000" dirty="0">
                    <a:sym typeface="Symbol" panose="05050102010706020507" pitchFamily="18" charset="2"/>
                  </a:rPr>
                  <a:t></a:t>
                </a:r>
                <a:r>
                  <a:rPr lang="en-CA" sz="2000" dirty="0"/>
                  <a:t> get </a:t>
                </a:r>
                <a:r>
                  <a:rPr lang="en-CA" sz="2000" dirty="0">
                    <a:solidFill>
                      <a:srgbClr val="0000FF"/>
                    </a:solidFill>
                  </a:rPr>
                  <a:t>2</a:t>
                </a:r>
                <a:r>
                  <a:rPr lang="en-CA" sz="2000" dirty="0">
                    <a:solidFill>
                      <a:srgbClr val="0000FF"/>
                    </a:solidFill>
                    <a:latin typeface="Symbol" panose="05050102010706020507" pitchFamily="18" charset="2"/>
                  </a:rPr>
                  <a:t>m</a:t>
                </a:r>
                <a:r>
                  <a:rPr lang="en-CA" sz="2000" baseline="30000" dirty="0">
                    <a:solidFill>
                      <a:srgbClr val="0000FF"/>
                    </a:solidFill>
                  </a:rPr>
                  <a:t>*</a:t>
                </a:r>
                <a:r>
                  <a:rPr lang="en-CA" sz="2000" dirty="0"/>
                  <a:t>-approx.</a:t>
                </a: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1152000"/>
                <a:ext cx="8510954" cy="5052537"/>
              </a:xfrm>
              <a:prstGeom prst="rect">
                <a:avLst/>
              </a:prstGeom>
              <a:blipFill rotWithShape="0">
                <a:blip r:embed="rId2"/>
                <a:stretch>
                  <a:fillRect l="-1146" t="-1086" r="-645" b="-1206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Rectangle 1"/>
          <p:cNvSpPr/>
          <p:nvPr/>
        </p:nvSpPr>
        <p:spPr bwMode="auto">
          <a:xfrm>
            <a:off x="304800" y="2989385"/>
            <a:ext cx="8510954" cy="1090246"/>
          </a:xfrm>
          <a:prstGeom prst="rect">
            <a:avLst/>
          </a:prstGeom>
          <a:solidFill>
            <a:schemeClr val="bg1">
              <a:alpha val="8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246185" y="263525"/>
            <a:ext cx="8662865" cy="838200"/>
          </a:xfrm>
        </p:spPr>
        <p:txBody>
          <a:bodyPr/>
          <a:lstStyle/>
          <a:p>
            <a:r>
              <a:rPr lang="en-US" altLang="en-US" dirty="0" err="1" smtClean="0">
                <a:ea typeface="ＭＳ Ｐゴシック" panose="020B0600070205080204" pitchFamily="34" charset="-128"/>
              </a:rPr>
              <a:t>Bidirected</a:t>
            </a:r>
            <a:r>
              <a:rPr lang="en-US" altLang="en-US" dirty="0" smtClean="0">
                <a:ea typeface="ＭＳ Ｐゴシック" panose="020B0600070205080204" pitchFamily="34" charset="-128"/>
              </a:rPr>
              <a:t> LP for single-depot k-MLP</a:t>
            </a:r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797168" y="1260475"/>
            <a:ext cx="7948369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CC0000"/>
              </a:buClr>
              <a:buSzPct val="120000"/>
              <a:buChar char="•"/>
              <a:tabLst>
                <a:tab pos="571500" algn="l"/>
              </a:tabLst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33CC33"/>
              </a:buClr>
              <a:buChar char="–"/>
              <a:tabLst>
                <a:tab pos="571500" algn="l"/>
              </a:tabLst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20000"/>
              <a:buChar char="•"/>
              <a:tabLst>
                <a:tab pos="571500" algn="l"/>
              </a:tabLs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571500" algn="l"/>
              </a:tabLst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571500" algn="l"/>
              </a:tabLst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571500" algn="l"/>
              </a:tabLst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571500" algn="l"/>
              </a:tabLst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571500" algn="l"/>
              </a:tabLst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571500" algn="l"/>
              </a:tabLst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ts val="600"/>
              </a:spcBef>
              <a:buClrTx/>
              <a:buSzTx/>
              <a:buFontTx/>
              <a:buNone/>
            </a:pPr>
            <a:r>
              <a:rPr lang="en-CA" altLang="en-US" sz="2400" dirty="0" err="1"/>
              <a:t>Bidirect</a:t>
            </a:r>
            <a:r>
              <a:rPr lang="en-CA" altLang="en-US" sz="2400" dirty="0"/>
              <a:t> edges to get digraph</a:t>
            </a:r>
            <a:r>
              <a:rPr lang="en-CA" altLang="en-US" sz="2400" dirty="0">
                <a:solidFill>
                  <a:srgbClr val="0000FF"/>
                </a:solidFill>
              </a:rPr>
              <a:t> </a:t>
            </a:r>
            <a:r>
              <a:rPr lang="en-CA" altLang="en-US" sz="2400" dirty="0"/>
              <a:t>– both </a:t>
            </a:r>
            <a:r>
              <a:rPr lang="en-CA" altLang="en-US" sz="2400" dirty="0">
                <a:solidFill>
                  <a:srgbClr val="0000FF"/>
                </a:solidFill>
              </a:rPr>
              <a:t>(u,</a:t>
            </a:r>
            <a:r>
              <a:rPr lang="en-CA" altLang="en-US" sz="2400" baseline="-25000" dirty="0">
                <a:solidFill>
                  <a:srgbClr val="0000FF"/>
                </a:solidFill>
              </a:rPr>
              <a:t> </a:t>
            </a:r>
            <a:r>
              <a:rPr lang="en-CA" altLang="en-US" sz="2400" dirty="0">
                <a:solidFill>
                  <a:srgbClr val="0000FF"/>
                </a:solidFill>
              </a:rPr>
              <a:t>v) </a:t>
            </a:r>
            <a:r>
              <a:rPr lang="en-CA" altLang="en-US" sz="2400" dirty="0"/>
              <a:t>and </a:t>
            </a:r>
            <a:r>
              <a:rPr lang="en-CA" altLang="en-US" sz="2400" dirty="0">
                <a:solidFill>
                  <a:srgbClr val="0000FF"/>
                </a:solidFill>
              </a:rPr>
              <a:t>(v,</a:t>
            </a:r>
            <a:r>
              <a:rPr lang="en-CA" altLang="en-US" sz="2400" baseline="-25000" dirty="0">
                <a:solidFill>
                  <a:srgbClr val="0000FF"/>
                </a:solidFill>
              </a:rPr>
              <a:t> </a:t>
            </a:r>
            <a:r>
              <a:rPr lang="en-CA" altLang="en-US" sz="2400" dirty="0">
                <a:solidFill>
                  <a:srgbClr val="0000FF"/>
                </a:solidFill>
              </a:rPr>
              <a:t>u) </a:t>
            </a:r>
            <a:r>
              <a:rPr lang="en-CA" altLang="en-US" sz="2400" dirty="0"/>
              <a:t>get cost </a:t>
            </a:r>
            <a:r>
              <a:rPr lang="en-CA" altLang="en-US" sz="2400" dirty="0" err="1" smtClean="0">
                <a:solidFill>
                  <a:srgbClr val="0000FF"/>
                </a:solidFill>
              </a:rPr>
              <a:t>c</a:t>
            </a:r>
            <a:r>
              <a:rPr lang="en-CA" altLang="en-US" sz="2400" baseline="-25000" dirty="0" err="1" smtClean="0">
                <a:solidFill>
                  <a:srgbClr val="0000FF"/>
                </a:solidFill>
              </a:rPr>
              <a:t>uv</a:t>
            </a:r>
            <a:r>
              <a:rPr lang="en-CA" altLang="en-US" sz="2400" dirty="0" smtClean="0"/>
              <a:t> </a:t>
            </a:r>
            <a:endParaRPr lang="en-US" altLang="en-US" sz="2400" dirty="0" smtClean="0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dirty="0" err="1" smtClean="0">
                <a:solidFill>
                  <a:srgbClr val="0000FF"/>
                </a:solidFill>
              </a:rPr>
              <a:t>x</a:t>
            </a:r>
            <a:r>
              <a:rPr lang="en-US" altLang="en-US" sz="2400" baseline="-25000" dirty="0" err="1" smtClean="0">
                <a:solidFill>
                  <a:srgbClr val="0000FF"/>
                </a:solidFill>
              </a:rPr>
              <a:t>v,t</a:t>
            </a:r>
            <a:r>
              <a:rPr lang="en-US" altLang="en-US" sz="2400" baseline="-25000" dirty="0" smtClean="0">
                <a:solidFill>
                  <a:srgbClr val="0000FF"/>
                </a:solidFill>
              </a:rPr>
              <a:t> </a:t>
            </a:r>
            <a:r>
              <a:rPr lang="en-US" altLang="en-US" sz="2400" dirty="0" smtClean="0"/>
              <a:t>:	indicates if node </a:t>
            </a:r>
            <a:r>
              <a:rPr lang="en-US" altLang="en-US" sz="2400" dirty="0" smtClean="0">
                <a:solidFill>
                  <a:srgbClr val="0000FF"/>
                </a:solidFill>
              </a:rPr>
              <a:t>v</a:t>
            </a:r>
            <a:r>
              <a:rPr lang="en-US" altLang="en-US" sz="2400" dirty="0" smtClean="0"/>
              <a:t> is visited at time </a:t>
            </a:r>
            <a:r>
              <a:rPr lang="en-US" altLang="en-US" sz="2400" dirty="0" smtClean="0">
                <a:solidFill>
                  <a:srgbClr val="0000FF"/>
                </a:solidFill>
              </a:rPr>
              <a:t>t</a:t>
            </a:r>
            <a:r>
              <a:rPr lang="en-US" altLang="en-US" sz="2400" dirty="0" smtClean="0"/>
              <a:t>;  is</a:t>
            </a:r>
            <a:r>
              <a:rPr lang="en-US" altLang="en-US" sz="2400" dirty="0" smtClean="0">
                <a:solidFill>
                  <a:srgbClr val="0000FF"/>
                </a:solidFill>
              </a:rPr>
              <a:t> 0</a:t>
            </a:r>
            <a:r>
              <a:rPr lang="en-US" altLang="en-US" sz="2400" dirty="0" smtClean="0"/>
              <a:t> if </a:t>
            </a:r>
            <a:r>
              <a:rPr lang="en-US" altLang="en-US" sz="2400" dirty="0" err="1" smtClean="0">
                <a:solidFill>
                  <a:srgbClr val="0000FF"/>
                </a:solidFill>
              </a:rPr>
              <a:t>c</a:t>
            </a:r>
            <a:r>
              <a:rPr lang="en-US" altLang="en-US" sz="2400" baseline="-25000" dirty="0" err="1" smtClean="0">
                <a:solidFill>
                  <a:srgbClr val="0000FF"/>
                </a:solidFill>
              </a:rPr>
              <a:t>rv</a:t>
            </a:r>
            <a:r>
              <a:rPr lang="en-US" altLang="en-US" sz="2400" dirty="0" smtClean="0">
                <a:solidFill>
                  <a:srgbClr val="0000FF"/>
                </a:solidFill>
              </a:rPr>
              <a:t>&gt;t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dirty="0" err="1" smtClean="0">
                <a:solidFill>
                  <a:srgbClr val="0000FF"/>
                </a:solidFill>
              </a:rPr>
              <a:t>z</a:t>
            </a:r>
            <a:r>
              <a:rPr lang="en-US" altLang="en-US" sz="2400" baseline="-25000" dirty="0" err="1" smtClean="0">
                <a:solidFill>
                  <a:srgbClr val="0000FF"/>
                </a:solidFill>
              </a:rPr>
              <a:t>t</a:t>
            </a:r>
            <a:r>
              <a:rPr lang="en-US" altLang="en-US" sz="2400" baseline="-25000" dirty="0" smtClean="0">
                <a:solidFill>
                  <a:srgbClr val="0000FF"/>
                </a:solidFill>
              </a:rPr>
              <a:t>, a </a:t>
            </a:r>
            <a:r>
              <a:rPr lang="en-US" altLang="en-US" sz="2400" dirty="0"/>
              <a:t>:  indicates if </a:t>
            </a:r>
            <a:r>
              <a:rPr lang="en-US" altLang="en-US" sz="2400" dirty="0" smtClean="0"/>
              <a:t>arc </a:t>
            </a:r>
            <a:r>
              <a:rPr lang="en-US" altLang="en-US" sz="2400" dirty="0" smtClean="0">
                <a:solidFill>
                  <a:srgbClr val="0000FF"/>
                </a:solidFill>
              </a:rPr>
              <a:t>a</a:t>
            </a:r>
            <a:r>
              <a:rPr lang="en-US" altLang="en-US" sz="2400" dirty="0" smtClean="0"/>
              <a:t> is on some vehicle’s path (rooted away 	 from </a:t>
            </a:r>
            <a:r>
              <a:rPr lang="en-US" altLang="en-US" sz="2400" dirty="0" smtClean="0">
                <a:solidFill>
                  <a:srgbClr val="0000FF"/>
                </a:solidFill>
              </a:rPr>
              <a:t>r</a:t>
            </a:r>
            <a:r>
              <a:rPr lang="en-US" altLang="en-US" sz="2400" dirty="0" smtClean="0"/>
              <a:t>) up to time</a:t>
            </a:r>
            <a:r>
              <a:rPr lang="en-US" altLang="en-US" sz="2400" dirty="0" smtClean="0">
                <a:solidFill>
                  <a:srgbClr val="0000FF"/>
                </a:solidFill>
              </a:rPr>
              <a:t> t</a:t>
            </a:r>
          </a:p>
          <a:p>
            <a:pPr>
              <a:spcBef>
                <a:spcPct val="0"/>
              </a:spcBef>
              <a:buClrTx/>
              <a:buSzTx/>
              <a:buNone/>
            </a:pPr>
            <a:r>
              <a:rPr lang="en-US" altLang="en-US" sz="2400" dirty="0">
                <a:solidFill>
                  <a:srgbClr val="0000FF"/>
                </a:solidFill>
              </a:rPr>
              <a:t>T</a:t>
            </a:r>
            <a:r>
              <a:rPr lang="en-US" altLang="en-US" sz="2400" dirty="0"/>
              <a:t> : 	upper bound on node latency; assume</a:t>
            </a:r>
            <a:r>
              <a:rPr lang="en-US" altLang="en-US" sz="2400" dirty="0">
                <a:solidFill>
                  <a:srgbClr val="0000FF"/>
                </a:solidFill>
              </a:rPr>
              <a:t> </a:t>
            </a:r>
            <a:r>
              <a:rPr lang="en-US" altLang="en-US" sz="2400" dirty="0"/>
              <a:t>poly-bounded 	(can ensure via scaling + rounding); </a:t>
            </a:r>
            <a:r>
              <a:rPr lang="en-US" altLang="en-US" sz="2400" dirty="0">
                <a:solidFill>
                  <a:srgbClr val="0000FF"/>
                </a:solidFill>
              </a:rPr>
              <a:t> t </a:t>
            </a:r>
            <a:r>
              <a:rPr lang="en-US" altLang="en-US" sz="2400" dirty="0"/>
              <a:t>indexes </a:t>
            </a:r>
            <a:r>
              <a:rPr lang="en-US" altLang="en-US" sz="2400" dirty="0">
                <a:solidFill>
                  <a:srgbClr val="0000FF"/>
                </a:solidFill>
              </a:rPr>
              <a:t>{</a:t>
            </a:r>
            <a:r>
              <a:rPr lang="en-US" altLang="en-US" sz="2400" dirty="0">
                <a:solidFill>
                  <a:srgbClr val="0000FF"/>
                </a:solidFill>
                <a:latin typeface="Calibri" panose="020F0502020204030204" pitchFamily="34" charset="0"/>
              </a:rPr>
              <a:t>1</a:t>
            </a:r>
            <a:r>
              <a:rPr lang="en-US" altLang="en-US" sz="2400" dirty="0">
                <a:solidFill>
                  <a:srgbClr val="0000FF"/>
                </a:solidFill>
              </a:rPr>
              <a:t>,…,T</a:t>
            </a:r>
            <a:r>
              <a:rPr lang="en-US" altLang="en-US" sz="2400" dirty="0" smtClean="0">
                <a:solidFill>
                  <a:srgbClr val="0000FF"/>
                </a:solidFill>
              </a:rPr>
              <a:t>}</a:t>
            </a:r>
            <a:endParaRPr lang="en-US" altLang="en-US" sz="2200" dirty="0">
              <a:latin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484" name="Rectangle 4"/>
              <p:cNvSpPr>
                <a:spLocks noChangeArrowheads="1"/>
              </p:cNvSpPr>
              <p:nvPr/>
            </p:nvSpPr>
            <p:spPr bwMode="auto">
              <a:xfrm>
                <a:off x="828920" y="3581029"/>
                <a:ext cx="7799388" cy="27638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CC0000"/>
                  </a:buClr>
                  <a:buSzPct val="120000"/>
                  <a:buChar char="•"/>
                  <a:tabLst>
                    <a:tab pos="1254125" algn="l"/>
                    <a:tab pos="1600200" algn="l"/>
                    <a:tab pos="2171700" algn="l"/>
                    <a:tab pos="2427288" algn="l"/>
                    <a:tab pos="3141663" algn="l"/>
                    <a:tab pos="5018088" algn="l"/>
                  </a:tabLst>
                  <a:defRPr sz="32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33CC33"/>
                  </a:buClr>
                  <a:buChar char="–"/>
                  <a:tabLst>
                    <a:tab pos="1254125" algn="l"/>
                    <a:tab pos="1600200" algn="l"/>
                    <a:tab pos="2171700" algn="l"/>
                    <a:tab pos="2427288" algn="l"/>
                    <a:tab pos="3141663" algn="l"/>
                    <a:tab pos="5018088" algn="l"/>
                  </a:tabLst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SzPct val="120000"/>
                  <a:buChar char="•"/>
                  <a:tabLst>
                    <a:tab pos="1254125" algn="l"/>
                    <a:tab pos="1600200" algn="l"/>
                    <a:tab pos="2171700" algn="l"/>
                    <a:tab pos="2427288" algn="l"/>
                    <a:tab pos="3141663" algn="l"/>
                    <a:tab pos="5018088" algn="l"/>
                  </a:tabLst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tabLst>
                    <a:tab pos="1254125" algn="l"/>
                    <a:tab pos="1600200" algn="l"/>
                    <a:tab pos="2171700" algn="l"/>
                    <a:tab pos="2427288" algn="l"/>
                    <a:tab pos="3141663" algn="l"/>
                    <a:tab pos="5018088" algn="l"/>
                  </a:tabLst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tabLst>
                    <a:tab pos="1254125" algn="l"/>
                    <a:tab pos="1600200" algn="l"/>
                    <a:tab pos="2171700" algn="l"/>
                    <a:tab pos="2427288" algn="l"/>
                    <a:tab pos="3141663" algn="l"/>
                    <a:tab pos="5018088" algn="l"/>
                  </a:tabLst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tabLst>
                    <a:tab pos="1254125" algn="l"/>
                    <a:tab pos="1600200" algn="l"/>
                    <a:tab pos="2171700" algn="l"/>
                    <a:tab pos="2427288" algn="l"/>
                    <a:tab pos="3141663" algn="l"/>
                    <a:tab pos="5018088" algn="l"/>
                  </a:tabLst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tabLst>
                    <a:tab pos="1254125" algn="l"/>
                    <a:tab pos="1600200" algn="l"/>
                    <a:tab pos="2171700" algn="l"/>
                    <a:tab pos="2427288" algn="l"/>
                    <a:tab pos="3141663" algn="l"/>
                    <a:tab pos="5018088" algn="l"/>
                  </a:tabLst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tabLst>
                    <a:tab pos="1254125" algn="l"/>
                    <a:tab pos="1600200" algn="l"/>
                    <a:tab pos="2171700" algn="l"/>
                    <a:tab pos="2427288" algn="l"/>
                    <a:tab pos="3141663" algn="l"/>
                    <a:tab pos="5018088" algn="l"/>
                  </a:tabLst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tabLst>
                    <a:tab pos="1254125" algn="l"/>
                    <a:tab pos="1600200" algn="l"/>
                    <a:tab pos="2171700" algn="l"/>
                    <a:tab pos="2427288" algn="l"/>
                    <a:tab pos="3141663" algn="l"/>
                    <a:tab pos="5018088" algn="l"/>
                  </a:tabLst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ClrTx/>
                  <a:buSzTx/>
                  <a:buFontTx/>
                  <a:buNone/>
                  <a:tabLst>
                    <a:tab pos="1793875" algn="l"/>
                    <a:tab pos="1970088" algn="l"/>
                    <a:tab pos="2171700" algn="l"/>
                    <a:tab pos="2427288" algn="l"/>
                    <a:tab pos="3141663" algn="l"/>
                    <a:tab pos="5018088" algn="l"/>
                  </a:tabLst>
                </a:pPr>
                <a:r>
                  <a:rPr lang="en-US" altLang="en-US" sz="2400" dirty="0" smtClean="0"/>
                  <a:t>Minimize 			</a:t>
                </a:r>
                <a:r>
                  <a:rPr lang="en-US" altLang="en-US" sz="2400" dirty="0" smtClean="0">
                    <a:solidFill>
                      <a:srgbClr val="0000FF"/>
                    </a:solidFill>
                  </a:rPr>
                  <a:t>∑</a:t>
                </a:r>
                <a:r>
                  <a:rPr lang="en-US" altLang="en-US" sz="2400" baseline="-25000" dirty="0" smtClean="0">
                    <a:solidFill>
                      <a:srgbClr val="0000FF"/>
                    </a:solidFill>
                  </a:rPr>
                  <a:t>v</a:t>
                </a:r>
                <a:r>
                  <a:rPr lang="en-US" altLang="en-US" sz="2400" baseline="-25000" dirty="0">
                    <a:solidFill>
                      <a:srgbClr val="0000FF"/>
                    </a:solidFill>
                  </a:rPr>
                  <a:t>, t</a:t>
                </a:r>
                <a:r>
                  <a:rPr lang="en-US" altLang="en-US" sz="2400" dirty="0">
                    <a:solidFill>
                      <a:srgbClr val="0000FF"/>
                    </a:solidFill>
                  </a:rPr>
                  <a:t> </a:t>
                </a:r>
                <a:r>
                  <a:rPr lang="en-US" altLang="en-US" sz="2400" dirty="0" err="1">
                    <a:solidFill>
                      <a:srgbClr val="0000FF"/>
                    </a:solidFill>
                  </a:rPr>
                  <a:t>t</a:t>
                </a:r>
                <a:r>
                  <a:rPr lang="en-US" altLang="en-US" sz="2400" baseline="-25000" dirty="0">
                    <a:solidFill>
                      <a:srgbClr val="0000FF"/>
                    </a:solidFill>
                  </a:rPr>
                  <a:t> </a:t>
                </a:r>
                <a:r>
                  <a:rPr lang="en-US" altLang="en-US" sz="2400" dirty="0" err="1" smtClean="0">
                    <a:solidFill>
                      <a:srgbClr val="0000FF"/>
                    </a:solidFill>
                  </a:rPr>
                  <a:t>x</a:t>
                </a:r>
                <a:r>
                  <a:rPr lang="en-US" altLang="en-US" sz="2400" baseline="-25000" dirty="0" err="1" smtClean="0">
                    <a:solidFill>
                      <a:srgbClr val="0000FF"/>
                    </a:solidFill>
                  </a:rPr>
                  <a:t>v,t</a:t>
                </a:r>
                <a:r>
                  <a:rPr lang="en-US" altLang="en-US" sz="2400" baseline="-25000" dirty="0" smtClean="0">
                    <a:solidFill>
                      <a:srgbClr val="0000FF"/>
                    </a:solidFill>
                  </a:rPr>
                  <a:t> </a:t>
                </a:r>
                <a:r>
                  <a:rPr lang="en-US" altLang="en-US" sz="2400" baseline="-25000" dirty="0">
                    <a:solidFill>
                      <a:srgbClr val="0000FF"/>
                    </a:solidFill>
                  </a:rPr>
                  <a:t>	</a:t>
                </a:r>
                <a:r>
                  <a:rPr lang="en-US" altLang="en-US" sz="2400" dirty="0">
                    <a:solidFill>
                      <a:srgbClr val="0000FF"/>
                    </a:solidFill>
                  </a:rPr>
                  <a:t>(P)</a:t>
                </a:r>
              </a:p>
              <a:p>
                <a:pPr eaLnBrk="1" hangingPunct="1">
                  <a:spcBef>
                    <a:spcPts val="1200"/>
                  </a:spcBef>
                  <a:buClrTx/>
                  <a:buSzTx/>
                  <a:buFontTx/>
                  <a:buNone/>
                  <a:tabLst>
                    <a:tab pos="1793875" algn="l"/>
                    <a:tab pos="1970088" algn="l"/>
                    <a:tab pos="2171700" algn="l"/>
                    <a:tab pos="2427288" algn="l"/>
                    <a:tab pos="3141663" algn="l"/>
                    <a:tab pos="5018088" algn="l"/>
                  </a:tabLst>
                </a:pPr>
                <a:r>
                  <a:rPr lang="en-US" altLang="en-US" sz="2400" dirty="0"/>
                  <a:t>subject to,		</a:t>
                </a:r>
                <a:r>
                  <a:rPr lang="en-US" altLang="en-US" sz="2400" dirty="0" smtClean="0"/>
                  <a:t>	</a:t>
                </a:r>
                <a:r>
                  <a:rPr lang="en-US" altLang="en-US" sz="2400" dirty="0" smtClean="0">
                    <a:solidFill>
                      <a:srgbClr val="0000FF"/>
                    </a:solidFill>
                  </a:rPr>
                  <a:t>∑</a:t>
                </a:r>
                <a:r>
                  <a:rPr lang="en-US" altLang="en-US" sz="2400" baseline="-25000" dirty="0" smtClean="0">
                    <a:solidFill>
                      <a:srgbClr val="0000FF"/>
                    </a:solidFill>
                  </a:rPr>
                  <a:t>t</a:t>
                </a:r>
                <a:r>
                  <a:rPr lang="en-US" altLang="en-US" sz="2400" dirty="0" smtClean="0">
                    <a:solidFill>
                      <a:srgbClr val="0000FF"/>
                    </a:solidFill>
                  </a:rPr>
                  <a:t> </a:t>
                </a:r>
                <a:r>
                  <a:rPr lang="en-US" altLang="en-US" sz="2400" dirty="0" err="1" smtClean="0">
                    <a:solidFill>
                      <a:srgbClr val="0000FF"/>
                    </a:solidFill>
                  </a:rPr>
                  <a:t>x</a:t>
                </a:r>
                <a:r>
                  <a:rPr lang="en-US" altLang="en-US" sz="2400" baseline="-25000" dirty="0" err="1" smtClean="0">
                    <a:solidFill>
                      <a:srgbClr val="0000FF"/>
                    </a:solidFill>
                  </a:rPr>
                  <a:t>v,t</a:t>
                </a:r>
                <a:r>
                  <a:rPr lang="en-US" altLang="en-US" sz="2400" dirty="0">
                    <a:solidFill>
                      <a:srgbClr val="0000FF"/>
                    </a:solidFill>
                  </a:rPr>
                  <a:t>	≥ </a:t>
                </a:r>
                <a:r>
                  <a:rPr lang="en-US" altLang="en-US" sz="2400" dirty="0">
                    <a:solidFill>
                      <a:srgbClr val="0000FF"/>
                    </a:solidFill>
                    <a:latin typeface="Calibri" panose="020F0502020204030204" pitchFamily="34" charset="0"/>
                  </a:rPr>
                  <a:t>1</a:t>
                </a:r>
                <a:r>
                  <a:rPr lang="en-US" altLang="en-US" sz="2200" dirty="0">
                    <a:latin typeface="Comic Sans MS" panose="030F0702030302020204" pitchFamily="66" charset="0"/>
                  </a:rPr>
                  <a:t>	</a:t>
                </a:r>
                <a:r>
                  <a:rPr lang="en-US" altLang="en-US" sz="2400" dirty="0"/>
                  <a:t>for all </a:t>
                </a:r>
                <a:r>
                  <a:rPr lang="en-US" altLang="en-US" sz="2400" dirty="0">
                    <a:solidFill>
                      <a:srgbClr val="0000FF"/>
                    </a:solidFill>
                  </a:rPr>
                  <a:t>v	</a:t>
                </a:r>
              </a:p>
              <a:p>
                <a:pPr eaLnBrk="1" hangingPunct="1">
                  <a:buClrTx/>
                  <a:buSzTx/>
                  <a:buFontTx/>
                  <a:buNone/>
                  <a:tabLst>
                    <a:tab pos="1793875" algn="l"/>
                    <a:tab pos="1970088" algn="l"/>
                    <a:tab pos="2171700" algn="l"/>
                    <a:tab pos="2427288" algn="l"/>
                    <a:tab pos="3141663" algn="l"/>
                    <a:tab pos="5018088" algn="l"/>
                  </a:tabLst>
                </a:pPr>
                <a:r>
                  <a:rPr lang="en-US" altLang="en-US" sz="2400" dirty="0">
                    <a:solidFill>
                      <a:srgbClr val="0000FF"/>
                    </a:solidFill>
                  </a:rPr>
                  <a:t>		</a:t>
                </a:r>
                <a:r>
                  <a:rPr lang="en-US" altLang="en-US" sz="2400" dirty="0" smtClean="0">
                    <a:solidFill>
                      <a:srgbClr val="0000FF"/>
                    </a:solidFill>
                  </a:rPr>
                  <a:t>∑</a:t>
                </a:r>
                <a:r>
                  <a:rPr lang="en-US" altLang="en-US" sz="2400" baseline="-25000" dirty="0" smtClean="0">
                    <a:solidFill>
                      <a:srgbClr val="0000FF"/>
                    </a:solidFill>
                  </a:rPr>
                  <a:t>a</a:t>
                </a:r>
                <a:r>
                  <a:rPr lang="en-US" altLang="en-US" sz="2400" dirty="0" smtClean="0">
                    <a:solidFill>
                      <a:srgbClr val="0000FF"/>
                    </a:solidFill>
                  </a:rPr>
                  <a:t> c</a:t>
                </a:r>
                <a:r>
                  <a:rPr lang="en-US" altLang="en-US" sz="2400" baseline="-25000" dirty="0" smtClean="0">
                    <a:solidFill>
                      <a:srgbClr val="0000FF"/>
                    </a:solidFill>
                  </a:rPr>
                  <a:t>a </a:t>
                </a:r>
                <a:r>
                  <a:rPr lang="en-US" altLang="en-US" sz="2400" dirty="0" err="1" smtClean="0">
                    <a:solidFill>
                      <a:srgbClr val="0000FF"/>
                    </a:solidFill>
                  </a:rPr>
                  <a:t>z</a:t>
                </a:r>
                <a:r>
                  <a:rPr lang="en-US" altLang="en-US" sz="2400" baseline="-25000" dirty="0" err="1" smtClean="0">
                    <a:solidFill>
                      <a:srgbClr val="0000FF"/>
                    </a:solidFill>
                  </a:rPr>
                  <a:t>t</a:t>
                </a:r>
                <a:r>
                  <a:rPr lang="en-US" altLang="en-US" sz="2400" baseline="-25000" dirty="0" smtClean="0">
                    <a:solidFill>
                      <a:srgbClr val="0000FF"/>
                    </a:solidFill>
                  </a:rPr>
                  <a:t>,</a:t>
                </a:r>
                <a:r>
                  <a:rPr lang="en-US" altLang="en-US" sz="2400" dirty="0" smtClean="0">
                    <a:solidFill>
                      <a:srgbClr val="0000FF"/>
                    </a:solidFill>
                  </a:rPr>
                  <a:t> </a:t>
                </a:r>
                <a:r>
                  <a:rPr lang="en-US" altLang="en-US" sz="2400" baseline="-25000" dirty="0" smtClean="0">
                    <a:solidFill>
                      <a:srgbClr val="0000FF"/>
                    </a:solidFill>
                  </a:rPr>
                  <a:t>a</a:t>
                </a:r>
                <a:r>
                  <a:rPr lang="en-US" altLang="en-US" sz="2400" dirty="0">
                    <a:solidFill>
                      <a:srgbClr val="0000FF"/>
                    </a:solidFill>
                  </a:rPr>
                  <a:t>	≤ </a:t>
                </a:r>
                <a:r>
                  <a:rPr lang="en-US" altLang="en-US" sz="2400" dirty="0" smtClean="0">
                    <a:solidFill>
                      <a:srgbClr val="0000FF"/>
                    </a:solidFill>
                  </a:rPr>
                  <a:t>k.</a:t>
                </a:r>
                <a:r>
                  <a:rPr lang="en-US" altLang="en-US" sz="2400" dirty="0" smtClean="0">
                    <a:solidFill>
                      <a:srgbClr val="0000FF"/>
                    </a:solidFill>
                    <a:latin typeface="+mn-lt"/>
                  </a:rPr>
                  <a:t>t</a:t>
                </a:r>
                <a:r>
                  <a:rPr lang="en-US" altLang="en-US" sz="2400" dirty="0">
                    <a:solidFill>
                      <a:srgbClr val="0000FF"/>
                    </a:solidFill>
                  </a:rPr>
                  <a:t>	</a:t>
                </a:r>
                <a:r>
                  <a:rPr lang="en-US" altLang="en-US" sz="2400" dirty="0">
                    <a:solidFill>
                      <a:schemeClr val="tx2"/>
                    </a:solidFill>
                  </a:rPr>
                  <a:t>for all </a:t>
                </a:r>
                <a:r>
                  <a:rPr lang="en-US" altLang="en-US" sz="2400" dirty="0" smtClean="0">
                    <a:solidFill>
                      <a:srgbClr val="0000FF"/>
                    </a:solidFill>
                  </a:rPr>
                  <a:t>t</a:t>
                </a:r>
              </a:p>
              <a:p>
                <a:pPr eaLnBrk="1" hangingPunct="1">
                  <a:buClrTx/>
                  <a:buSzTx/>
                  <a:buFontTx/>
                  <a:buNone/>
                  <a:tabLst>
                    <a:tab pos="1793875" algn="l"/>
                    <a:tab pos="1970088" algn="l"/>
                    <a:tab pos="2171700" algn="l"/>
                    <a:tab pos="2427288" algn="l"/>
                    <a:tab pos="3141663" algn="l"/>
                    <a:tab pos="5018088" algn="l"/>
                  </a:tabLst>
                </a:pPr>
                <a:r>
                  <a:rPr lang="en-US" altLang="en-US" sz="2400" dirty="0">
                    <a:solidFill>
                      <a:srgbClr val="0000FF"/>
                    </a:solidFill>
                  </a:rPr>
                  <a:t>	</a:t>
                </a:r>
                <a:r>
                  <a:rPr lang="en-US" altLang="en-US" sz="2400" dirty="0" smtClean="0">
                    <a:solidFill>
                      <a:srgbClr val="0000FF"/>
                    </a:solidFill>
                  </a:rPr>
                  <a:t>	</a:t>
                </a:r>
                <a:r>
                  <a:rPr lang="en-US" altLang="en-US" sz="2400" dirty="0" err="1" smtClean="0">
                    <a:solidFill>
                      <a:srgbClr val="0000FF"/>
                    </a:solidFill>
                  </a:rPr>
                  <a:t>z</a:t>
                </a:r>
                <a:r>
                  <a:rPr lang="en-US" altLang="en-US" sz="2400" baseline="-25000" dirty="0" err="1" smtClean="0">
                    <a:solidFill>
                      <a:srgbClr val="0000FF"/>
                    </a:solidFill>
                  </a:rPr>
                  <a:t>t</a:t>
                </a:r>
                <a:r>
                  <a:rPr lang="en-US" altLang="en-US" sz="2400" dirty="0" smtClean="0">
                    <a:solidFill>
                      <a:srgbClr val="0000FF"/>
                    </a:solidFill>
                  </a:rPr>
                  <a:t>(</a:t>
                </a:r>
                <a:r>
                  <a:rPr lang="en-US" altLang="en-US" sz="2400" dirty="0" smtClean="0">
                    <a:solidFill>
                      <a:srgbClr val="0000FF"/>
                    </a:solidFill>
                    <a:latin typeface="Symbol" panose="05050102010706020507" pitchFamily="18" charset="2"/>
                  </a:rPr>
                  <a:t>d</a:t>
                </a:r>
                <a:r>
                  <a:rPr lang="en-US" altLang="en-US" sz="2400" baseline="30000" dirty="0" smtClean="0">
                    <a:solidFill>
                      <a:srgbClr val="0000FF"/>
                    </a:solidFill>
                  </a:rPr>
                  <a:t>in</a:t>
                </a:r>
                <a:r>
                  <a:rPr lang="en-US" altLang="en-US" sz="2400" dirty="0" smtClean="0">
                    <a:solidFill>
                      <a:srgbClr val="0000FF"/>
                    </a:solidFill>
                  </a:rPr>
                  <a:t>(v))	≥ </a:t>
                </a:r>
                <a:r>
                  <a:rPr lang="en-US" altLang="en-US" sz="2400" dirty="0" err="1" smtClean="0">
                    <a:solidFill>
                      <a:srgbClr val="0000FF"/>
                    </a:solidFill>
                  </a:rPr>
                  <a:t>z</a:t>
                </a:r>
                <a:r>
                  <a:rPr lang="en-US" altLang="en-US" sz="2400" baseline="-25000" dirty="0" err="1" smtClean="0">
                    <a:solidFill>
                      <a:srgbClr val="0000FF"/>
                    </a:solidFill>
                  </a:rPr>
                  <a:t>t</a:t>
                </a:r>
                <a:r>
                  <a:rPr lang="en-US" altLang="en-US" sz="2400" dirty="0" smtClean="0">
                    <a:solidFill>
                      <a:srgbClr val="0000FF"/>
                    </a:solidFill>
                  </a:rPr>
                  <a:t>(</a:t>
                </a:r>
                <a:r>
                  <a:rPr lang="en-US" altLang="en-US" sz="2400" dirty="0" err="1" smtClean="0">
                    <a:solidFill>
                      <a:srgbClr val="0000FF"/>
                    </a:solidFill>
                    <a:latin typeface="Symbol" panose="05050102010706020507" pitchFamily="18" charset="2"/>
                  </a:rPr>
                  <a:t>d</a:t>
                </a:r>
                <a:r>
                  <a:rPr lang="en-US" altLang="en-US" sz="2400" baseline="30000" dirty="0" err="1" smtClean="0">
                    <a:solidFill>
                      <a:srgbClr val="0000FF"/>
                    </a:solidFill>
                  </a:rPr>
                  <a:t>out</a:t>
                </a:r>
                <a:r>
                  <a:rPr lang="en-US" altLang="en-US" sz="2400" dirty="0" smtClean="0">
                    <a:solidFill>
                      <a:srgbClr val="0000FF"/>
                    </a:solidFill>
                  </a:rPr>
                  <a:t>(v))	</a:t>
                </a:r>
                <a:r>
                  <a:rPr lang="en-US" altLang="en-US" sz="2400" dirty="0" smtClean="0"/>
                  <a:t>for all </a:t>
                </a:r>
                <a:r>
                  <a:rPr lang="en-US" altLang="en-US" sz="2400" dirty="0" smtClean="0">
                    <a:solidFill>
                      <a:srgbClr val="0000FF"/>
                    </a:solidFill>
                  </a:rPr>
                  <a:t>v </a:t>
                </a:r>
                <a14:m>
                  <m:oMath xmlns:m="http://schemas.openxmlformats.org/officeDocument/2006/math">
                    <m:r>
                      <a:rPr lang="en-CA" altLang="en-US" sz="2400" b="0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≠</m:t>
                    </m:r>
                  </m:oMath>
                </a14:m>
                <a:r>
                  <a:rPr lang="en-US" altLang="en-US" sz="2400" dirty="0" smtClean="0">
                    <a:solidFill>
                      <a:srgbClr val="0000FF"/>
                    </a:solidFill>
                  </a:rPr>
                  <a:t> r</a:t>
                </a:r>
                <a:r>
                  <a:rPr lang="en-US" altLang="en-US" sz="2400" dirty="0" smtClean="0"/>
                  <a:t>,</a:t>
                </a:r>
                <a:r>
                  <a:rPr lang="en-US" altLang="en-US" sz="2400" dirty="0" smtClean="0">
                    <a:solidFill>
                      <a:srgbClr val="0000FF"/>
                    </a:solidFill>
                  </a:rPr>
                  <a:t>  t</a:t>
                </a:r>
                <a:endParaRPr lang="en-US" altLang="en-US" sz="2400" dirty="0">
                  <a:solidFill>
                    <a:srgbClr val="0000FF"/>
                  </a:solidFill>
                </a:endParaRPr>
              </a:p>
              <a:p>
                <a:pPr eaLnBrk="1" hangingPunct="1">
                  <a:spcBef>
                    <a:spcPts val="600"/>
                  </a:spcBef>
                  <a:buClrTx/>
                  <a:buSzTx/>
                  <a:buFontTx/>
                  <a:buNone/>
                  <a:tabLst>
                    <a:tab pos="1793875" algn="l"/>
                    <a:tab pos="1970088" algn="l"/>
                    <a:tab pos="2171700" algn="l"/>
                    <a:tab pos="2427288" algn="l"/>
                    <a:tab pos="3141663" algn="l"/>
                    <a:tab pos="5018088" algn="l"/>
                  </a:tabLst>
                </a:pPr>
                <a:r>
                  <a:rPr lang="en-US" altLang="en-US" sz="2400" dirty="0">
                    <a:solidFill>
                      <a:srgbClr val="0000FF"/>
                    </a:solidFill>
                  </a:rPr>
                  <a:t>	</a:t>
                </a:r>
                <a:r>
                  <a:rPr lang="en-US" altLang="en-US" sz="2400" dirty="0" smtClean="0">
                    <a:solidFill>
                      <a:srgbClr val="0000FF"/>
                    </a:solidFill>
                  </a:rPr>
                  <a:t>∑</a:t>
                </a:r>
                <a:r>
                  <a:rPr lang="en-US" altLang="en-US" sz="2400" baseline="-25000" dirty="0" smtClean="0">
                    <a:solidFill>
                      <a:srgbClr val="0000FF"/>
                    </a:solidFill>
                  </a:rPr>
                  <a:t>a into S </a:t>
                </a:r>
                <a:r>
                  <a:rPr lang="en-US" altLang="en-US" sz="2400" dirty="0" err="1" smtClean="0">
                    <a:solidFill>
                      <a:srgbClr val="0000FF"/>
                    </a:solidFill>
                  </a:rPr>
                  <a:t>z</a:t>
                </a:r>
                <a:r>
                  <a:rPr lang="en-US" altLang="en-US" sz="2400" baseline="-25000" dirty="0" err="1" smtClean="0">
                    <a:solidFill>
                      <a:srgbClr val="0000FF"/>
                    </a:solidFill>
                  </a:rPr>
                  <a:t>t</a:t>
                </a:r>
                <a:r>
                  <a:rPr lang="en-US" altLang="en-US" sz="2400" baseline="-25000" dirty="0" smtClean="0">
                    <a:solidFill>
                      <a:srgbClr val="0000FF"/>
                    </a:solidFill>
                  </a:rPr>
                  <a:t>, a</a:t>
                </a:r>
                <a:r>
                  <a:rPr lang="en-US" altLang="en-US" sz="2400" dirty="0">
                    <a:solidFill>
                      <a:srgbClr val="0000FF"/>
                    </a:solidFill>
                  </a:rPr>
                  <a:t>	≥ ∑</a:t>
                </a:r>
                <a:r>
                  <a:rPr lang="en-US" altLang="en-US" sz="2400" baseline="-25000" dirty="0" err="1">
                    <a:solidFill>
                      <a:srgbClr val="0000FF"/>
                    </a:solidFill>
                  </a:rPr>
                  <a:t>t’≤t</a:t>
                </a:r>
                <a:r>
                  <a:rPr lang="en-US" altLang="en-US" sz="2400" dirty="0">
                    <a:solidFill>
                      <a:srgbClr val="0000FF"/>
                    </a:solidFill>
                  </a:rPr>
                  <a:t> </a:t>
                </a:r>
                <a:r>
                  <a:rPr lang="en-US" altLang="en-US" sz="2400" dirty="0" err="1" smtClean="0">
                    <a:solidFill>
                      <a:srgbClr val="0000FF"/>
                    </a:solidFill>
                  </a:rPr>
                  <a:t>x</a:t>
                </a:r>
                <a:r>
                  <a:rPr lang="en-US" altLang="en-US" sz="2400" baseline="-25000" dirty="0" err="1" smtClean="0">
                    <a:solidFill>
                      <a:srgbClr val="0000FF"/>
                    </a:solidFill>
                  </a:rPr>
                  <a:t>v,t</a:t>
                </a:r>
                <a:r>
                  <a:rPr lang="en-US" altLang="en-US" sz="2400" baseline="-25000" dirty="0">
                    <a:solidFill>
                      <a:srgbClr val="0000FF"/>
                    </a:solidFill>
                  </a:rPr>
                  <a:t>’</a:t>
                </a:r>
                <a:r>
                  <a:rPr lang="en-US" altLang="en-US" sz="2400" dirty="0">
                    <a:solidFill>
                      <a:srgbClr val="0000FF"/>
                    </a:solidFill>
                  </a:rPr>
                  <a:t>	</a:t>
                </a:r>
                <a:r>
                  <a:rPr lang="en-US" altLang="en-US" sz="2400" dirty="0">
                    <a:solidFill>
                      <a:srgbClr val="000000"/>
                    </a:solidFill>
                  </a:rPr>
                  <a:t>for all </a:t>
                </a:r>
                <a:r>
                  <a:rPr lang="en-US" altLang="en-US" sz="2400" dirty="0" smtClean="0">
                    <a:solidFill>
                      <a:srgbClr val="0000FF"/>
                    </a:solidFill>
                  </a:rPr>
                  <a:t>S: </a:t>
                </a:r>
                <a:r>
                  <a:rPr lang="en-US" altLang="en-US" sz="2400" dirty="0" err="1" smtClean="0">
                    <a:solidFill>
                      <a:srgbClr val="0000FF"/>
                    </a:solidFill>
                  </a:rPr>
                  <a:t>r</a:t>
                </a:r>
                <a:r>
                  <a:rPr lang="en-US" altLang="en-US" sz="2400" dirty="0" err="1" smtClean="0">
                    <a:solidFill>
                      <a:srgbClr val="0000FF"/>
                    </a:solidFill>
                    <a:sym typeface="Symbol" panose="05050102010706020507" pitchFamily="18" charset="2"/>
                  </a:rPr>
                  <a:t></a:t>
                </a:r>
                <a:r>
                  <a:rPr lang="en-US" altLang="en-US" sz="2400" dirty="0" err="1" smtClean="0">
                    <a:solidFill>
                      <a:srgbClr val="0000FF"/>
                    </a:solidFill>
                  </a:rPr>
                  <a:t>S</a:t>
                </a:r>
                <a:r>
                  <a:rPr lang="en-US" altLang="en-US" sz="2400" dirty="0" smtClean="0">
                    <a:solidFill>
                      <a:srgbClr val="000000"/>
                    </a:solidFill>
                  </a:rPr>
                  <a:t>, </a:t>
                </a:r>
                <a:r>
                  <a:rPr lang="en-US" altLang="en-US" sz="2400" dirty="0" err="1" smtClean="0">
                    <a:solidFill>
                      <a:srgbClr val="0000FF"/>
                    </a:solidFill>
                  </a:rPr>
                  <a:t>v</a:t>
                </a:r>
                <a:r>
                  <a:rPr lang="en-US" altLang="en-US" sz="2400" dirty="0" err="1" smtClean="0">
                    <a:solidFill>
                      <a:srgbClr val="0000FF"/>
                    </a:solidFill>
                    <a:latin typeface="Symbol" panose="05050102010706020507" pitchFamily="18" charset="2"/>
                  </a:rPr>
                  <a:t>Î</a:t>
                </a:r>
                <a:r>
                  <a:rPr lang="en-US" altLang="en-US" sz="2400" dirty="0" err="1" smtClean="0">
                    <a:solidFill>
                      <a:srgbClr val="0000FF"/>
                    </a:solidFill>
                  </a:rPr>
                  <a:t>S</a:t>
                </a:r>
                <a:r>
                  <a:rPr lang="en-US" altLang="en-US" sz="2400" dirty="0" smtClean="0"/>
                  <a:t>,</a:t>
                </a:r>
                <a:r>
                  <a:rPr lang="en-US" altLang="en-US" sz="2400" dirty="0" smtClean="0">
                    <a:solidFill>
                      <a:srgbClr val="0000FF"/>
                    </a:solidFill>
                  </a:rPr>
                  <a:t> t</a:t>
                </a:r>
              </a:p>
              <a:p>
                <a:pPr eaLnBrk="1" hangingPunct="1">
                  <a:spcBef>
                    <a:spcPts val="300"/>
                  </a:spcBef>
                  <a:buClrTx/>
                  <a:buSzTx/>
                  <a:buFontTx/>
                  <a:buNone/>
                  <a:tabLst>
                    <a:tab pos="1793875" algn="l"/>
                    <a:tab pos="1970088" algn="l"/>
                    <a:tab pos="2171700" algn="l"/>
                    <a:tab pos="2427288" algn="l"/>
                    <a:tab pos="3141663" algn="l"/>
                    <a:tab pos="5018088" algn="l"/>
                  </a:tabLst>
                </a:pPr>
                <a:r>
                  <a:rPr lang="en-US" altLang="en-US" sz="2400" dirty="0">
                    <a:solidFill>
                      <a:srgbClr val="0000FF"/>
                    </a:solidFill>
                  </a:rPr>
                  <a:t>	</a:t>
                </a:r>
                <a:r>
                  <a:rPr lang="en-US" altLang="en-US" sz="2400" dirty="0" smtClean="0">
                    <a:solidFill>
                      <a:srgbClr val="0000FF"/>
                    </a:solidFill>
                  </a:rPr>
                  <a:t>			x</a:t>
                </a:r>
                <a:r>
                  <a:rPr lang="en-US" altLang="en-US" sz="2400" dirty="0">
                    <a:solidFill>
                      <a:srgbClr val="0000FF"/>
                    </a:solidFill>
                  </a:rPr>
                  <a:t>, z	≥ 0</a:t>
                </a:r>
                <a:r>
                  <a:rPr lang="en-US" altLang="en-US" sz="2400" dirty="0"/>
                  <a:t>.</a:t>
                </a:r>
              </a:p>
            </p:txBody>
          </p:sp>
        </mc:Choice>
        <mc:Fallback xmlns="">
          <p:sp>
            <p:nvSpPr>
              <p:cNvPr id="20484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828920" y="3581029"/>
                <a:ext cx="7799388" cy="2763834"/>
              </a:xfrm>
              <a:prstGeom prst="rect">
                <a:avLst/>
              </a:prstGeom>
              <a:blipFill rotWithShape="0">
                <a:blip r:embed="rId2"/>
                <a:stretch>
                  <a:fillRect l="-1251" t="-1762" b="-2643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62280" y="5516681"/>
            <a:ext cx="2587625" cy="830263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CA" dirty="0"/>
              <a:t>Exploit that we are looking for paths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2778127" y="4967773"/>
            <a:ext cx="4982550" cy="503237"/>
          </a:xfrm>
          <a:prstGeom prst="rect">
            <a:avLst/>
          </a:prstGeom>
          <a:noFill/>
          <a:ln w="12700" algn="ctr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CA" altLang="en-US"/>
          </a:p>
        </p:txBody>
      </p:sp>
      <p:sp>
        <p:nvSpPr>
          <p:cNvPr id="9" name="Right Arrow 8"/>
          <p:cNvSpPr>
            <a:spLocks noChangeArrowheads="1"/>
          </p:cNvSpPr>
          <p:nvPr/>
        </p:nvSpPr>
        <p:spPr bwMode="auto">
          <a:xfrm rot="-616045">
            <a:off x="2142151" y="5222994"/>
            <a:ext cx="476250" cy="231775"/>
          </a:xfrm>
          <a:prstGeom prst="rightArrow">
            <a:avLst>
              <a:gd name="adj1" fmla="val 50000"/>
              <a:gd name="adj2" fmla="val 49648"/>
            </a:avLst>
          </a:prstGeom>
          <a:noFill/>
          <a:ln w="12700" algn="ctr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407402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4" grpId="0"/>
      <p:bldP spid="7" grpId="0" animBg="1"/>
      <p:bldP spid="8" grpId="0" animBg="1"/>
      <p:bldP spid="9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246185" y="263525"/>
            <a:ext cx="8662865" cy="838200"/>
          </a:xfrm>
        </p:spPr>
        <p:txBody>
          <a:bodyPr/>
          <a:lstStyle/>
          <a:p>
            <a:r>
              <a:rPr lang="en-US" altLang="en-US" dirty="0" smtClean="0">
                <a:ea typeface="ＭＳ Ｐゴシック" panose="020B0600070205080204" pitchFamily="34" charset="-128"/>
              </a:rPr>
              <a:t>Rounding </a:t>
            </a:r>
            <a:r>
              <a:rPr lang="en-US" altLang="en-US" dirty="0" err="1" smtClean="0">
                <a:ea typeface="ＭＳ Ｐゴシック" panose="020B0600070205080204" pitchFamily="34" charset="-128"/>
              </a:rPr>
              <a:t>bidirected</a:t>
            </a:r>
            <a:r>
              <a:rPr lang="en-US" altLang="en-US" dirty="0" smtClean="0">
                <a:ea typeface="ＭＳ Ｐゴシック" panose="020B0600070205080204" pitchFamily="34" charset="-128"/>
              </a:rPr>
              <a:t> LP</a:t>
            </a:r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797168" y="1260475"/>
            <a:ext cx="7948369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CC0000"/>
              </a:buClr>
              <a:buSzPct val="120000"/>
              <a:buChar char="•"/>
              <a:tabLst>
                <a:tab pos="571500" algn="l"/>
              </a:tabLst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33CC33"/>
              </a:buClr>
              <a:buChar char="–"/>
              <a:tabLst>
                <a:tab pos="571500" algn="l"/>
              </a:tabLst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20000"/>
              <a:buChar char="•"/>
              <a:tabLst>
                <a:tab pos="571500" algn="l"/>
              </a:tabLs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571500" algn="l"/>
              </a:tabLst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571500" algn="l"/>
              </a:tabLst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571500" algn="l"/>
              </a:tabLst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571500" algn="l"/>
              </a:tabLst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571500" algn="l"/>
              </a:tabLst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571500" algn="l"/>
              </a:tabLst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200" dirty="0" err="1" smtClean="0">
                <a:solidFill>
                  <a:srgbClr val="0000FF"/>
                </a:solidFill>
              </a:rPr>
              <a:t>x</a:t>
            </a:r>
            <a:r>
              <a:rPr lang="en-US" altLang="en-US" sz="2200" baseline="-25000" dirty="0" err="1" smtClean="0">
                <a:solidFill>
                  <a:srgbClr val="0000FF"/>
                </a:solidFill>
              </a:rPr>
              <a:t>v,t</a:t>
            </a:r>
            <a:r>
              <a:rPr lang="en-US" altLang="en-US" sz="2200" baseline="-25000" dirty="0" smtClean="0">
                <a:solidFill>
                  <a:srgbClr val="0000FF"/>
                </a:solidFill>
              </a:rPr>
              <a:t> </a:t>
            </a:r>
            <a:r>
              <a:rPr lang="en-US" altLang="en-US" sz="2200" dirty="0" smtClean="0"/>
              <a:t>:	indicates if node </a:t>
            </a:r>
            <a:r>
              <a:rPr lang="en-US" altLang="en-US" sz="2200" dirty="0" smtClean="0">
                <a:solidFill>
                  <a:srgbClr val="0000FF"/>
                </a:solidFill>
              </a:rPr>
              <a:t>v</a:t>
            </a:r>
            <a:r>
              <a:rPr lang="en-US" altLang="en-US" sz="2200" dirty="0" smtClean="0"/>
              <a:t> is visited at time </a:t>
            </a:r>
            <a:r>
              <a:rPr lang="en-US" altLang="en-US" sz="2200" dirty="0" smtClean="0">
                <a:solidFill>
                  <a:srgbClr val="0000FF"/>
                </a:solidFill>
              </a:rPr>
              <a:t>t</a:t>
            </a:r>
            <a:r>
              <a:rPr lang="en-US" altLang="en-US" sz="2200" dirty="0" smtClean="0"/>
              <a:t>;  is </a:t>
            </a:r>
            <a:r>
              <a:rPr lang="en-US" altLang="en-US" sz="2200" dirty="0">
                <a:solidFill>
                  <a:srgbClr val="0000FF"/>
                </a:solidFill>
              </a:rPr>
              <a:t>0</a:t>
            </a:r>
            <a:r>
              <a:rPr lang="en-US" altLang="en-US" sz="2200" dirty="0"/>
              <a:t> if </a:t>
            </a:r>
            <a:r>
              <a:rPr lang="en-US" altLang="en-US" sz="2200" dirty="0" err="1">
                <a:solidFill>
                  <a:srgbClr val="0000FF"/>
                </a:solidFill>
              </a:rPr>
              <a:t>c</a:t>
            </a:r>
            <a:r>
              <a:rPr lang="en-US" altLang="en-US" sz="2200" baseline="-25000" dirty="0" err="1">
                <a:solidFill>
                  <a:srgbClr val="0000FF"/>
                </a:solidFill>
              </a:rPr>
              <a:t>rv</a:t>
            </a:r>
            <a:r>
              <a:rPr lang="en-US" altLang="en-US" sz="2200" dirty="0">
                <a:solidFill>
                  <a:srgbClr val="0000FF"/>
                </a:solidFill>
              </a:rPr>
              <a:t>&gt;t</a:t>
            </a:r>
            <a:r>
              <a:rPr lang="en-US" altLang="en-US" sz="2200" dirty="0" smtClean="0"/>
              <a:t> </a:t>
            </a:r>
            <a:endParaRPr lang="en-US" altLang="en-US" sz="2200" dirty="0" smtClean="0">
              <a:solidFill>
                <a:srgbClr val="0000FF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200" dirty="0" err="1" smtClean="0">
                <a:solidFill>
                  <a:srgbClr val="0000FF"/>
                </a:solidFill>
              </a:rPr>
              <a:t>z</a:t>
            </a:r>
            <a:r>
              <a:rPr lang="en-US" altLang="en-US" sz="2200" baseline="-25000" dirty="0" err="1" smtClean="0">
                <a:solidFill>
                  <a:srgbClr val="0000FF"/>
                </a:solidFill>
              </a:rPr>
              <a:t>t</a:t>
            </a:r>
            <a:r>
              <a:rPr lang="en-US" altLang="en-US" sz="2200" baseline="-25000" dirty="0" smtClean="0">
                <a:solidFill>
                  <a:srgbClr val="0000FF"/>
                </a:solidFill>
              </a:rPr>
              <a:t>, a </a:t>
            </a:r>
            <a:r>
              <a:rPr lang="en-US" altLang="en-US" sz="2200" dirty="0"/>
              <a:t>:  indicates if </a:t>
            </a:r>
            <a:r>
              <a:rPr lang="en-US" altLang="en-US" sz="2200" dirty="0" smtClean="0"/>
              <a:t>arc </a:t>
            </a:r>
            <a:r>
              <a:rPr lang="en-US" altLang="en-US" sz="2200" dirty="0" smtClean="0">
                <a:solidFill>
                  <a:srgbClr val="0000FF"/>
                </a:solidFill>
              </a:rPr>
              <a:t>a</a:t>
            </a:r>
            <a:r>
              <a:rPr lang="en-US" altLang="en-US" sz="2200" dirty="0" smtClean="0"/>
              <a:t> is on some vehicle’s path up to time</a:t>
            </a:r>
            <a:r>
              <a:rPr lang="en-US" altLang="en-US" sz="2200" dirty="0" smtClean="0">
                <a:solidFill>
                  <a:srgbClr val="0000FF"/>
                </a:solidFill>
              </a:rPr>
              <a:t> 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484" name="Rectangle 4"/>
              <p:cNvSpPr>
                <a:spLocks noChangeArrowheads="1"/>
              </p:cNvSpPr>
              <p:nvPr/>
            </p:nvSpPr>
            <p:spPr bwMode="auto">
              <a:xfrm>
                <a:off x="828920" y="2068754"/>
                <a:ext cx="7799388" cy="25283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CC0000"/>
                  </a:buClr>
                  <a:buSzPct val="120000"/>
                  <a:buChar char="•"/>
                  <a:tabLst>
                    <a:tab pos="1254125" algn="l"/>
                    <a:tab pos="1600200" algn="l"/>
                    <a:tab pos="2171700" algn="l"/>
                    <a:tab pos="2427288" algn="l"/>
                    <a:tab pos="3141663" algn="l"/>
                    <a:tab pos="5018088" algn="l"/>
                  </a:tabLst>
                  <a:defRPr sz="32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33CC33"/>
                  </a:buClr>
                  <a:buChar char="–"/>
                  <a:tabLst>
                    <a:tab pos="1254125" algn="l"/>
                    <a:tab pos="1600200" algn="l"/>
                    <a:tab pos="2171700" algn="l"/>
                    <a:tab pos="2427288" algn="l"/>
                    <a:tab pos="3141663" algn="l"/>
                    <a:tab pos="5018088" algn="l"/>
                  </a:tabLst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SzPct val="120000"/>
                  <a:buChar char="•"/>
                  <a:tabLst>
                    <a:tab pos="1254125" algn="l"/>
                    <a:tab pos="1600200" algn="l"/>
                    <a:tab pos="2171700" algn="l"/>
                    <a:tab pos="2427288" algn="l"/>
                    <a:tab pos="3141663" algn="l"/>
                    <a:tab pos="5018088" algn="l"/>
                  </a:tabLst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tabLst>
                    <a:tab pos="1254125" algn="l"/>
                    <a:tab pos="1600200" algn="l"/>
                    <a:tab pos="2171700" algn="l"/>
                    <a:tab pos="2427288" algn="l"/>
                    <a:tab pos="3141663" algn="l"/>
                    <a:tab pos="5018088" algn="l"/>
                  </a:tabLst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tabLst>
                    <a:tab pos="1254125" algn="l"/>
                    <a:tab pos="1600200" algn="l"/>
                    <a:tab pos="2171700" algn="l"/>
                    <a:tab pos="2427288" algn="l"/>
                    <a:tab pos="3141663" algn="l"/>
                    <a:tab pos="5018088" algn="l"/>
                  </a:tabLst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tabLst>
                    <a:tab pos="1254125" algn="l"/>
                    <a:tab pos="1600200" algn="l"/>
                    <a:tab pos="2171700" algn="l"/>
                    <a:tab pos="2427288" algn="l"/>
                    <a:tab pos="3141663" algn="l"/>
                    <a:tab pos="5018088" algn="l"/>
                  </a:tabLst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tabLst>
                    <a:tab pos="1254125" algn="l"/>
                    <a:tab pos="1600200" algn="l"/>
                    <a:tab pos="2171700" algn="l"/>
                    <a:tab pos="2427288" algn="l"/>
                    <a:tab pos="3141663" algn="l"/>
                    <a:tab pos="5018088" algn="l"/>
                  </a:tabLst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tabLst>
                    <a:tab pos="1254125" algn="l"/>
                    <a:tab pos="1600200" algn="l"/>
                    <a:tab pos="2171700" algn="l"/>
                    <a:tab pos="2427288" algn="l"/>
                    <a:tab pos="3141663" algn="l"/>
                    <a:tab pos="5018088" algn="l"/>
                  </a:tabLst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tabLst>
                    <a:tab pos="1254125" algn="l"/>
                    <a:tab pos="1600200" algn="l"/>
                    <a:tab pos="2171700" algn="l"/>
                    <a:tab pos="2427288" algn="l"/>
                    <a:tab pos="3141663" algn="l"/>
                    <a:tab pos="5018088" algn="l"/>
                  </a:tabLst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ClrTx/>
                  <a:buSzTx/>
                  <a:buFontTx/>
                  <a:buNone/>
                  <a:tabLst>
                    <a:tab pos="1793875" algn="l"/>
                    <a:tab pos="1970088" algn="l"/>
                    <a:tab pos="2171700" algn="l"/>
                    <a:tab pos="2427288" algn="l"/>
                    <a:tab pos="3141663" algn="l"/>
                    <a:tab pos="5018088" algn="l"/>
                  </a:tabLst>
                </a:pPr>
                <a:r>
                  <a:rPr lang="en-US" altLang="en-US" sz="2200" dirty="0" smtClean="0"/>
                  <a:t>Minimize 			</a:t>
                </a:r>
                <a:r>
                  <a:rPr lang="en-US" altLang="en-US" sz="2200" dirty="0" smtClean="0">
                    <a:solidFill>
                      <a:srgbClr val="0000FF"/>
                    </a:solidFill>
                  </a:rPr>
                  <a:t>∑</a:t>
                </a:r>
                <a:r>
                  <a:rPr lang="en-US" altLang="en-US" sz="2200" baseline="-25000" dirty="0" smtClean="0">
                    <a:solidFill>
                      <a:srgbClr val="0000FF"/>
                    </a:solidFill>
                  </a:rPr>
                  <a:t>v</a:t>
                </a:r>
                <a:r>
                  <a:rPr lang="en-US" altLang="en-US" sz="2200" baseline="-25000" dirty="0">
                    <a:solidFill>
                      <a:srgbClr val="0000FF"/>
                    </a:solidFill>
                  </a:rPr>
                  <a:t>, t</a:t>
                </a:r>
                <a:r>
                  <a:rPr lang="en-US" altLang="en-US" sz="2200" dirty="0">
                    <a:solidFill>
                      <a:srgbClr val="0000FF"/>
                    </a:solidFill>
                  </a:rPr>
                  <a:t> </a:t>
                </a:r>
                <a:r>
                  <a:rPr lang="en-US" altLang="en-US" sz="2200" dirty="0" err="1">
                    <a:solidFill>
                      <a:srgbClr val="0000FF"/>
                    </a:solidFill>
                  </a:rPr>
                  <a:t>t</a:t>
                </a:r>
                <a:r>
                  <a:rPr lang="en-US" altLang="en-US" sz="2200" baseline="-25000" dirty="0">
                    <a:solidFill>
                      <a:srgbClr val="0000FF"/>
                    </a:solidFill>
                  </a:rPr>
                  <a:t> </a:t>
                </a:r>
                <a:r>
                  <a:rPr lang="en-US" altLang="en-US" sz="2200" dirty="0" err="1" smtClean="0">
                    <a:solidFill>
                      <a:srgbClr val="0000FF"/>
                    </a:solidFill>
                  </a:rPr>
                  <a:t>x</a:t>
                </a:r>
                <a:r>
                  <a:rPr lang="en-US" altLang="en-US" sz="2200" baseline="-25000" dirty="0" err="1" smtClean="0">
                    <a:solidFill>
                      <a:srgbClr val="0000FF"/>
                    </a:solidFill>
                  </a:rPr>
                  <a:t>v,t</a:t>
                </a:r>
                <a:r>
                  <a:rPr lang="en-US" altLang="en-US" sz="2200" baseline="-25000" dirty="0" smtClean="0">
                    <a:solidFill>
                      <a:srgbClr val="0000FF"/>
                    </a:solidFill>
                  </a:rPr>
                  <a:t> </a:t>
                </a:r>
                <a:r>
                  <a:rPr lang="en-US" altLang="en-US" sz="2200" baseline="-25000" dirty="0">
                    <a:solidFill>
                      <a:srgbClr val="0000FF"/>
                    </a:solidFill>
                  </a:rPr>
                  <a:t>	</a:t>
                </a:r>
                <a:r>
                  <a:rPr lang="en-US" altLang="en-US" sz="2200" dirty="0">
                    <a:solidFill>
                      <a:srgbClr val="0000FF"/>
                    </a:solidFill>
                  </a:rPr>
                  <a:t>(P)</a:t>
                </a:r>
              </a:p>
              <a:p>
                <a:pPr eaLnBrk="1" hangingPunct="1">
                  <a:spcBef>
                    <a:spcPts val="1200"/>
                  </a:spcBef>
                  <a:buClrTx/>
                  <a:buSzTx/>
                  <a:buFontTx/>
                  <a:buNone/>
                  <a:tabLst>
                    <a:tab pos="1793875" algn="l"/>
                    <a:tab pos="1970088" algn="l"/>
                    <a:tab pos="2171700" algn="l"/>
                    <a:tab pos="2427288" algn="l"/>
                    <a:tab pos="3141663" algn="l"/>
                    <a:tab pos="5018088" algn="l"/>
                  </a:tabLst>
                </a:pPr>
                <a:r>
                  <a:rPr lang="en-US" altLang="en-US" sz="2200" dirty="0"/>
                  <a:t>subject to,		</a:t>
                </a:r>
                <a:r>
                  <a:rPr lang="en-US" altLang="en-US" sz="2200" dirty="0" smtClean="0"/>
                  <a:t>	</a:t>
                </a:r>
                <a:r>
                  <a:rPr lang="en-US" altLang="en-US" sz="2200" dirty="0" smtClean="0">
                    <a:solidFill>
                      <a:srgbClr val="0000FF"/>
                    </a:solidFill>
                  </a:rPr>
                  <a:t>∑</a:t>
                </a:r>
                <a:r>
                  <a:rPr lang="en-US" altLang="en-US" sz="2200" baseline="-25000" dirty="0" smtClean="0">
                    <a:solidFill>
                      <a:srgbClr val="0000FF"/>
                    </a:solidFill>
                  </a:rPr>
                  <a:t>t</a:t>
                </a:r>
                <a:r>
                  <a:rPr lang="en-US" altLang="en-US" sz="2200" dirty="0" smtClean="0">
                    <a:solidFill>
                      <a:srgbClr val="0000FF"/>
                    </a:solidFill>
                  </a:rPr>
                  <a:t> </a:t>
                </a:r>
                <a:r>
                  <a:rPr lang="en-US" altLang="en-US" sz="2200" dirty="0" err="1" smtClean="0">
                    <a:solidFill>
                      <a:srgbClr val="0000FF"/>
                    </a:solidFill>
                  </a:rPr>
                  <a:t>x</a:t>
                </a:r>
                <a:r>
                  <a:rPr lang="en-US" altLang="en-US" sz="2200" baseline="-25000" dirty="0" err="1" smtClean="0">
                    <a:solidFill>
                      <a:srgbClr val="0000FF"/>
                    </a:solidFill>
                  </a:rPr>
                  <a:t>v,t</a:t>
                </a:r>
                <a:r>
                  <a:rPr lang="en-US" altLang="en-US" sz="2200" dirty="0">
                    <a:solidFill>
                      <a:srgbClr val="0000FF"/>
                    </a:solidFill>
                  </a:rPr>
                  <a:t>	≥ </a:t>
                </a:r>
                <a:r>
                  <a:rPr lang="en-US" altLang="en-US" sz="2200" dirty="0">
                    <a:solidFill>
                      <a:srgbClr val="0000FF"/>
                    </a:solidFill>
                    <a:latin typeface="Calibri" panose="020F0502020204030204" pitchFamily="34" charset="0"/>
                  </a:rPr>
                  <a:t>1</a:t>
                </a:r>
                <a:r>
                  <a:rPr lang="en-US" altLang="en-US" sz="2200" dirty="0">
                    <a:latin typeface="Comic Sans MS" panose="030F0702030302020204" pitchFamily="66" charset="0"/>
                  </a:rPr>
                  <a:t>	</a:t>
                </a:r>
                <a:r>
                  <a:rPr lang="en-US" altLang="en-US" sz="2200" dirty="0"/>
                  <a:t>for all </a:t>
                </a:r>
                <a:r>
                  <a:rPr lang="en-US" altLang="en-US" sz="2200" dirty="0">
                    <a:solidFill>
                      <a:srgbClr val="0000FF"/>
                    </a:solidFill>
                  </a:rPr>
                  <a:t>v	</a:t>
                </a:r>
              </a:p>
              <a:p>
                <a:pPr eaLnBrk="1" hangingPunct="1">
                  <a:buClrTx/>
                  <a:buSzTx/>
                  <a:buFontTx/>
                  <a:buNone/>
                  <a:tabLst>
                    <a:tab pos="1793875" algn="l"/>
                    <a:tab pos="1970088" algn="l"/>
                    <a:tab pos="2171700" algn="l"/>
                    <a:tab pos="2427288" algn="l"/>
                    <a:tab pos="3141663" algn="l"/>
                    <a:tab pos="5018088" algn="l"/>
                  </a:tabLst>
                </a:pPr>
                <a:r>
                  <a:rPr lang="en-US" altLang="en-US" sz="2200" dirty="0">
                    <a:solidFill>
                      <a:srgbClr val="0000FF"/>
                    </a:solidFill>
                  </a:rPr>
                  <a:t>		</a:t>
                </a:r>
                <a:r>
                  <a:rPr lang="en-US" altLang="en-US" sz="2200" dirty="0" smtClean="0">
                    <a:solidFill>
                      <a:srgbClr val="0000FF"/>
                    </a:solidFill>
                  </a:rPr>
                  <a:t>∑</a:t>
                </a:r>
                <a:r>
                  <a:rPr lang="en-US" altLang="en-US" sz="2200" baseline="-25000" dirty="0" smtClean="0">
                    <a:solidFill>
                      <a:srgbClr val="0000FF"/>
                    </a:solidFill>
                  </a:rPr>
                  <a:t>a</a:t>
                </a:r>
                <a:r>
                  <a:rPr lang="en-US" altLang="en-US" sz="2200" dirty="0" smtClean="0">
                    <a:solidFill>
                      <a:srgbClr val="0000FF"/>
                    </a:solidFill>
                  </a:rPr>
                  <a:t> c</a:t>
                </a:r>
                <a:r>
                  <a:rPr lang="en-US" altLang="en-US" sz="2200" baseline="-25000" dirty="0" smtClean="0">
                    <a:solidFill>
                      <a:srgbClr val="0000FF"/>
                    </a:solidFill>
                  </a:rPr>
                  <a:t>a </a:t>
                </a:r>
                <a:r>
                  <a:rPr lang="en-US" altLang="en-US" sz="2200" dirty="0" err="1" smtClean="0">
                    <a:solidFill>
                      <a:srgbClr val="0000FF"/>
                    </a:solidFill>
                  </a:rPr>
                  <a:t>z</a:t>
                </a:r>
                <a:r>
                  <a:rPr lang="en-US" altLang="en-US" sz="2200" baseline="-25000" dirty="0" err="1" smtClean="0">
                    <a:solidFill>
                      <a:srgbClr val="0000FF"/>
                    </a:solidFill>
                  </a:rPr>
                  <a:t>t</a:t>
                </a:r>
                <a:r>
                  <a:rPr lang="en-US" altLang="en-US" sz="2200" baseline="-25000" dirty="0" smtClean="0">
                    <a:solidFill>
                      <a:srgbClr val="0000FF"/>
                    </a:solidFill>
                  </a:rPr>
                  <a:t>,</a:t>
                </a:r>
                <a:r>
                  <a:rPr lang="en-US" altLang="en-US" sz="2200" dirty="0" smtClean="0">
                    <a:solidFill>
                      <a:srgbClr val="0000FF"/>
                    </a:solidFill>
                  </a:rPr>
                  <a:t> </a:t>
                </a:r>
                <a:r>
                  <a:rPr lang="en-US" altLang="en-US" sz="2200" baseline="-25000" dirty="0" smtClean="0">
                    <a:solidFill>
                      <a:srgbClr val="0000FF"/>
                    </a:solidFill>
                  </a:rPr>
                  <a:t>a</a:t>
                </a:r>
                <a:r>
                  <a:rPr lang="en-US" altLang="en-US" sz="2200" dirty="0">
                    <a:solidFill>
                      <a:srgbClr val="0000FF"/>
                    </a:solidFill>
                  </a:rPr>
                  <a:t>	≤ </a:t>
                </a:r>
                <a:r>
                  <a:rPr lang="en-US" altLang="en-US" sz="2200" dirty="0" smtClean="0">
                    <a:solidFill>
                      <a:srgbClr val="0000FF"/>
                    </a:solidFill>
                  </a:rPr>
                  <a:t>k.</a:t>
                </a:r>
                <a:r>
                  <a:rPr lang="en-US" altLang="en-US" sz="2200" dirty="0" smtClean="0">
                    <a:solidFill>
                      <a:srgbClr val="0000FF"/>
                    </a:solidFill>
                    <a:latin typeface="+mn-lt"/>
                  </a:rPr>
                  <a:t>t</a:t>
                </a:r>
                <a:r>
                  <a:rPr lang="en-US" altLang="en-US" sz="2200" dirty="0">
                    <a:solidFill>
                      <a:srgbClr val="0000FF"/>
                    </a:solidFill>
                  </a:rPr>
                  <a:t>	</a:t>
                </a:r>
                <a:r>
                  <a:rPr lang="en-US" altLang="en-US" sz="2200" dirty="0">
                    <a:solidFill>
                      <a:schemeClr val="tx2"/>
                    </a:solidFill>
                  </a:rPr>
                  <a:t>for all </a:t>
                </a:r>
                <a:r>
                  <a:rPr lang="en-US" altLang="en-US" sz="2200" dirty="0" smtClean="0">
                    <a:solidFill>
                      <a:srgbClr val="0000FF"/>
                    </a:solidFill>
                  </a:rPr>
                  <a:t>t</a:t>
                </a:r>
              </a:p>
              <a:p>
                <a:pPr eaLnBrk="1" hangingPunct="1">
                  <a:buClrTx/>
                  <a:buSzTx/>
                  <a:buFontTx/>
                  <a:buNone/>
                  <a:tabLst>
                    <a:tab pos="1793875" algn="l"/>
                    <a:tab pos="1970088" algn="l"/>
                    <a:tab pos="2171700" algn="l"/>
                    <a:tab pos="2427288" algn="l"/>
                    <a:tab pos="3141663" algn="l"/>
                    <a:tab pos="5018088" algn="l"/>
                  </a:tabLst>
                </a:pPr>
                <a:r>
                  <a:rPr lang="en-US" altLang="en-US" sz="2200" dirty="0">
                    <a:solidFill>
                      <a:srgbClr val="0000FF"/>
                    </a:solidFill>
                  </a:rPr>
                  <a:t>	</a:t>
                </a:r>
                <a:r>
                  <a:rPr lang="en-US" altLang="en-US" sz="2200" dirty="0" smtClean="0">
                    <a:solidFill>
                      <a:srgbClr val="0000FF"/>
                    </a:solidFill>
                  </a:rPr>
                  <a:t>	</a:t>
                </a:r>
                <a:r>
                  <a:rPr lang="en-US" altLang="en-US" sz="2200" dirty="0" err="1" smtClean="0">
                    <a:solidFill>
                      <a:srgbClr val="0000FF"/>
                    </a:solidFill>
                  </a:rPr>
                  <a:t>z</a:t>
                </a:r>
                <a:r>
                  <a:rPr lang="en-US" altLang="en-US" sz="2200" baseline="-25000" dirty="0" err="1" smtClean="0">
                    <a:solidFill>
                      <a:srgbClr val="0000FF"/>
                    </a:solidFill>
                  </a:rPr>
                  <a:t>t</a:t>
                </a:r>
                <a:r>
                  <a:rPr lang="en-US" altLang="en-US" sz="2200" dirty="0" smtClean="0">
                    <a:solidFill>
                      <a:srgbClr val="0000FF"/>
                    </a:solidFill>
                  </a:rPr>
                  <a:t>(</a:t>
                </a:r>
                <a:r>
                  <a:rPr lang="en-US" altLang="en-US" sz="2200" dirty="0" smtClean="0">
                    <a:solidFill>
                      <a:srgbClr val="0000FF"/>
                    </a:solidFill>
                    <a:latin typeface="Symbol" panose="05050102010706020507" pitchFamily="18" charset="2"/>
                  </a:rPr>
                  <a:t>d</a:t>
                </a:r>
                <a:r>
                  <a:rPr lang="en-US" altLang="en-US" sz="2200" baseline="30000" dirty="0" smtClean="0">
                    <a:solidFill>
                      <a:srgbClr val="0000FF"/>
                    </a:solidFill>
                  </a:rPr>
                  <a:t>in</a:t>
                </a:r>
                <a:r>
                  <a:rPr lang="en-US" altLang="en-US" sz="2200" dirty="0" smtClean="0">
                    <a:solidFill>
                      <a:srgbClr val="0000FF"/>
                    </a:solidFill>
                  </a:rPr>
                  <a:t>(v))	≥ </a:t>
                </a:r>
                <a:r>
                  <a:rPr lang="en-US" altLang="en-US" sz="2200" dirty="0" err="1" smtClean="0">
                    <a:solidFill>
                      <a:srgbClr val="0000FF"/>
                    </a:solidFill>
                  </a:rPr>
                  <a:t>z</a:t>
                </a:r>
                <a:r>
                  <a:rPr lang="en-US" altLang="en-US" sz="2200" baseline="-25000" dirty="0" err="1" smtClean="0">
                    <a:solidFill>
                      <a:srgbClr val="0000FF"/>
                    </a:solidFill>
                  </a:rPr>
                  <a:t>t</a:t>
                </a:r>
                <a:r>
                  <a:rPr lang="en-US" altLang="en-US" sz="2200" dirty="0" smtClean="0">
                    <a:solidFill>
                      <a:srgbClr val="0000FF"/>
                    </a:solidFill>
                  </a:rPr>
                  <a:t>(</a:t>
                </a:r>
                <a:r>
                  <a:rPr lang="en-US" altLang="en-US" sz="2200" dirty="0" err="1" smtClean="0">
                    <a:solidFill>
                      <a:srgbClr val="0000FF"/>
                    </a:solidFill>
                    <a:latin typeface="Symbol" panose="05050102010706020507" pitchFamily="18" charset="2"/>
                  </a:rPr>
                  <a:t>d</a:t>
                </a:r>
                <a:r>
                  <a:rPr lang="en-US" altLang="en-US" sz="2200" baseline="30000" dirty="0" err="1" smtClean="0">
                    <a:solidFill>
                      <a:srgbClr val="0000FF"/>
                    </a:solidFill>
                  </a:rPr>
                  <a:t>out</a:t>
                </a:r>
                <a:r>
                  <a:rPr lang="en-US" altLang="en-US" sz="2200" dirty="0" smtClean="0">
                    <a:solidFill>
                      <a:srgbClr val="0000FF"/>
                    </a:solidFill>
                  </a:rPr>
                  <a:t>(v))	</a:t>
                </a:r>
                <a:r>
                  <a:rPr lang="en-US" altLang="en-US" sz="2200" dirty="0" smtClean="0"/>
                  <a:t>for all </a:t>
                </a:r>
                <a:r>
                  <a:rPr lang="en-US" altLang="en-US" sz="2200" dirty="0" smtClean="0">
                    <a:solidFill>
                      <a:srgbClr val="0000FF"/>
                    </a:solidFill>
                  </a:rPr>
                  <a:t>v </a:t>
                </a:r>
                <a14:m>
                  <m:oMath xmlns:m="http://schemas.openxmlformats.org/officeDocument/2006/math">
                    <m:r>
                      <a:rPr lang="en-CA" altLang="en-US" sz="2200" b="0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≠</m:t>
                    </m:r>
                  </m:oMath>
                </a14:m>
                <a:r>
                  <a:rPr lang="en-US" altLang="en-US" sz="2200" dirty="0" smtClean="0">
                    <a:solidFill>
                      <a:srgbClr val="0000FF"/>
                    </a:solidFill>
                  </a:rPr>
                  <a:t> r</a:t>
                </a:r>
                <a:r>
                  <a:rPr lang="en-US" altLang="en-US" sz="2200" dirty="0" smtClean="0"/>
                  <a:t>,</a:t>
                </a:r>
                <a:r>
                  <a:rPr lang="en-US" altLang="en-US" sz="2200" dirty="0" smtClean="0">
                    <a:solidFill>
                      <a:srgbClr val="0000FF"/>
                    </a:solidFill>
                  </a:rPr>
                  <a:t>  t</a:t>
                </a:r>
                <a:endParaRPr lang="en-US" altLang="en-US" sz="2200" dirty="0">
                  <a:solidFill>
                    <a:srgbClr val="0000FF"/>
                  </a:solidFill>
                </a:endParaRPr>
              </a:p>
              <a:p>
                <a:pPr eaLnBrk="1" hangingPunct="1">
                  <a:spcBef>
                    <a:spcPts val="600"/>
                  </a:spcBef>
                  <a:buClrTx/>
                  <a:buSzTx/>
                  <a:buFontTx/>
                  <a:buNone/>
                  <a:tabLst>
                    <a:tab pos="1793875" algn="l"/>
                    <a:tab pos="1970088" algn="l"/>
                    <a:tab pos="2171700" algn="l"/>
                    <a:tab pos="2427288" algn="l"/>
                    <a:tab pos="3141663" algn="l"/>
                    <a:tab pos="5018088" algn="l"/>
                  </a:tabLst>
                </a:pPr>
                <a:r>
                  <a:rPr lang="en-US" altLang="en-US" sz="2200" dirty="0">
                    <a:solidFill>
                      <a:srgbClr val="0000FF"/>
                    </a:solidFill>
                  </a:rPr>
                  <a:t>	</a:t>
                </a:r>
                <a:r>
                  <a:rPr lang="en-US" altLang="en-US" sz="2200" dirty="0" smtClean="0">
                    <a:solidFill>
                      <a:srgbClr val="0000FF"/>
                    </a:solidFill>
                  </a:rPr>
                  <a:t>∑</a:t>
                </a:r>
                <a:r>
                  <a:rPr lang="en-US" altLang="en-US" sz="2200" baseline="-25000" dirty="0" smtClean="0">
                    <a:solidFill>
                      <a:srgbClr val="0000FF"/>
                    </a:solidFill>
                  </a:rPr>
                  <a:t>a into S </a:t>
                </a:r>
                <a:r>
                  <a:rPr lang="en-US" altLang="en-US" sz="2200" dirty="0" err="1" smtClean="0">
                    <a:solidFill>
                      <a:srgbClr val="0000FF"/>
                    </a:solidFill>
                  </a:rPr>
                  <a:t>z</a:t>
                </a:r>
                <a:r>
                  <a:rPr lang="en-US" altLang="en-US" sz="2200" baseline="-25000" dirty="0" err="1" smtClean="0">
                    <a:solidFill>
                      <a:srgbClr val="0000FF"/>
                    </a:solidFill>
                  </a:rPr>
                  <a:t>t</a:t>
                </a:r>
                <a:r>
                  <a:rPr lang="en-US" altLang="en-US" sz="2200" baseline="-25000" dirty="0" smtClean="0">
                    <a:solidFill>
                      <a:srgbClr val="0000FF"/>
                    </a:solidFill>
                  </a:rPr>
                  <a:t>, a</a:t>
                </a:r>
                <a:r>
                  <a:rPr lang="en-US" altLang="en-US" sz="2200" dirty="0">
                    <a:solidFill>
                      <a:srgbClr val="0000FF"/>
                    </a:solidFill>
                  </a:rPr>
                  <a:t>	≥ ∑</a:t>
                </a:r>
                <a:r>
                  <a:rPr lang="en-US" altLang="en-US" sz="2200" baseline="-25000" dirty="0" err="1">
                    <a:solidFill>
                      <a:srgbClr val="0000FF"/>
                    </a:solidFill>
                  </a:rPr>
                  <a:t>t’≤t</a:t>
                </a:r>
                <a:r>
                  <a:rPr lang="en-US" altLang="en-US" sz="2200" dirty="0">
                    <a:solidFill>
                      <a:srgbClr val="0000FF"/>
                    </a:solidFill>
                  </a:rPr>
                  <a:t> </a:t>
                </a:r>
                <a:r>
                  <a:rPr lang="en-US" altLang="en-US" sz="2200" dirty="0" err="1" smtClean="0">
                    <a:solidFill>
                      <a:srgbClr val="0000FF"/>
                    </a:solidFill>
                  </a:rPr>
                  <a:t>x</a:t>
                </a:r>
                <a:r>
                  <a:rPr lang="en-US" altLang="en-US" sz="2200" baseline="-25000" dirty="0" err="1" smtClean="0">
                    <a:solidFill>
                      <a:srgbClr val="0000FF"/>
                    </a:solidFill>
                  </a:rPr>
                  <a:t>v,t</a:t>
                </a:r>
                <a:r>
                  <a:rPr lang="en-US" altLang="en-US" sz="2200" baseline="-25000" dirty="0">
                    <a:solidFill>
                      <a:srgbClr val="0000FF"/>
                    </a:solidFill>
                  </a:rPr>
                  <a:t>’</a:t>
                </a:r>
                <a:r>
                  <a:rPr lang="en-US" altLang="en-US" sz="2200" dirty="0">
                    <a:solidFill>
                      <a:srgbClr val="0000FF"/>
                    </a:solidFill>
                  </a:rPr>
                  <a:t>	</a:t>
                </a:r>
                <a:r>
                  <a:rPr lang="en-US" altLang="en-US" sz="2200" dirty="0">
                    <a:solidFill>
                      <a:srgbClr val="000000"/>
                    </a:solidFill>
                  </a:rPr>
                  <a:t>for all </a:t>
                </a:r>
                <a:r>
                  <a:rPr lang="en-US" altLang="en-US" sz="2200" dirty="0" smtClean="0">
                    <a:solidFill>
                      <a:srgbClr val="0000FF"/>
                    </a:solidFill>
                  </a:rPr>
                  <a:t>S: </a:t>
                </a:r>
                <a:r>
                  <a:rPr lang="en-US" altLang="en-US" sz="2200" dirty="0" err="1" smtClean="0">
                    <a:solidFill>
                      <a:srgbClr val="0000FF"/>
                    </a:solidFill>
                  </a:rPr>
                  <a:t>r</a:t>
                </a:r>
                <a:r>
                  <a:rPr lang="en-US" altLang="en-US" sz="2200" dirty="0" err="1" smtClean="0">
                    <a:solidFill>
                      <a:srgbClr val="0000FF"/>
                    </a:solidFill>
                    <a:sym typeface="Symbol" panose="05050102010706020507" pitchFamily="18" charset="2"/>
                  </a:rPr>
                  <a:t></a:t>
                </a:r>
                <a:r>
                  <a:rPr lang="en-US" altLang="en-US" sz="2200" dirty="0" err="1" smtClean="0">
                    <a:solidFill>
                      <a:srgbClr val="0000FF"/>
                    </a:solidFill>
                  </a:rPr>
                  <a:t>S</a:t>
                </a:r>
                <a:r>
                  <a:rPr lang="en-US" altLang="en-US" sz="2200" dirty="0" smtClean="0">
                    <a:solidFill>
                      <a:srgbClr val="000000"/>
                    </a:solidFill>
                  </a:rPr>
                  <a:t>, </a:t>
                </a:r>
                <a:r>
                  <a:rPr lang="en-US" altLang="en-US" sz="2200" dirty="0" err="1" smtClean="0">
                    <a:solidFill>
                      <a:srgbClr val="0000FF"/>
                    </a:solidFill>
                  </a:rPr>
                  <a:t>v</a:t>
                </a:r>
                <a:r>
                  <a:rPr lang="en-US" altLang="en-US" sz="2200" dirty="0" err="1" smtClean="0">
                    <a:solidFill>
                      <a:srgbClr val="0000FF"/>
                    </a:solidFill>
                    <a:latin typeface="Symbol" panose="05050102010706020507" pitchFamily="18" charset="2"/>
                  </a:rPr>
                  <a:t>Î</a:t>
                </a:r>
                <a:r>
                  <a:rPr lang="en-US" altLang="en-US" sz="2200" dirty="0" err="1" smtClean="0">
                    <a:solidFill>
                      <a:srgbClr val="0000FF"/>
                    </a:solidFill>
                  </a:rPr>
                  <a:t>S</a:t>
                </a:r>
                <a:r>
                  <a:rPr lang="en-US" altLang="en-US" sz="2200" dirty="0" smtClean="0"/>
                  <a:t>,</a:t>
                </a:r>
                <a:r>
                  <a:rPr lang="en-US" altLang="en-US" sz="2200" dirty="0" smtClean="0">
                    <a:solidFill>
                      <a:srgbClr val="0000FF"/>
                    </a:solidFill>
                  </a:rPr>
                  <a:t> t</a:t>
                </a:r>
              </a:p>
              <a:p>
                <a:pPr eaLnBrk="1" hangingPunct="1">
                  <a:spcBef>
                    <a:spcPts val="300"/>
                  </a:spcBef>
                  <a:buClrTx/>
                  <a:buSzTx/>
                  <a:buFontTx/>
                  <a:buNone/>
                  <a:tabLst>
                    <a:tab pos="1793875" algn="l"/>
                    <a:tab pos="1970088" algn="l"/>
                    <a:tab pos="2171700" algn="l"/>
                    <a:tab pos="2427288" algn="l"/>
                    <a:tab pos="3141663" algn="l"/>
                    <a:tab pos="5018088" algn="l"/>
                  </a:tabLst>
                </a:pPr>
                <a:r>
                  <a:rPr lang="en-US" altLang="en-US" sz="2200" dirty="0">
                    <a:solidFill>
                      <a:srgbClr val="0000FF"/>
                    </a:solidFill>
                  </a:rPr>
                  <a:t>	</a:t>
                </a:r>
                <a:r>
                  <a:rPr lang="en-US" altLang="en-US" sz="2200" dirty="0" smtClean="0">
                    <a:solidFill>
                      <a:srgbClr val="0000FF"/>
                    </a:solidFill>
                  </a:rPr>
                  <a:t>			x</a:t>
                </a:r>
                <a:r>
                  <a:rPr lang="en-US" altLang="en-US" sz="2200" dirty="0">
                    <a:solidFill>
                      <a:srgbClr val="0000FF"/>
                    </a:solidFill>
                  </a:rPr>
                  <a:t>, z	≥ 0</a:t>
                </a:r>
                <a:r>
                  <a:rPr lang="en-US" altLang="en-US" sz="2200" dirty="0"/>
                  <a:t>.</a:t>
                </a:r>
              </a:p>
            </p:txBody>
          </p:sp>
        </mc:Choice>
        <mc:Fallback xmlns="">
          <p:sp>
            <p:nvSpPr>
              <p:cNvPr id="20484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828920" y="2068754"/>
                <a:ext cx="7799388" cy="2528384"/>
              </a:xfrm>
              <a:prstGeom prst="rect">
                <a:avLst/>
              </a:prstGeom>
              <a:blipFill rotWithShape="0">
                <a:blip r:embed="rId2"/>
                <a:stretch>
                  <a:fillRect l="-1016" t="-1446" b="-4096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>
                <a:spLocks noChangeArrowheads="1"/>
              </p:cNvSpPr>
              <p:nvPr/>
            </p:nvSpPr>
            <p:spPr bwMode="auto">
              <a:xfrm>
                <a:off x="685800" y="4548553"/>
                <a:ext cx="8294688" cy="19774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ts val="1200"/>
                  </a:spcBef>
                </a:pPr>
                <a:r>
                  <a:rPr lang="en-CA" altLang="en-US" dirty="0" smtClean="0">
                    <a:solidFill>
                      <a:srgbClr val="009900"/>
                    </a:solidFill>
                  </a:rPr>
                  <a:t>Theorem</a:t>
                </a:r>
                <a:r>
                  <a:rPr lang="en-CA" altLang="en-US" dirty="0">
                    <a:solidFill>
                      <a:srgbClr val="009900"/>
                    </a:solidFill>
                  </a:rPr>
                  <a:t>: </a:t>
                </a:r>
                <a:r>
                  <a:rPr lang="en-CA" altLang="en-US" dirty="0"/>
                  <a:t>Given a </a:t>
                </a:r>
                <a:r>
                  <a:rPr lang="en-CA" altLang="en-US" dirty="0" smtClean="0"/>
                  <a:t>solution </a:t>
                </a:r>
                <a:r>
                  <a:rPr lang="en-CA" altLang="en-US" dirty="0">
                    <a:solidFill>
                      <a:srgbClr val="0000FF"/>
                    </a:solidFill>
                  </a:rPr>
                  <a:t>(x,</a:t>
                </a:r>
                <a:r>
                  <a:rPr lang="en-CA" altLang="en-US" baseline="-25000" dirty="0">
                    <a:solidFill>
                      <a:srgbClr val="0000FF"/>
                    </a:solidFill>
                  </a:rPr>
                  <a:t> </a:t>
                </a:r>
                <a:r>
                  <a:rPr lang="en-CA" altLang="en-US" dirty="0">
                    <a:solidFill>
                      <a:srgbClr val="0000FF"/>
                    </a:solidFill>
                  </a:rPr>
                  <a:t>z)</a:t>
                </a:r>
                <a:r>
                  <a:rPr lang="en-CA" altLang="en-US" dirty="0"/>
                  <a:t> </a:t>
                </a:r>
                <a:r>
                  <a:rPr lang="en-CA" altLang="en-US" dirty="0" smtClean="0"/>
                  <a:t>to </a:t>
                </a:r>
                <a:r>
                  <a:rPr lang="en-CA" altLang="en-US" dirty="0" smtClean="0">
                    <a:solidFill>
                      <a:srgbClr val="0000FF"/>
                    </a:solidFill>
                  </a:rPr>
                  <a:t>(P)</a:t>
                </a:r>
                <a:r>
                  <a:rPr lang="en-CA" altLang="en-US" dirty="0" smtClean="0"/>
                  <a:t>,  for all </a:t>
                </a:r>
                <a:r>
                  <a:rPr lang="en-CA" altLang="en-US" dirty="0" smtClean="0">
                    <a:solidFill>
                      <a:srgbClr val="0000FF"/>
                    </a:solidFill>
                  </a:rPr>
                  <a:t>t</a:t>
                </a:r>
                <a:endParaRPr lang="en-CA" altLang="en-US" dirty="0">
                  <a:solidFill>
                    <a:srgbClr val="0000FF"/>
                  </a:solidFill>
                </a:endParaRPr>
              </a:p>
              <a:p>
                <a:pPr eaLnBrk="1" hangingPunct="1"/>
                <a:r>
                  <a:rPr lang="en-CA" altLang="en-US" dirty="0">
                    <a:solidFill>
                      <a:srgbClr val="D30000"/>
                    </a:solidFill>
                  </a:rPr>
                  <a:t>	</a:t>
                </a:r>
                <a:r>
                  <a:rPr lang="en-CA" altLang="en-US" dirty="0" err="1" smtClean="0">
                    <a:solidFill>
                      <a:srgbClr val="0000FF"/>
                    </a:solidFill>
                  </a:rPr>
                  <a:t>z</a:t>
                </a:r>
                <a:r>
                  <a:rPr lang="en-CA" altLang="en-US" baseline="-25000" dirty="0" err="1" smtClean="0">
                    <a:solidFill>
                      <a:srgbClr val="0000FF"/>
                    </a:solidFill>
                  </a:rPr>
                  <a:t>t</a:t>
                </a:r>
                <a:r>
                  <a:rPr lang="en-CA" altLang="en-US" dirty="0" smtClean="0">
                    <a:solidFill>
                      <a:srgbClr val="0000FF"/>
                    </a:solidFill>
                  </a:rPr>
                  <a:t> </a:t>
                </a:r>
                <a:r>
                  <a:rPr lang="en-CA" altLang="en-US" dirty="0">
                    <a:solidFill>
                      <a:srgbClr val="D30000"/>
                    </a:solidFill>
                  </a:rPr>
                  <a:t>dominates a convex combination of </a:t>
                </a:r>
                <a:r>
                  <a:rPr lang="en-CA" altLang="en-US" dirty="0">
                    <a:solidFill>
                      <a:srgbClr val="0000FF"/>
                    </a:solidFill>
                  </a:rPr>
                  <a:t>r</a:t>
                </a:r>
                <a:r>
                  <a:rPr lang="en-CA" altLang="en-US" dirty="0">
                    <a:solidFill>
                      <a:srgbClr val="D30000"/>
                    </a:solidFill>
                  </a:rPr>
                  <a:t>-rooted out-trees </a:t>
                </a:r>
                <a:r>
                  <a:rPr lang="en-CA" altLang="en-US" dirty="0" err="1"/>
                  <a:t>s.t</a:t>
                </a:r>
                <a:r>
                  <a:rPr lang="en-CA" altLang="en-US" dirty="0" err="1" smtClean="0"/>
                  <a:t>.</a:t>
                </a:r>
                <a:r>
                  <a:rPr lang="en-CA" altLang="en-US" dirty="0"/>
                  <a:t>	</a:t>
                </a:r>
                <a:r>
                  <a:rPr lang="en-CA" altLang="en-US" dirty="0" err="1">
                    <a:solidFill>
                      <a:srgbClr val="0000FF"/>
                    </a:solidFill>
                  </a:rPr>
                  <a:t>Pr</a:t>
                </a:r>
                <a:r>
                  <a:rPr lang="en-CA" altLang="en-US" dirty="0">
                    <a:solidFill>
                      <a:srgbClr val="0000FF"/>
                    </a:solidFill>
                  </a:rPr>
                  <a:t>[v</a:t>
                </a:r>
                <a:r>
                  <a:rPr lang="en-CA" altLang="en-US" dirty="0"/>
                  <a:t> </a:t>
                </a:r>
                <a:r>
                  <a:rPr lang="en-CA" altLang="en-US" dirty="0" smtClean="0"/>
                  <a:t>is covered</a:t>
                </a:r>
                <a:r>
                  <a:rPr lang="en-CA" altLang="en-US" dirty="0">
                    <a:solidFill>
                      <a:srgbClr val="0000FF"/>
                    </a:solidFill>
                  </a:rPr>
                  <a:t>] </a:t>
                </a:r>
                <a:r>
                  <a:rPr lang="en-US" altLang="en-US" dirty="0">
                    <a:solidFill>
                      <a:srgbClr val="0000FF"/>
                    </a:solidFill>
                  </a:rPr>
                  <a:t>≥ ∑</a:t>
                </a:r>
                <a:r>
                  <a:rPr lang="en-US" altLang="en-US" baseline="-25000" dirty="0" err="1">
                    <a:solidFill>
                      <a:srgbClr val="0000FF"/>
                    </a:solidFill>
                  </a:rPr>
                  <a:t>t’≤t</a:t>
                </a:r>
                <a:r>
                  <a:rPr lang="en-US" altLang="en-US" dirty="0">
                    <a:solidFill>
                      <a:srgbClr val="0000FF"/>
                    </a:solidFill>
                  </a:rPr>
                  <a:t> </a:t>
                </a:r>
                <a:r>
                  <a:rPr lang="en-US" altLang="en-US" dirty="0" err="1">
                    <a:solidFill>
                      <a:srgbClr val="0000FF"/>
                    </a:solidFill>
                  </a:rPr>
                  <a:t>x</a:t>
                </a:r>
                <a:r>
                  <a:rPr lang="en-US" altLang="en-US" baseline="-25000" dirty="0" err="1">
                    <a:solidFill>
                      <a:srgbClr val="0000FF"/>
                    </a:solidFill>
                  </a:rPr>
                  <a:t>v,t</a:t>
                </a:r>
                <a:r>
                  <a:rPr lang="en-US" altLang="en-US" baseline="-25000" dirty="0">
                    <a:solidFill>
                      <a:srgbClr val="0000FF"/>
                    </a:solidFill>
                  </a:rPr>
                  <a:t>’</a:t>
                </a:r>
                <a:r>
                  <a:rPr lang="en-CA" altLang="en-US" dirty="0" smtClean="0">
                    <a:solidFill>
                      <a:srgbClr val="0000FF"/>
                    </a:solidFill>
                  </a:rPr>
                  <a:t> </a:t>
                </a:r>
                <a:r>
                  <a:rPr lang="en-CA" altLang="en-US" dirty="0"/>
                  <a:t>for all </a:t>
                </a:r>
                <a:r>
                  <a:rPr lang="en-CA" altLang="en-US" dirty="0">
                    <a:solidFill>
                      <a:srgbClr val="0000FF"/>
                    </a:solidFill>
                  </a:rPr>
                  <a:t>v</a:t>
                </a:r>
                <a:r>
                  <a:rPr lang="en-CA" altLang="en-US" dirty="0"/>
                  <a:t>.</a:t>
                </a:r>
              </a:p>
              <a:p>
                <a:pPr eaLnBrk="1" hangingPunct="1">
                  <a:spcBef>
                    <a:spcPts val="300"/>
                  </a:spcBef>
                </a:pPr>
                <a:r>
                  <a:rPr lang="en-CA" altLang="en-US" dirty="0"/>
                  <a:t>Follows essentially from </a:t>
                </a:r>
                <a:r>
                  <a:rPr lang="en-CA" altLang="en-US" dirty="0">
                    <a:solidFill>
                      <a:srgbClr val="D30000"/>
                    </a:solidFill>
                  </a:rPr>
                  <a:t>arborescence-packing</a:t>
                </a:r>
                <a:r>
                  <a:rPr lang="en-CA" altLang="en-US" dirty="0"/>
                  <a:t> results of BFJ95 since </a:t>
                </a:r>
                <a:r>
                  <a:rPr lang="en-CA" altLang="en-US" dirty="0" smtClean="0">
                    <a:solidFill>
                      <a:srgbClr val="0000FF"/>
                    </a:solidFill>
                  </a:rPr>
                  <a:t>r </a:t>
                </a:r>
                <a14:m>
                  <m:oMath xmlns:m="http://schemas.openxmlformats.org/officeDocument/2006/math">
                    <m:r>
                      <a:rPr lang="en-CA" altLang="en-US" b="0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en-CA" altLang="en-US" dirty="0" smtClean="0">
                    <a:solidFill>
                      <a:srgbClr val="0000FF"/>
                    </a:solidFill>
                    <a:sym typeface="Symbol" panose="05050102010706020507" pitchFamily="18" charset="2"/>
                  </a:rPr>
                  <a:t> </a:t>
                </a:r>
                <a:r>
                  <a:rPr lang="en-CA" altLang="en-US" dirty="0" smtClean="0">
                    <a:solidFill>
                      <a:srgbClr val="0000FF"/>
                    </a:solidFill>
                  </a:rPr>
                  <a:t>v</a:t>
                </a:r>
                <a:r>
                  <a:rPr lang="en-CA" altLang="en-US" dirty="0" smtClean="0"/>
                  <a:t> </a:t>
                </a:r>
                <a:r>
                  <a:rPr lang="en-CA" altLang="en-US" dirty="0"/>
                  <a:t>connectivity with arc-capacities </a:t>
                </a:r>
                <a:r>
                  <a:rPr lang="en-CA" altLang="en-US" dirty="0" smtClean="0">
                    <a:solidFill>
                      <a:srgbClr val="0000FF"/>
                    </a:solidFill>
                  </a:rPr>
                  <a:t>{</a:t>
                </a:r>
                <a:r>
                  <a:rPr lang="en-CA" altLang="en-US" dirty="0" err="1" smtClean="0">
                    <a:solidFill>
                      <a:srgbClr val="0000FF"/>
                    </a:solidFill>
                  </a:rPr>
                  <a:t>z</a:t>
                </a:r>
                <a:r>
                  <a:rPr lang="en-CA" altLang="en-US" baseline="-25000" dirty="0" err="1" smtClean="0">
                    <a:solidFill>
                      <a:srgbClr val="0000FF"/>
                    </a:solidFill>
                  </a:rPr>
                  <a:t>t</a:t>
                </a:r>
                <a:r>
                  <a:rPr lang="en-CA" altLang="en-US" baseline="-25000" dirty="0" smtClean="0">
                    <a:solidFill>
                      <a:srgbClr val="0000FF"/>
                    </a:solidFill>
                  </a:rPr>
                  <a:t>, a</a:t>
                </a:r>
                <a:r>
                  <a:rPr lang="en-CA" altLang="en-US" dirty="0" smtClean="0">
                    <a:solidFill>
                      <a:srgbClr val="0000FF"/>
                    </a:solidFill>
                  </a:rPr>
                  <a:t>} </a:t>
                </a:r>
                <a:r>
                  <a:rPr lang="en-CA" altLang="en-US" dirty="0">
                    <a:solidFill>
                      <a:srgbClr val="0000FF"/>
                    </a:solidFill>
                  </a:rPr>
                  <a:t>is </a:t>
                </a:r>
                <a:r>
                  <a:rPr lang="en-US" altLang="en-US" dirty="0">
                    <a:solidFill>
                      <a:srgbClr val="0000FF"/>
                    </a:solidFill>
                  </a:rPr>
                  <a:t>≥</a:t>
                </a:r>
                <a:r>
                  <a:rPr lang="en-CA" altLang="en-US" dirty="0">
                    <a:solidFill>
                      <a:srgbClr val="0000FF"/>
                    </a:solidFill>
                  </a:rPr>
                  <a:t> </a:t>
                </a:r>
                <a:r>
                  <a:rPr lang="en-US" altLang="en-US" dirty="0">
                    <a:solidFill>
                      <a:srgbClr val="0000FF"/>
                    </a:solidFill>
                  </a:rPr>
                  <a:t>∑</a:t>
                </a:r>
                <a:r>
                  <a:rPr lang="en-US" altLang="en-US" baseline="-25000" dirty="0" err="1">
                    <a:solidFill>
                      <a:srgbClr val="0000FF"/>
                    </a:solidFill>
                  </a:rPr>
                  <a:t>t’≤t</a:t>
                </a:r>
                <a:r>
                  <a:rPr lang="en-US" altLang="en-US" dirty="0">
                    <a:solidFill>
                      <a:srgbClr val="0000FF"/>
                    </a:solidFill>
                  </a:rPr>
                  <a:t> </a:t>
                </a:r>
                <a:r>
                  <a:rPr lang="en-US" altLang="en-US" dirty="0" err="1">
                    <a:solidFill>
                      <a:srgbClr val="0000FF"/>
                    </a:solidFill>
                  </a:rPr>
                  <a:t>x</a:t>
                </a:r>
                <a:r>
                  <a:rPr lang="en-US" altLang="en-US" baseline="-25000" dirty="0" err="1">
                    <a:solidFill>
                      <a:srgbClr val="0000FF"/>
                    </a:solidFill>
                  </a:rPr>
                  <a:t>v,t</a:t>
                </a:r>
                <a:r>
                  <a:rPr lang="en-US" altLang="en-US" baseline="-25000" dirty="0" smtClean="0">
                    <a:solidFill>
                      <a:srgbClr val="0000FF"/>
                    </a:solidFill>
                  </a:rPr>
                  <a:t>’</a:t>
                </a:r>
                <a:endParaRPr lang="en-CA" altLang="en-US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85800" y="4548553"/>
                <a:ext cx="8294688" cy="1977464"/>
              </a:xfrm>
              <a:prstGeom prst="rect">
                <a:avLst/>
              </a:prstGeom>
              <a:blipFill rotWithShape="0">
                <a:blip r:embed="rId3"/>
                <a:stretch>
                  <a:fillRect l="-1176" t="-2462" r="-147" b="-5846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45155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246185" y="263525"/>
            <a:ext cx="8662865" cy="838200"/>
          </a:xfrm>
        </p:spPr>
        <p:txBody>
          <a:bodyPr/>
          <a:lstStyle/>
          <a:p>
            <a:r>
              <a:rPr lang="en-US" altLang="en-US" dirty="0" smtClean="0">
                <a:ea typeface="ＭＳ Ｐゴシック" panose="020B0600070205080204" pitchFamily="34" charset="-128"/>
              </a:rPr>
              <a:t>Rounding </a:t>
            </a:r>
            <a:r>
              <a:rPr lang="en-US" altLang="en-US" dirty="0" err="1" smtClean="0">
                <a:ea typeface="ＭＳ Ｐゴシック" panose="020B0600070205080204" pitchFamily="34" charset="-128"/>
              </a:rPr>
              <a:t>bidirected</a:t>
            </a:r>
            <a:r>
              <a:rPr lang="en-US" altLang="en-US" dirty="0" smtClean="0">
                <a:ea typeface="ＭＳ Ｐゴシック" panose="020B0600070205080204" pitchFamily="34" charset="-128"/>
              </a:rPr>
              <a:t> LP</a:t>
            </a:r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797168" y="1260475"/>
            <a:ext cx="7948369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CC0000"/>
              </a:buClr>
              <a:buSzPct val="120000"/>
              <a:buChar char="•"/>
              <a:tabLst>
                <a:tab pos="571500" algn="l"/>
              </a:tabLst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33CC33"/>
              </a:buClr>
              <a:buChar char="–"/>
              <a:tabLst>
                <a:tab pos="571500" algn="l"/>
              </a:tabLst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20000"/>
              <a:buChar char="•"/>
              <a:tabLst>
                <a:tab pos="571500" algn="l"/>
              </a:tabLs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571500" algn="l"/>
              </a:tabLst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571500" algn="l"/>
              </a:tabLst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571500" algn="l"/>
              </a:tabLst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571500" algn="l"/>
              </a:tabLst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571500" algn="l"/>
              </a:tabLst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571500" algn="l"/>
              </a:tabLst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200" dirty="0" err="1" smtClean="0">
                <a:solidFill>
                  <a:srgbClr val="0000FF"/>
                </a:solidFill>
              </a:rPr>
              <a:t>x</a:t>
            </a:r>
            <a:r>
              <a:rPr lang="en-US" altLang="en-US" sz="2200" baseline="-25000" dirty="0" err="1" smtClean="0">
                <a:solidFill>
                  <a:srgbClr val="0000FF"/>
                </a:solidFill>
              </a:rPr>
              <a:t>v,t</a:t>
            </a:r>
            <a:r>
              <a:rPr lang="en-US" altLang="en-US" sz="2200" baseline="-25000" dirty="0" smtClean="0">
                <a:solidFill>
                  <a:srgbClr val="0000FF"/>
                </a:solidFill>
              </a:rPr>
              <a:t> </a:t>
            </a:r>
            <a:r>
              <a:rPr lang="en-US" altLang="en-US" sz="2200" dirty="0" smtClean="0"/>
              <a:t>:	indicates if node </a:t>
            </a:r>
            <a:r>
              <a:rPr lang="en-US" altLang="en-US" sz="2200" dirty="0" smtClean="0">
                <a:solidFill>
                  <a:srgbClr val="0000FF"/>
                </a:solidFill>
              </a:rPr>
              <a:t>v</a:t>
            </a:r>
            <a:r>
              <a:rPr lang="en-US" altLang="en-US" sz="2200" dirty="0" smtClean="0"/>
              <a:t> is visited at time </a:t>
            </a:r>
            <a:r>
              <a:rPr lang="en-US" altLang="en-US" sz="2200" dirty="0" smtClean="0">
                <a:solidFill>
                  <a:srgbClr val="0000FF"/>
                </a:solidFill>
              </a:rPr>
              <a:t>t</a:t>
            </a:r>
            <a:r>
              <a:rPr lang="en-US" altLang="en-US" sz="2200" dirty="0" smtClean="0"/>
              <a:t>;  is </a:t>
            </a:r>
            <a:r>
              <a:rPr lang="en-US" altLang="en-US" sz="2200" dirty="0">
                <a:solidFill>
                  <a:srgbClr val="0000FF"/>
                </a:solidFill>
              </a:rPr>
              <a:t>0</a:t>
            </a:r>
            <a:r>
              <a:rPr lang="en-US" altLang="en-US" sz="2200" dirty="0"/>
              <a:t> if </a:t>
            </a:r>
            <a:r>
              <a:rPr lang="en-US" altLang="en-US" sz="2200" dirty="0" err="1">
                <a:solidFill>
                  <a:srgbClr val="0000FF"/>
                </a:solidFill>
              </a:rPr>
              <a:t>c</a:t>
            </a:r>
            <a:r>
              <a:rPr lang="en-US" altLang="en-US" sz="2200" baseline="-25000" dirty="0" err="1">
                <a:solidFill>
                  <a:srgbClr val="0000FF"/>
                </a:solidFill>
              </a:rPr>
              <a:t>rv</a:t>
            </a:r>
            <a:r>
              <a:rPr lang="en-US" altLang="en-US" sz="2200" dirty="0">
                <a:solidFill>
                  <a:srgbClr val="0000FF"/>
                </a:solidFill>
              </a:rPr>
              <a:t>&gt;t</a:t>
            </a:r>
            <a:r>
              <a:rPr lang="en-US" altLang="en-US" sz="2200" dirty="0" smtClean="0"/>
              <a:t> </a:t>
            </a:r>
            <a:endParaRPr lang="en-US" altLang="en-US" sz="2200" dirty="0" smtClean="0">
              <a:solidFill>
                <a:srgbClr val="0000FF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200" dirty="0" err="1" smtClean="0">
                <a:solidFill>
                  <a:srgbClr val="0000FF"/>
                </a:solidFill>
              </a:rPr>
              <a:t>z</a:t>
            </a:r>
            <a:r>
              <a:rPr lang="en-US" altLang="en-US" sz="2200" baseline="-25000" dirty="0" err="1" smtClean="0">
                <a:solidFill>
                  <a:srgbClr val="0000FF"/>
                </a:solidFill>
              </a:rPr>
              <a:t>t</a:t>
            </a:r>
            <a:r>
              <a:rPr lang="en-US" altLang="en-US" sz="2200" baseline="-25000" dirty="0" smtClean="0">
                <a:solidFill>
                  <a:srgbClr val="0000FF"/>
                </a:solidFill>
              </a:rPr>
              <a:t>, a </a:t>
            </a:r>
            <a:r>
              <a:rPr lang="en-US" altLang="en-US" sz="2200" dirty="0"/>
              <a:t>:  indicates if </a:t>
            </a:r>
            <a:r>
              <a:rPr lang="en-US" altLang="en-US" sz="2200" dirty="0" smtClean="0"/>
              <a:t>arc </a:t>
            </a:r>
            <a:r>
              <a:rPr lang="en-US" altLang="en-US" sz="2200" dirty="0" smtClean="0">
                <a:solidFill>
                  <a:srgbClr val="0000FF"/>
                </a:solidFill>
              </a:rPr>
              <a:t>a</a:t>
            </a:r>
            <a:r>
              <a:rPr lang="en-US" altLang="en-US" sz="2200" dirty="0" smtClean="0"/>
              <a:t> is on some vehicle’s path up to time</a:t>
            </a:r>
            <a:r>
              <a:rPr lang="en-US" altLang="en-US" sz="2200" dirty="0" smtClean="0">
                <a:solidFill>
                  <a:srgbClr val="0000FF"/>
                </a:solidFill>
              </a:rPr>
              <a:t> 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484" name="Rectangle 4"/>
              <p:cNvSpPr>
                <a:spLocks noChangeArrowheads="1"/>
              </p:cNvSpPr>
              <p:nvPr/>
            </p:nvSpPr>
            <p:spPr bwMode="auto">
              <a:xfrm>
                <a:off x="828920" y="2068754"/>
                <a:ext cx="7799388" cy="25283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CC0000"/>
                  </a:buClr>
                  <a:buSzPct val="120000"/>
                  <a:buChar char="•"/>
                  <a:tabLst>
                    <a:tab pos="1254125" algn="l"/>
                    <a:tab pos="1600200" algn="l"/>
                    <a:tab pos="2171700" algn="l"/>
                    <a:tab pos="2427288" algn="l"/>
                    <a:tab pos="3141663" algn="l"/>
                    <a:tab pos="5018088" algn="l"/>
                  </a:tabLst>
                  <a:defRPr sz="32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33CC33"/>
                  </a:buClr>
                  <a:buChar char="–"/>
                  <a:tabLst>
                    <a:tab pos="1254125" algn="l"/>
                    <a:tab pos="1600200" algn="l"/>
                    <a:tab pos="2171700" algn="l"/>
                    <a:tab pos="2427288" algn="l"/>
                    <a:tab pos="3141663" algn="l"/>
                    <a:tab pos="5018088" algn="l"/>
                  </a:tabLst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SzPct val="120000"/>
                  <a:buChar char="•"/>
                  <a:tabLst>
                    <a:tab pos="1254125" algn="l"/>
                    <a:tab pos="1600200" algn="l"/>
                    <a:tab pos="2171700" algn="l"/>
                    <a:tab pos="2427288" algn="l"/>
                    <a:tab pos="3141663" algn="l"/>
                    <a:tab pos="5018088" algn="l"/>
                  </a:tabLst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tabLst>
                    <a:tab pos="1254125" algn="l"/>
                    <a:tab pos="1600200" algn="l"/>
                    <a:tab pos="2171700" algn="l"/>
                    <a:tab pos="2427288" algn="l"/>
                    <a:tab pos="3141663" algn="l"/>
                    <a:tab pos="5018088" algn="l"/>
                  </a:tabLst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tabLst>
                    <a:tab pos="1254125" algn="l"/>
                    <a:tab pos="1600200" algn="l"/>
                    <a:tab pos="2171700" algn="l"/>
                    <a:tab pos="2427288" algn="l"/>
                    <a:tab pos="3141663" algn="l"/>
                    <a:tab pos="5018088" algn="l"/>
                  </a:tabLst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tabLst>
                    <a:tab pos="1254125" algn="l"/>
                    <a:tab pos="1600200" algn="l"/>
                    <a:tab pos="2171700" algn="l"/>
                    <a:tab pos="2427288" algn="l"/>
                    <a:tab pos="3141663" algn="l"/>
                    <a:tab pos="5018088" algn="l"/>
                  </a:tabLst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tabLst>
                    <a:tab pos="1254125" algn="l"/>
                    <a:tab pos="1600200" algn="l"/>
                    <a:tab pos="2171700" algn="l"/>
                    <a:tab pos="2427288" algn="l"/>
                    <a:tab pos="3141663" algn="l"/>
                    <a:tab pos="5018088" algn="l"/>
                  </a:tabLst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tabLst>
                    <a:tab pos="1254125" algn="l"/>
                    <a:tab pos="1600200" algn="l"/>
                    <a:tab pos="2171700" algn="l"/>
                    <a:tab pos="2427288" algn="l"/>
                    <a:tab pos="3141663" algn="l"/>
                    <a:tab pos="5018088" algn="l"/>
                  </a:tabLst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tabLst>
                    <a:tab pos="1254125" algn="l"/>
                    <a:tab pos="1600200" algn="l"/>
                    <a:tab pos="2171700" algn="l"/>
                    <a:tab pos="2427288" algn="l"/>
                    <a:tab pos="3141663" algn="l"/>
                    <a:tab pos="5018088" algn="l"/>
                  </a:tabLst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ClrTx/>
                  <a:buSzTx/>
                  <a:buFontTx/>
                  <a:buNone/>
                  <a:tabLst>
                    <a:tab pos="1793875" algn="l"/>
                    <a:tab pos="1970088" algn="l"/>
                    <a:tab pos="2171700" algn="l"/>
                    <a:tab pos="2427288" algn="l"/>
                    <a:tab pos="3141663" algn="l"/>
                    <a:tab pos="5018088" algn="l"/>
                  </a:tabLst>
                </a:pPr>
                <a:r>
                  <a:rPr lang="en-US" altLang="en-US" sz="2200" dirty="0" smtClean="0"/>
                  <a:t>Minimize 			</a:t>
                </a:r>
                <a:r>
                  <a:rPr lang="en-US" altLang="en-US" sz="2200" dirty="0" smtClean="0">
                    <a:solidFill>
                      <a:srgbClr val="0000FF"/>
                    </a:solidFill>
                  </a:rPr>
                  <a:t>∑</a:t>
                </a:r>
                <a:r>
                  <a:rPr lang="en-US" altLang="en-US" sz="2200" baseline="-25000" dirty="0" smtClean="0">
                    <a:solidFill>
                      <a:srgbClr val="0000FF"/>
                    </a:solidFill>
                  </a:rPr>
                  <a:t>v</a:t>
                </a:r>
                <a:r>
                  <a:rPr lang="en-US" altLang="en-US" sz="2200" baseline="-25000" dirty="0">
                    <a:solidFill>
                      <a:srgbClr val="0000FF"/>
                    </a:solidFill>
                  </a:rPr>
                  <a:t>, t</a:t>
                </a:r>
                <a:r>
                  <a:rPr lang="en-US" altLang="en-US" sz="2200" dirty="0">
                    <a:solidFill>
                      <a:srgbClr val="0000FF"/>
                    </a:solidFill>
                  </a:rPr>
                  <a:t> </a:t>
                </a:r>
                <a:r>
                  <a:rPr lang="en-US" altLang="en-US" sz="2200" dirty="0" err="1">
                    <a:solidFill>
                      <a:srgbClr val="0000FF"/>
                    </a:solidFill>
                  </a:rPr>
                  <a:t>t</a:t>
                </a:r>
                <a:r>
                  <a:rPr lang="en-US" altLang="en-US" sz="2200" baseline="-25000" dirty="0">
                    <a:solidFill>
                      <a:srgbClr val="0000FF"/>
                    </a:solidFill>
                  </a:rPr>
                  <a:t> </a:t>
                </a:r>
                <a:r>
                  <a:rPr lang="en-US" altLang="en-US" sz="2200" dirty="0" err="1" smtClean="0">
                    <a:solidFill>
                      <a:srgbClr val="0000FF"/>
                    </a:solidFill>
                  </a:rPr>
                  <a:t>x</a:t>
                </a:r>
                <a:r>
                  <a:rPr lang="en-US" altLang="en-US" sz="2200" baseline="-25000" dirty="0" err="1" smtClean="0">
                    <a:solidFill>
                      <a:srgbClr val="0000FF"/>
                    </a:solidFill>
                  </a:rPr>
                  <a:t>v,t</a:t>
                </a:r>
                <a:r>
                  <a:rPr lang="en-US" altLang="en-US" sz="2200" baseline="-25000" dirty="0" smtClean="0">
                    <a:solidFill>
                      <a:srgbClr val="0000FF"/>
                    </a:solidFill>
                  </a:rPr>
                  <a:t> </a:t>
                </a:r>
                <a:r>
                  <a:rPr lang="en-US" altLang="en-US" sz="2200" baseline="-25000" dirty="0">
                    <a:solidFill>
                      <a:srgbClr val="0000FF"/>
                    </a:solidFill>
                  </a:rPr>
                  <a:t>	</a:t>
                </a:r>
                <a:r>
                  <a:rPr lang="en-US" altLang="en-US" sz="2200" dirty="0">
                    <a:solidFill>
                      <a:srgbClr val="0000FF"/>
                    </a:solidFill>
                  </a:rPr>
                  <a:t>(P)</a:t>
                </a:r>
              </a:p>
              <a:p>
                <a:pPr eaLnBrk="1" hangingPunct="1">
                  <a:spcBef>
                    <a:spcPts val="1200"/>
                  </a:spcBef>
                  <a:buClrTx/>
                  <a:buSzTx/>
                  <a:buFontTx/>
                  <a:buNone/>
                  <a:tabLst>
                    <a:tab pos="1793875" algn="l"/>
                    <a:tab pos="1970088" algn="l"/>
                    <a:tab pos="2171700" algn="l"/>
                    <a:tab pos="2427288" algn="l"/>
                    <a:tab pos="3141663" algn="l"/>
                    <a:tab pos="5018088" algn="l"/>
                  </a:tabLst>
                </a:pPr>
                <a:r>
                  <a:rPr lang="en-US" altLang="en-US" sz="2200" dirty="0"/>
                  <a:t>subject to,		</a:t>
                </a:r>
                <a:r>
                  <a:rPr lang="en-US" altLang="en-US" sz="2200" dirty="0" smtClean="0"/>
                  <a:t>	</a:t>
                </a:r>
                <a:r>
                  <a:rPr lang="en-US" altLang="en-US" sz="2200" dirty="0" smtClean="0">
                    <a:solidFill>
                      <a:srgbClr val="0000FF"/>
                    </a:solidFill>
                  </a:rPr>
                  <a:t>∑</a:t>
                </a:r>
                <a:r>
                  <a:rPr lang="en-US" altLang="en-US" sz="2200" baseline="-25000" dirty="0" smtClean="0">
                    <a:solidFill>
                      <a:srgbClr val="0000FF"/>
                    </a:solidFill>
                  </a:rPr>
                  <a:t>t</a:t>
                </a:r>
                <a:r>
                  <a:rPr lang="en-US" altLang="en-US" sz="2200" dirty="0" smtClean="0">
                    <a:solidFill>
                      <a:srgbClr val="0000FF"/>
                    </a:solidFill>
                  </a:rPr>
                  <a:t> </a:t>
                </a:r>
                <a:r>
                  <a:rPr lang="en-US" altLang="en-US" sz="2200" dirty="0" err="1" smtClean="0">
                    <a:solidFill>
                      <a:srgbClr val="0000FF"/>
                    </a:solidFill>
                  </a:rPr>
                  <a:t>x</a:t>
                </a:r>
                <a:r>
                  <a:rPr lang="en-US" altLang="en-US" sz="2200" baseline="-25000" dirty="0" err="1" smtClean="0">
                    <a:solidFill>
                      <a:srgbClr val="0000FF"/>
                    </a:solidFill>
                  </a:rPr>
                  <a:t>v,t</a:t>
                </a:r>
                <a:r>
                  <a:rPr lang="en-US" altLang="en-US" sz="2200" dirty="0">
                    <a:solidFill>
                      <a:srgbClr val="0000FF"/>
                    </a:solidFill>
                  </a:rPr>
                  <a:t>	≥ </a:t>
                </a:r>
                <a:r>
                  <a:rPr lang="en-US" altLang="en-US" sz="2200" dirty="0">
                    <a:solidFill>
                      <a:srgbClr val="0000FF"/>
                    </a:solidFill>
                    <a:latin typeface="Calibri" panose="020F0502020204030204" pitchFamily="34" charset="0"/>
                  </a:rPr>
                  <a:t>1</a:t>
                </a:r>
                <a:r>
                  <a:rPr lang="en-US" altLang="en-US" sz="2200" dirty="0">
                    <a:latin typeface="Comic Sans MS" panose="030F0702030302020204" pitchFamily="66" charset="0"/>
                  </a:rPr>
                  <a:t>	</a:t>
                </a:r>
                <a:r>
                  <a:rPr lang="en-US" altLang="en-US" sz="2200" dirty="0"/>
                  <a:t>for all </a:t>
                </a:r>
                <a:r>
                  <a:rPr lang="en-US" altLang="en-US" sz="2200" dirty="0">
                    <a:solidFill>
                      <a:srgbClr val="0000FF"/>
                    </a:solidFill>
                  </a:rPr>
                  <a:t>v	</a:t>
                </a:r>
              </a:p>
              <a:p>
                <a:pPr eaLnBrk="1" hangingPunct="1">
                  <a:buClrTx/>
                  <a:buSzTx/>
                  <a:buFontTx/>
                  <a:buNone/>
                  <a:tabLst>
                    <a:tab pos="1793875" algn="l"/>
                    <a:tab pos="1970088" algn="l"/>
                    <a:tab pos="2171700" algn="l"/>
                    <a:tab pos="2427288" algn="l"/>
                    <a:tab pos="3141663" algn="l"/>
                    <a:tab pos="5018088" algn="l"/>
                  </a:tabLst>
                </a:pPr>
                <a:r>
                  <a:rPr lang="en-US" altLang="en-US" sz="2200" dirty="0">
                    <a:solidFill>
                      <a:srgbClr val="0000FF"/>
                    </a:solidFill>
                  </a:rPr>
                  <a:t>		</a:t>
                </a:r>
                <a:r>
                  <a:rPr lang="en-US" altLang="en-US" sz="2200" dirty="0" smtClean="0">
                    <a:solidFill>
                      <a:srgbClr val="0000FF"/>
                    </a:solidFill>
                  </a:rPr>
                  <a:t>∑</a:t>
                </a:r>
                <a:r>
                  <a:rPr lang="en-US" altLang="en-US" sz="2200" baseline="-25000" dirty="0" smtClean="0">
                    <a:solidFill>
                      <a:srgbClr val="0000FF"/>
                    </a:solidFill>
                  </a:rPr>
                  <a:t>a</a:t>
                </a:r>
                <a:r>
                  <a:rPr lang="en-US" altLang="en-US" sz="2200" dirty="0" smtClean="0">
                    <a:solidFill>
                      <a:srgbClr val="0000FF"/>
                    </a:solidFill>
                  </a:rPr>
                  <a:t> c</a:t>
                </a:r>
                <a:r>
                  <a:rPr lang="en-US" altLang="en-US" sz="2200" baseline="-25000" dirty="0" smtClean="0">
                    <a:solidFill>
                      <a:srgbClr val="0000FF"/>
                    </a:solidFill>
                  </a:rPr>
                  <a:t>a </a:t>
                </a:r>
                <a:r>
                  <a:rPr lang="en-US" altLang="en-US" sz="2200" dirty="0" err="1" smtClean="0">
                    <a:solidFill>
                      <a:srgbClr val="0000FF"/>
                    </a:solidFill>
                  </a:rPr>
                  <a:t>z</a:t>
                </a:r>
                <a:r>
                  <a:rPr lang="en-US" altLang="en-US" sz="2200" baseline="-25000" dirty="0" err="1" smtClean="0">
                    <a:solidFill>
                      <a:srgbClr val="0000FF"/>
                    </a:solidFill>
                  </a:rPr>
                  <a:t>t</a:t>
                </a:r>
                <a:r>
                  <a:rPr lang="en-US" altLang="en-US" sz="2200" baseline="-25000" dirty="0" smtClean="0">
                    <a:solidFill>
                      <a:srgbClr val="0000FF"/>
                    </a:solidFill>
                  </a:rPr>
                  <a:t>,</a:t>
                </a:r>
                <a:r>
                  <a:rPr lang="en-US" altLang="en-US" sz="2200" dirty="0" smtClean="0">
                    <a:solidFill>
                      <a:srgbClr val="0000FF"/>
                    </a:solidFill>
                  </a:rPr>
                  <a:t> </a:t>
                </a:r>
                <a:r>
                  <a:rPr lang="en-US" altLang="en-US" sz="2200" baseline="-25000" dirty="0" smtClean="0">
                    <a:solidFill>
                      <a:srgbClr val="0000FF"/>
                    </a:solidFill>
                  </a:rPr>
                  <a:t>a</a:t>
                </a:r>
                <a:r>
                  <a:rPr lang="en-US" altLang="en-US" sz="2200" dirty="0">
                    <a:solidFill>
                      <a:srgbClr val="0000FF"/>
                    </a:solidFill>
                  </a:rPr>
                  <a:t>	≤ </a:t>
                </a:r>
                <a:r>
                  <a:rPr lang="en-US" altLang="en-US" sz="2200" dirty="0" smtClean="0">
                    <a:solidFill>
                      <a:srgbClr val="0000FF"/>
                    </a:solidFill>
                  </a:rPr>
                  <a:t>k.</a:t>
                </a:r>
                <a:r>
                  <a:rPr lang="en-US" altLang="en-US" sz="2200" dirty="0" smtClean="0">
                    <a:solidFill>
                      <a:srgbClr val="0000FF"/>
                    </a:solidFill>
                    <a:latin typeface="+mn-lt"/>
                  </a:rPr>
                  <a:t>t</a:t>
                </a:r>
                <a:r>
                  <a:rPr lang="en-US" altLang="en-US" sz="2200" dirty="0">
                    <a:solidFill>
                      <a:srgbClr val="0000FF"/>
                    </a:solidFill>
                  </a:rPr>
                  <a:t>	</a:t>
                </a:r>
                <a:r>
                  <a:rPr lang="en-US" altLang="en-US" sz="2200" dirty="0">
                    <a:solidFill>
                      <a:schemeClr val="tx2"/>
                    </a:solidFill>
                  </a:rPr>
                  <a:t>for all </a:t>
                </a:r>
                <a:r>
                  <a:rPr lang="en-US" altLang="en-US" sz="2200" dirty="0" smtClean="0">
                    <a:solidFill>
                      <a:srgbClr val="0000FF"/>
                    </a:solidFill>
                  </a:rPr>
                  <a:t>t</a:t>
                </a:r>
              </a:p>
              <a:p>
                <a:pPr eaLnBrk="1" hangingPunct="1">
                  <a:buClrTx/>
                  <a:buSzTx/>
                  <a:buFontTx/>
                  <a:buNone/>
                  <a:tabLst>
                    <a:tab pos="1793875" algn="l"/>
                    <a:tab pos="1970088" algn="l"/>
                    <a:tab pos="2171700" algn="l"/>
                    <a:tab pos="2427288" algn="l"/>
                    <a:tab pos="3141663" algn="l"/>
                    <a:tab pos="5018088" algn="l"/>
                  </a:tabLst>
                </a:pPr>
                <a:r>
                  <a:rPr lang="en-US" altLang="en-US" sz="2200" dirty="0">
                    <a:solidFill>
                      <a:srgbClr val="0000FF"/>
                    </a:solidFill>
                  </a:rPr>
                  <a:t>	</a:t>
                </a:r>
                <a:r>
                  <a:rPr lang="en-US" altLang="en-US" sz="2200" dirty="0" smtClean="0">
                    <a:solidFill>
                      <a:srgbClr val="0000FF"/>
                    </a:solidFill>
                  </a:rPr>
                  <a:t>	</a:t>
                </a:r>
                <a:r>
                  <a:rPr lang="en-US" altLang="en-US" sz="2200" dirty="0" err="1" smtClean="0">
                    <a:solidFill>
                      <a:srgbClr val="0000FF"/>
                    </a:solidFill>
                  </a:rPr>
                  <a:t>z</a:t>
                </a:r>
                <a:r>
                  <a:rPr lang="en-US" altLang="en-US" sz="2200" baseline="-25000" dirty="0" err="1" smtClean="0">
                    <a:solidFill>
                      <a:srgbClr val="0000FF"/>
                    </a:solidFill>
                  </a:rPr>
                  <a:t>t</a:t>
                </a:r>
                <a:r>
                  <a:rPr lang="en-US" altLang="en-US" sz="2200" dirty="0" smtClean="0">
                    <a:solidFill>
                      <a:srgbClr val="0000FF"/>
                    </a:solidFill>
                  </a:rPr>
                  <a:t>(</a:t>
                </a:r>
                <a:r>
                  <a:rPr lang="en-US" altLang="en-US" sz="2200" dirty="0" smtClean="0">
                    <a:solidFill>
                      <a:srgbClr val="0000FF"/>
                    </a:solidFill>
                    <a:latin typeface="Symbol" panose="05050102010706020507" pitchFamily="18" charset="2"/>
                  </a:rPr>
                  <a:t>d</a:t>
                </a:r>
                <a:r>
                  <a:rPr lang="en-US" altLang="en-US" sz="2200" baseline="30000" dirty="0" smtClean="0">
                    <a:solidFill>
                      <a:srgbClr val="0000FF"/>
                    </a:solidFill>
                  </a:rPr>
                  <a:t>in</a:t>
                </a:r>
                <a:r>
                  <a:rPr lang="en-US" altLang="en-US" sz="2200" dirty="0" smtClean="0">
                    <a:solidFill>
                      <a:srgbClr val="0000FF"/>
                    </a:solidFill>
                  </a:rPr>
                  <a:t>(v))	≥ </a:t>
                </a:r>
                <a:r>
                  <a:rPr lang="en-US" altLang="en-US" sz="2200" dirty="0" err="1" smtClean="0">
                    <a:solidFill>
                      <a:srgbClr val="0000FF"/>
                    </a:solidFill>
                  </a:rPr>
                  <a:t>z</a:t>
                </a:r>
                <a:r>
                  <a:rPr lang="en-US" altLang="en-US" sz="2200" baseline="-25000" dirty="0" err="1" smtClean="0">
                    <a:solidFill>
                      <a:srgbClr val="0000FF"/>
                    </a:solidFill>
                  </a:rPr>
                  <a:t>t</a:t>
                </a:r>
                <a:r>
                  <a:rPr lang="en-US" altLang="en-US" sz="2200" dirty="0" smtClean="0">
                    <a:solidFill>
                      <a:srgbClr val="0000FF"/>
                    </a:solidFill>
                  </a:rPr>
                  <a:t>(</a:t>
                </a:r>
                <a:r>
                  <a:rPr lang="en-US" altLang="en-US" sz="2200" dirty="0" err="1" smtClean="0">
                    <a:solidFill>
                      <a:srgbClr val="0000FF"/>
                    </a:solidFill>
                    <a:latin typeface="Symbol" panose="05050102010706020507" pitchFamily="18" charset="2"/>
                  </a:rPr>
                  <a:t>d</a:t>
                </a:r>
                <a:r>
                  <a:rPr lang="en-US" altLang="en-US" sz="2200" baseline="30000" dirty="0" err="1" smtClean="0">
                    <a:solidFill>
                      <a:srgbClr val="0000FF"/>
                    </a:solidFill>
                  </a:rPr>
                  <a:t>out</a:t>
                </a:r>
                <a:r>
                  <a:rPr lang="en-US" altLang="en-US" sz="2200" dirty="0" smtClean="0">
                    <a:solidFill>
                      <a:srgbClr val="0000FF"/>
                    </a:solidFill>
                  </a:rPr>
                  <a:t>(v))	</a:t>
                </a:r>
                <a:r>
                  <a:rPr lang="en-US" altLang="en-US" sz="2200" dirty="0" smtClean="0"/>
                  <a:t>for all </a:t>
                </a:r>
                <a:r>
                  <a:rPr lang="en-US" altLang="en-US" sz="2200" dirty="0" smtClean="0">
                    <a:solidFill>
                      <a:srgbClr val="0000FF"/>
                    </a:solidFill>
                  </a:rPr>
                  <a:t>v </a:t>
                </a:r>
                <a14:m>
                  <m:oMath xmlns:m="http://schemas.openxmlformats.org/officeDocument/2006/math">
                    <m:r>
                      <a:rPr lang="en-CA" altLang="en-US" sz="2200" b="0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≠</m:t>
                    </m:r>
                  </m:oMath>
                </a14:m>
                <a:r>
                  <a:rPr lang="en-US" altLang="en-US" sz="2200" dirty="0" smtClean="0">
                    <a:solidFill>
                      <a:srgbClr val="0000FF"/>
                    </a:solidFill>
                  </a:rPr>
                  <a:t> r</a:t>
                </a:r>
                <a:r>
                  <a:rPr lang="en-US" altLang="en-US" sz="2200" dirty="0" smtClean="0"/>
                  <a:t>,</a:t>
                </a:r>
                <a:r>
                  <a:rPr lang="en-US" altLang="en-US" sz="2200" dirty="0" smtClean="0">
                    <a:solidFill>
                      <a:srgbClr val="0000FF"/>
                    </a:solidFill>
                  </a:rPr>
                  <a:t>  t</a:t>
                </a:r>
                <a:endParaRPr lang="en-US" altLang="en-US" sz="2200" dirty="0">
                  <a:solidFill>
                    <a:srgbClr val="0000FF"/>
                  </a:solidFill>
                </a:endParaRPr>
              </a:p>
              <a:p>
                <a:pPr eaLnBrk="1" hangingPunct="1">
                  <a:spcBef>
                    <a:spcPts val="600"/>
                  </a:spcBef>
                  <a:buClrTx/>
                  <a:buSzTx/>
                  <a:buFontTx/>
                  <a:buNone/>
                  <a:tabLst>
                    <a:tab pos="1793875" algn="l"/>
                    <a:tab pos="1970088" algn="l"/>
                    <a:tab pos="2171700" algn="l"/>
                    <a:tab pos="2427288" algn="l"/>
                    <a:tab pos="3141663" algn="l"/>
                    <a:tab pos="5018088" algn="l"/>
                  </a:tabLst>
                </a:pPr>
                <a:r>
                  <a:rPr lang="en-US" altLang="en-US" sz="2200" dirty="0">
                    <a:solidFill>
                      <a:srgbClr val="0000FF"/>
                    </a:solidFill>
                  </a:rPr>
                  <a:t>	</a:t>
                </a:r>
                <a:r>
                  <a:rPr lang="en-US" altLang="en-US" sz="2200" dirty="0" smtClean="0">
                    <a:solidFill>
                      <a:srgbClr val="0000FF"/>
                    </a:solidFill>
                  </a:rPr>
                  <a:t>∑</a:t>
                </a:r>
                <a:r>
                  <a:rPr lang="en-US" altLang="en-US" sz="2200" baseline="-25000" dirty="0" smtClean="0">
                    <a:solidFill>
                      <a:srgbClr val="0000FF"/>
                    </a:solidFill>
                  </a:rPr>
                  <a:t>a into S </a:t>
                </a:r>
                <a:r>
                  <a:rPr lang="en-US" altLang="en-US" sz="2200" dirty="0" err="1" smtClean="0">
                    <a:solidFill>
                      <a:srgbClr val="0000FF"/>
                    </a:solidFill>
                  </a:rPr>
                  <a:t>z</a:t>
                </a:r>
                <a:r>
                  <a:rPr lang="en-US" altLang="en-US" sz="2200" baseline="-25000" dirty="0" err="1" smtClean="0">
                    <a:solidFill>
                      <a:srgbClr val="0000FF"/>
                    </a:solidFill>
                  </a:rPr>
                  <a:t>t</a:t>
                </a:r>
                <a:r>
                  <a:rPr lang="en-US" altLang="en-US" sz="2200" baseline="-25000" dirty="0" smtClean="0">
                    <a:solidFill>
                      <a:srgbClr val="0000FF"/>
                    </a:solidFill>
                  </a:rPr>
                  <a:t>, a</a:t>
                </a:r>
                <a:r>
                  <a:rPr lang="en-US" altLang="en-US" sz="2200" dirty="0">
                    <a:solidFill>
                      <a:srgbClr val="0000FF"/>
                    </a:solidFill>
                  </a:rPr>
                  <a:t>	≥ ∑</a:t>
                </a:r>
                <a:r>
                  <a:rPr lang="en-US" altLang="en-US" sz="2200" baseline="-25000" dirty="0" err="1">
                    <a:solidFill>
                      <a:srgbClr val="0000FF"/>
                    </a:solidFill>
                  </a:rPr>
                  <a:t>t’≤t</a:t>
                </a:r>
                <a:r>
                  <a:rPr lang="en-US" altLang="en-US" sz="2200" dirty="0">
                    <a:solidFill>
                      <a:srgbClr val="0000FF"/>
                    </a:solidFill>
                  </a:rPr>
                  <a:t> </a:t>
                </a:r>
                <a:r>
                  <a:rPr lang="en-US" altLang="en-US" sz="2200" dirty="0" err="1" smtClean="0">
                    <a:solidFill>
                      <a:srgbClr val="0000FF"/>
                    </a:solidFill>
                  </a:rPr>
                  <a:t>x</a:t>
                </a:r>
                <a:r>
                  <a:rPr lang="en-US" altLang="en-US" sz="2200" baseline="-25000" dirty="0" err="1" smtClean="0">
                    <a:solidFill>
                      <a:srgbClr val="0000FF"/>
                    </a:solidFill>
                  </a:rPr>
                  <a:t>v,t</a:t>
                </a:r>
                <a:r>
                  <a:rPr lang="en-US" altLang="en-US" sz="2200" baseline="-25000" dirty="0">
                    <a:solidFill>
                      <a:srgbClr val="0000FF"/>
                    </a:solidFill>
                  </a:rPr>
                  <a:t>’</a:t>
                </a:r>
                <a:r>
                  <a:rPr lang="en-US" altLang="en-US" sz="2200" dirty="0">
                    <a:solidFill>
                      <a:srgbClr val="0000FF"/>
                    </a:solidFill>
                  </a:rPr>
                  <a:t>	</a:t>
                </a:r>
                <a:r>
                  <a:rPr lang="en-US" altLang="en-US" sz="2200" dirty="0">
                    <a:solidFill>
                      <a:srgbClr val="000000"/>
                    </a:solidFill>
                  </a:rPr>
                  <a:t>for all </a:t>
                </a:r>
                <a:r>
                  <a:rPr lang="en-US" altLang="en-US" sz="2200" dirty="0" smtClean="0">
                    <a:solidFill>
                      <a:srgbClr val="0000FF"/>
                    </a:solidFill>
                  </a:rPr>
                  <a:t>S: </a:t>
                </a:r>
                <a:r>
                  <a:rPr lang="en-US" altLang="en-US" sz="2200" dirty="0" err="1" smtClean="0">
                    <a:solidFill>
                      <a:srgbClr val="0000FF"/>
                    </a:solidFill>
                  </a:rPr>
                  <a:t>r</a:t>
                </a:r>
                <a:r>
                  <a:rPr lang="en-US" altLang="en-US" sz="2200" dirty="0" err="1" smtClean="0">
                    <a:solidFill>
                      <a:srgbClr val="0000FF"/>
                    </a:solidFill>
                    <a:sym typeface="Symbol" panose="05050102010706020507" pitchFamily="18" charset="2"/>
                  </a:rPr>
                  <a:t></a:t>
                </a:r>
                <a:r>
                  <a:rPr lang="en-US" altLang="en-US" sz="2200" dirty="0" err="1" smtClean="0">
                    <a:solidFill>
                      <a:srgbClr val="0000FF"/>
                    </a:solidFill>
                  </a:rPr>
                  <a:t>S</a:t>
                </a:r>
                <a:r>
                  <a:rPr lang="en-US" altLang="en-US" sz="2200" dirty="0" smtClean="0">
                    <a:solidFill>
                      <a:srgbClr val="000000"/>
                    </a:solidFill>
                  </a:rPr>
                  <a:t>, </a:t>
                </a:r>
                <a:r>
                  <a:rPr lang="en-US" altLang="en-US" sz="2200" dirty="0" err="1" smtClean="0">
                    <a:solidFill>
                      <a:srgbClr val="0000FF"/>
                    </a:solidFill>
                  </a:rPr>
                  <a:t>v</a:t>
                </a:r>
                <a:r>
                  <a:rPr lang="en-US" altLang="en-US" sz="2200" dirty="0" err="1" smtClean="0">
                    <a:solidFill>
                      <a:srgbClr val="0000FF"/>
                    </a:solidFill>
                    <a:latin typeface="Symbol" panose="05050102010706020507" pitchFamily="18" charset="2"/>
                  </a:rPr>
                  <a:t>Î</a:t>
                </a:r>
                <a:r>
                  <a:rPr lang="en-US" altLang="en-US" sz="2200" dirty="0" err="1" smtClean="0">
                    <a:solidFill>
                      <a:srgbClr val="0000FF"/>
                    </a:solidFill>
                  </a:rPr>
                  <a:t>S</a:t>
                </a:r>
                <a:r>
                  <a:rPr lang="en-US" altLang="en-US" sz="2200" dirty="0" smtClean="0"/>
                  <a:t>,</a:t>
                </a:r>
                <a:r>
                  <a:rPr lang="en-US" altLang="en-US" sz="2200" dirty="0" smtClean="0">
                    <a:solidFill>
                      <a:srgbClr val="0000FF"/>
                    </a:solidFill>
                  </a:rPr>
                  <a:t> t</a:t>
                </a:r>
              </a:p>
              <a:p>
                <a:pPr eaLnBrk="1" hangingPunct="1">
                  <a:spcBef>
                    <a:spcPts val="300"/>
                  </a:spcBef>
                  <a:buClrTx/>
                  <a:buSzTx/>
                  <a:buFontTx/>
                  <a:buNone/>
                  <a:tabLst>
                    <a:tab pos="1793875" algn="l"/>
                    <a:tab pos="1970088" algn="l"/>
                    <a:tab pos="2171700" algn="l"/>
                    <a:tab pos="2427288" algn="l"/>
                    <a:tab pos="3141663" algn="l"/>
                    <a:tab pos="5018088" algn="l"/>
                  </a:tabLst>
                </a:pPr>
                <a:r>
                  <a:rPr lang="en-US" altLang="en-US" sz="2200" dirty="0">
                    <a:solidFill>
                      <a:srgbClr val="0000FF"/>
                    </a:solidFill>
                  </a:rPr>
                  <a:t>	</a:t>
                </a:r>
                <a:r>
                  <a:rPr lang="en-US" altLang="en-US" sz="2200" dirty="0" smtClean="0">
                    <a:solidFill>
                      <a:srgbClr val="0000FF"/>
                    </a:solidFill>
                  </a:rPr>
                  <a:t>			x</a:t>
                </a:r>
                <a:r>
                  <a:rPr lang="en-US" altLang="en-US" sz="2200" dirty="0">
                    <a:solidFill>
                      <a:srgbClr val="0000FF"/>
                    </a:solidFill>
                  </a:rPr>
                  <a:t>, z	≥ 0</a:t>
                </a:r>
                <a:r>
                  <a:rPr lang="en-US" altLang="en-US" sz="2200" dirty="0"/>
                  <a:t>.</a:t>
                </a:r>
              </a:p>
            </p:txBody>
          </p:sp>
        </mc:Choice>
        <mc:Fallback xmlns="">
          <p:sp>
            <p:nvSpPr>
              <p:cNvPr id="20484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828920" y="2068754"/>
                <a:ext cx="7799388" cy="2528384"/>
              </a:xfrm>
              <a:prstGeom prst="rect">
                <a:avLst/>
              </a:prstGeom>
              <a:blipFill rotWithShape="0">
                <a:blip r:embed="rId2"/>
                <a:stretch>
                  <a:fillRect l="-1016" t="-1446" b="-4096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685800" y="4548553"/>
            <a:ext cx="8294688" cy="20390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ts val="1200"/>
              </a:spcBef>
            </a:pPr>
            <a:r>
              <a:rPr lang="en-CA" altLang="en-US" dirty="0" smtClean="0">
                <a:solidFill>
                  <a:srgbClr val="009900"/>
                </a:solidFill>
              </a:rPr>
              <a:t>Theorem</a:t>
            </a:r>
            <a:r>
              <a:rPr lang="en-CA" altLang="en-US" dirty="0">
                <a:solidFill>
                  <a:srgbClr val="009900"/>
                </a:solidFill>
              </a:rPr>
              <a:t>: </a:t>
            </a:r>
            <a:r>
              <a:rPr lang="en-CA" altLang="en-US" dirty="0"/>
              <a:t>Given a </a:t>
            </a:r>
            <a:r>
              <a:rPr lang="en-CA" altLang="en-US" dirty="0" smtClean="0"/>
              <a:t>solution </a:t>
            </a:r>
            <a:r>
              <a:rPr lang="en-CA" altLang="en-US" dirty="0">
                <a:solidFill>
                  <a:srgbClr val="0000FF"/>
                </a:solidFill>
              </a:rPr>
              <a:t>(x,</a:t>
            </a:r>
            <a:r>
              <a:rPr lang="en-CA" altLang="en-US" baseline="-25000" dirty="0">
                <a:solidFill>
                  <a:srgbClr val="0000FF"/>
                </a:solidFill>
              </a:rPr>
              <a:t> </a:t>
            </a:r>
            <a:r>
              <a:rPr lang="en-CA" altLang="en-US" dirty="0">
                <a:solidFill>
                  <a:srgbClr val="0000FF"/>
                </a:solidFill>
              </a:rPr>
              <a:t>z)</a:t>
            </a:r>
            <a:r>
              <a:rPr lang="en-CA" altLang="en-US" dirty="0"/>
              <a:t> </a:t>
            </a:r>
            <a:r>
              <a:rPr lang="en-CA" altLang="en-US" dirty="0" smtClean="0"/>
              <a:t>to </a:t>
            </a:r>
            <a:r>
              <a:rPr lang="en-CA" altLang="en-US" dirty="0" smtClean="0">
                <a:solidFill>
                  <a:srgbClr val="0000FF"/>
                </a:solidFill>
              </a:rPr>
              <a:t>(P)</a:t>
            </a:r>
            <a:r>
              <a:rPr lang="en-CA" altLang="en-US" dirty="0" smtClean="0"/>
              <a:t>,  for all </a:t>
            </a:r>
            <a:r>
              <a:rPr lang="en-CA" altLang="en-US" dirty="0" smtClean="0">
                <a:solidFill>
                  <a:srgbClr val="0000FF"/>
                </a:solidFill>
              </a:rPr>
              <a:t>t</a:t>
            </a:r>
            <a:endParaRPr lang="en-CA" altLang="en-US" dirty="0">
              <a:solidFill>
                <a:srgbClr val="0000FF"/>
              </a:solidFill>
            </a:endParaRPr>
          </a:p>
          <a:p>
            <a:pPr eaLnBrk="1" hangingPunct="1"/>
            <a:r>
              <a:rPr lang="en-CA" altLang="en-US" dirty="0">
                <a:solidFill>
                  <a:srgbClr val="D30000"/>
                </a:solidFill>
              </a:rPr>
              <a:t>	</a:t>
            </a:r>
            <a:r>
              <a:rPr lang="en-CA" altLang="en-US" dirty="0" err="1" smtClean="0">
                <a:solidFill>
                  <a:srgbClr val="0000FF"/>
                </a:solidFill>
              </a:rPr>
              <a:t>z</a:t>
            </a:r>
            <a:r>
              <a:rPr lang="en-CA" altLang="en-US" baseline="-25000" dirty="0" err="1" smtClean="0">
                <a:solidFill>
                  <a:srgbClr val="0000FF"/>
                </a:solidFill>
              </a:rPr>
              <a:t>t</a:t>
            </a:r>
            <a:r>
              <a:rPr lang="en-CA" altLang="en-US" dirty="0" smtClean="0">
                <a:solidFill>
                  <a:srgbClr val="0000FF"/>
                </a:solidFill>
              </a:rPr>
              <a:t> </a:t>
            </a:r>
            <a:r>
              <a:rPr lang="en-CA" altLang="en-US" dirty="0">
                <a:solidFill>
                  <a:srgbClr val="D30000"/>
                </a:solidFill>
              </a:rPr>
              <a:t>dominates a convex combination of </a:t>
            </a:r>
            <a:r>
              <a:rPr lang="en-CA" altLang="en-US" dirty="0">
                <a:solidFill>
                  <a:srgbClr val="0000FF"/>
                </a:solidFill>
              </a:rPr>
              <a:t>r</a:t>
            </a:r>
            <a:r>
              <a:rPr lang="en-CA" altLang="en-US" dirty="0">
                <a:solidFill>
                  <a:srgbClr val="D30000"/>
                </a:solidFill>
              </a:rPr>
              <a:t>-rooted out-trees </a:t>
            </a:r>
            <a:r>
              <a:rPr lang="en-CA" altLang="en-US" dirty="0" err="1"/>
              <a:t>s.t</a:t>
            </a:r>
            <a:r>
              <a:rPr lang="en-CA" altLang="en-US" dirty="0" err="1" smtClean="0"/>
              <a:t>.</a:t>
            </a:r>
            <a:r>
              <a:rPr lang="en-CA" altLang="en-US" dirty="0"/>
              <a:t>	</a:t>
            </a:r>
            <a:r>
              <a:rPr lang="en-CA" altLang="en-US" dirty="0" err="1">
                <a:solidFill>
                  <a:srgbClr val="0000FF"/>
                </a:solidFill>
              </a:rPr>
              <a:t>Pr</a:t>
            </a:r>
            <a:r>
              <a:rPr lang="en-CA" altLang="en-US" dirty="0">
                <a:solidFill>
                  <a:srgbClr val="0000FF"/>
                </a:solidFill>
              </a:rPr>
              <a:t>[v</a:t>
            </a:r>
            <a:r>
              <a:rPr lang="en-CA" altLang="en-US" dirty="0"/>
              <a:t> </a:t>
            </a:r>
            <a:r>
              <a:rPr lang="en-CA" altLang="en-US" dirty="0" smtClean="0"/>
              <a:t>is covered</a:t>
            </a:r>
            <a:r>
              <a:rPr lang="en-CA" altLang="en-US" dirty="0">
                <a:solidFill>
                  <a:srgbClr val="0000FF"/>
                </a:solidFill>
              </a:rPr>
              <a:t>] </a:t>
            </a:r>
            <a:r>
              <a:rPr lang="en-US" altLang="en-US" dirty="0">
                <a:solidFill>
                  <a:srgbClr val="0000FF"/>
                </a:solidFill>
              </a:rPr>
              <a:t>≥ ∑</a:t>
            </a:r>
            <a:r>
              <a:rPr lang="en-US" altLang="en-US" baseline="-25000" dirty="0" err="1">
                <a:solidFill>
                  <a:srgbClr val="0000FF"/>
                </a:solidFill>
              </a:rPr>
              <a:t>t’≤t</a:t>
            </a:r>
            <a:r>
              <a:rPr lang="en-US" altLang="en-US" dirty="0">
                <a:solidFill>
                  <a:srgbClr val="0000FF"/>
                </a:solidFill>
              </a:rPr>
              <a:t> </a:t>
            </a:r>
            <a:r>
              <a:rPr lang="en-US" altLang="en-US" dirty="0" err="1">
                <a:solidFill>
                  <a:srgbClr val="0000FF"/>
                </a:solidFill>
              </a:rPr>
              <a:t>x</a:t>
            </a:r>
            <a:r>
              <a:rPr lang="en-US" altLang="en-US" baseline="-25000" dirty="0" err="1">
                <a:solidFill>
                  <a:srgbClr val="0000FF"/>
                </a:solidFill>
              </a:rPr>
              <a:t>v,t</a:t>
            </a:r>
            <a:r>
              <a:rPr lang="en-US" altLang="en-US" baseline="-25000" dirty="0">
                <a:solidFill>
                  <a:srgbClr val="0000FF"/>
                </a:solidFill>
              </a:rPr>
              <a:t>’</a:t>
            </a:r>
            <a:r>
              <a:rPr lang="en-CA" altLang="en-US" dirty="0" smtClean="0">
                <a:solidFill>
                  <a:srgbClr val="0000FF"/>
                </a:solidFill>
              </a:rPr>
              <a:t> </a:t>
            </a:r>
            <a:r>
              <a:rPr lang="en-CA" altLang="en-US" dirty="0"/>
              <a:t>for all </a:t>
            </a:r>
            <a:r>
              <a:rPr lang="en-CA" altLang="en-US" dirty="0">
                <a:solidFill>
                  <a:srgbClr val="0000FF"/>
                </a:solidFill>
              </a:rPr>
              <a:t>v</a:t>
            </a:r>
            <a:r>
              <a:rPr lang="en-CA" altLang="en-US" dirty="0"/>
              <a:t>.</a:t>
            </a:r>
          </a:p>
          <a:p>
            <a:pPr eaLnBrk="1" hangingPunct="1">
              <a:spcBef>
                <a:spcPts val="300"/>
              </a:spcBef>
            </a:pPr>
            <a:r>
              <a:rPr lang="en-CA" altLang="en-US" dirty="0" smtClean="0"/>
              <a:t>So for all </a:t>
            </a:r>
            <a:r>
              <a:rPr lang="en-CA" altLang="en-US" dirty="0" smtClean="0">
                <a:solidFill>
                  <a:srgbClr val="0000FF"/>
                </a:solidFill>
              </a:rPr>
              <a:t>t</a:t>
            </a:r>
            <a:r>
              <a:rPr lang="en-CA" altLang="en-US" dirty="0" smtClean="0"/>
              <a:t>, can get a random </a:t>
            </a:r>
            <a:r>
              <a:rPr lang="en-CA" altLang="en-US" dirty="0" smtClean="0">
                <a:solidFill>
                  <a:srgbClr val="0000FF"/>
                </a:solidFill>
              </a:rPr>
              <a:t>k</a:t>
            </a:r>
            <a:r>
              <a:rPr lang="en-CA" altLang="en-US" dirty="0" smtClean="0"/>
              <a:t>-tuple of </a:t>
            </a:r>
            <a:r>
              <a:rPr lang="en-CA" altLang="en-US" dirty="0" smtClean="0">
                <a:solidFill>
                  <a:srgbClr val="0000FF"/>
                </a:solidFill>
              </a:rPr>
              <a:t>r</a:t>
            </a:r>
            <a:r>
              <a:rPr lang="en-CA" altLang="en-US" dirty="0" smtClean="0"/>
              <a:t>-trees </a:t>
            </a:r>
            <a:r>
              <a:rPr lang="en-CA" altLang="en-US" dirty="0" smtClean="0">
                <a:solidFill>
                  <a:srgbClr val="0000FF"/>
                </a:solidFill>
              </a:rPr>
              <a:t>(Z</a:t>
            </a:r>
            <a:r>
              <a:rPr lang="en-CA" altLang="en-US" baseline="-25000" dirty="0" smtClean="0">
                <a:solidFill>
                  <a:srgbClr val="0000FF"/>
                </a:solidFill>
                <a:latin typeface="Calibri" panose="020F0502020204030204" pitchFamily="34" charset="0"/>
              </a:rPr>
              <a:t>1</a:t>
            </a:r>
            <a:r>
              <a:rPr lang="en-CA" altLang="en-US" dirty="0" smtClean="0">
                <a:solidFill>
                  <a:srgbClr val="0000FF"/>
                </a:solidFill>
              </a:rPr>
              <a:t>(t),…,</a:t>
            </a:r>
            <a:r>
              <a:rPr lang="en-CA" altLang="en-US" dirty="0" err="1" smtClean="0">
                <a:solidFill>
                  <a:srgbClr val="0000FF"/>
                </a:solidFill>
              </a:rPr>
              <a:t>Z</a:t>
            </a:r>
            <a:r>
              <a:rPr lang="en-CA" altLang="en-US" baseline="-25000" dirty="0" err="1" smtClean="0">
                <a:solidFill>
                  <a:srgbClr val="0000FF"/>
                </a:solidFill>
              </a:rPr>
              <a:t>k</a:t>
            </a:r>
            <a:r>
              <a:rPr lang="en-CA" altLang="en-US" dirty="0" smtClean="0">
                <a:solidFill>
                  <a:srgbClr val="0000FF"/>
                </a:solidFill>
              </a:rPr>
              <a:t>(t))</a:t>
            </a:r>
            <a:r>
              <a:rPr lang="en-CA" altLang="en-US" dirty="0" smtClean="0"/>
              <a:t> </a:t>
            </a:r>
            <a:r>
              <a:rPr lang="en-CA" altLang="en-US" dirty="0" err="1" smtClean="0"/>
              <a:t>s.t.</a:t>
            </a:r>
            <a:r>
              <a:rPr lang="en-CA" altLang="en-US" dirty="0" smtClean="0"/>
              <a:t> </a:t>
            </a:r>
            <a:r>
              <a:rPr lang="en-CA" altLang="en-US" sz="2800" dirty="0" smtClean="0">
                <a:solidFill>
                  <a:srgbClr val="0000FF"/>
                </a:solidFill>
              </a:rPr>
              <a:t>E[</a:t>
            </a:r>
            <a:r>
              <a:rPr lang="en-CA" altLang="en-US" dirty="0" smtClean="0">
                <a:solidFill>
                  <a:srgbClr val="0000FF"/>
                </a:solidFill>
              </a:rPr>
              <a:t>max</a:t>
            </a:r>
            <a:r>
              <a:rPr lang="en-CA" altLang="en-US" baseline="-25000" dirty="0" smtClean="0">
                <a:solidFill>
                  <a:srgbClr val="0000FF"/>
                </a:solidFill>
              </a:rPr>
              <a:t>i=</a:t>
            </a:r>
            <a:r>
              <a:rPr lang="en-CA" altLang="en-US" baseline="-25000" dirty="0" smtClean="0">
                <a:solidFill>
                  <a:srgbClr val="0000FF"/>
                </a:solidFill>
                <a:latin typeface="Calibri" panose="020F0502020204030204" pitchFamily="34" charset="0"/>
              </a:rPr>
              <a:t>1</a:t>
            </a:r>
            <a:r>
              <a:rPr lang="en-CA" altLang="en-US" baseline="-25000" dirty="0" smtClean="0">
                <a:solidFill>
                  <a:srgbClr val="0000FF"/>
                </a:solidFill>
              </a:rPr>
              <a:t>,…k</a:t>
            </a:r>
            <a:r>
              <a:rPr lang="en-CA" altLang="en-US" dirty="0" smtClean="0">
                <a:solidFill>
                  <a:srgbClr val="0000FF"/>
                </a:solidFill>
              </a:rPr>
              <a:t> c(</a:t>
            </a:r>
            <a:r>
              <a:rPr lang="en-CA" altLang="en-US" dirty="0" err="1" smtClean="0">
                <a:solidFill>
                  <a:srgbClr val="0000FF"/>
                </a:solidFill>
              </a:rPr>
              <a:t>Z</a:t>
            </a:r>
            <a:r>
              <a:rPr lang="en-CA" altLang="en-US" baseline="-25000" dirty="0" err="1" smtClean="0">
                <a:solidFill>
                  <a:srgbClr val="0000FF"/>
                </a:solidFill>
              </a:rPr>
              <a:t>i</a:t>
            </a:r>
            <a:r>
              <a:rPr lang="en-CA" altLang="en-US" dirty="0" smtClean="0">
                <a:solidFill>
                  <a:srgbClr val="0000FF"/>
                </a:solidFill>
              </a:rPr>
              <a:t>(t))</a:t>
            </a:r>
            <a:r>
              <a:rPr lang="en-CA" altLang="en-US" sz="2800" dirty="0" smtClean="0">
                <a:solidFill>
                  <a:srgbClr val="0000FF"/>
                </a:solidFill>
              </a:rPr>
              <a:t>]</a:t>
            </a:r>
            <a:r>
              <a:rPr lang="en-US" altLang="en-US" dirty="0">
                <a:solidFill>
                  <a:srgbClr val="0000FF"/>
                </a:solidFill>
              </a:rPr>
              <a:t> ≤</a:t>
            </a:r>
            <a:r>
              <a:rPr lang="en-CA" altLang="en-US" dirty="0" smtClean="0">
                <a:solidFill>
                  <a:srgbClr val="0000FF"/>
                </a:solidFill>
              </a:rPr>
              <a:t> 2t</a:t>
            </a:r>
            <a:r>
              <a:rPr lang="en-CA" altLang="en-US" dirty="0" smtClean="0"/>
              <a:t>,   </a:t>
            </a:r>
            <a:r>
              <a:rPr lang="en-CA" altLang="en-US" sz="2800" dirty="0" smtClean="0">
                <a:solidFill>
                  <a:srgbClr val="0000FF"/>
                </a:solidFill>
              </a:rPr>
              <a:t>E[|</a:t>
            </a:r>
            <a:r>
              <a:rPr lang="en-CA" altLang="en-US" sz="2800" dirty="0" err="1" smtClean="0">
                <a:solidFill>
                  <a:srgbClr val="0000FF"/>
                </a:solidFill>
              </a:rPr>
              <a:t>U</a:t>
            </a:r>
            <a:r>
              <a:rPr lang="en-CA" altLang="en-US" baseline="-25000" dirty="0" err="1" smtClean="0">
                <a:solidFill>
                  <a:srgbClr val="0000FF"/>
                </a:solidFill>
              </a:rPr>
              <a:t>i</a:t>
            </a:r>
            <a:r>
              <a:rPr lang="en-CA" altLang="en-US" baseline="-25000" dirty="0" smtClean="0">
                <a:solidFill>
                  <a:srgbClr val="0000FF"/>
                </a:solidFill>
              </a:rPr>
              <a:t>=</a:t>
            </a:r>
            <a:r>
              <a:rPr lang="en-CA" altLang="en-US" baseline="-25000" dirty="0" smtClean="0">
                <a:solidFill>
                  <a:srgbClr val="0000FF"/>
                </a:solidFill>
                <a:latin typeface="Calibri" panose="020F0502020204030204" pitchFamily="34" charset="0"/>
              </a:rPr>
              <a:t>1</a:t>
            </a:r>
            <a:r>
              <a:rPr lang="en-CA" altLang="en-US" baseline="-25000" dirty="0" smtClean="0">
                <a:solidFill>
                  <a:srgbClr val="0000FF"/>
                </a:solidFill>
              </a:rPr>
              <a:t>,…,k</a:t>
            </a:r>
            <a:r>
              <a:rPr lang="en-CA" altLang="en-US" dirty="0" smtClean="0">
                <a:solidFill>
                  <a:srgbClr val="0000FF"/>
                </a:solidFill>
              </a:rPr>
              <a:t> V(</a:t>
            </a:r>
            <a:r>
              <a:rPr lang="en-CA" altLang="en-US" dirty="0" err="1" smtClean="0">
                <a:solidFill>
                  <a:srgbClr val="0000FF"/>
                </a:solidFill>
              </a:rPr>
              <a:t>Z</a:t>
            </a:r>
            <a:r>
              <a:rPr lang="en-CA" altLang="en-US" baseline="-25000" dirty="0" err="1" smtClean="0">
                <a:solidFill>
                  <a:srgbClr val="0000FF"/>
                </a:solidFill>
              </a:rPr>
              <a:t>i</a:t>
            </a:r>
            <a:r>
              <a:rPr lang="en-CA" altLang="en-US" dirty="0" smtClean="0">
                <a:solidFill>
                  <a:srgbClr val="0000FF"/>
                </a:solidFill>
              </a:rPr>
              <a:t>(t))</a:t>
            </a:r>
            <a:r>
              <a:rPr lang="en-CA" altLang="en-US" sz="2800" dirty="0" smtClean="0">
                <a:solidFill>
                  <a:srgbClr val="0000FF"/>
                </a:solidFill>
              </a:rPr>
              <a:t>|]</a:t>
            </a:r>
            <a:r>
              <a:rPr lang="en-CA" altLang="en-US" dirty="0" smtClean="0">
                <a:solidFill>
                  <a:srgbClr val="0000FF"/>
                </a:solidFill>
              </a:rPr>
              <a:t> </a:t>
            </a:r>
            <a:r>
              <a:rPr lang="en-US" altLang="en-US" dirty="0">
                <a:solidFill>
                  <a:srgbClr val="0000FF"/>
                </a:solidFill>
              </a:rPr>
              <a:t>≥ </a:t>
            </a:r>
            <a:r>
              <a:rPr lang="en-US" altLang="en-US" dirty="0" smtClean="0">
                <a:solidFill>
                  <a:srgbClr val="0000FF"/>
                </a:solidFill>
              </a:rPr>
              <a:t>∑</a:t>
            </a:r>
            <a:r>
              <a:rPr lang="en-US" altLang="en-US" baseline="-25000" dirty="0" smtClean="0">
                <a:solidFill>
                  <a:srgbClr val="0000FF"/>
                </a:solidFill>
              </a:rPr>
              <a:t>v </a:t>
            </a:r>
            <a:r>
              <a:rPr lang="en-US" altLang="en-US" dirty="0" smtClean="0">
                <a:solidFill>
                  <a:srgbClr val="0000FF"/>
                </a:solidFill>
              </a:rPr>
              <a:t>∑</a:t>
            </a:r>
            <a:r>
              <a:rPr lang="en-US" altLang="en-US" baseline="-25000" dirty="0" err="1">
                <a:solidFill>
                  <a:srgbClr val="0000FF"/>
                </a:solidFill>
              </a:rPr>
              <a:t>t’≤t</a:t>
            </a:r>
            <a:r>
              <a:rPr lang="en-US" altLang="en-US" dirty="0">
                <a:solidFill>
                  <a:srgbClr val="0000FF"/>
                </a:solidFill>
              </a:rPr>
              <a:t> </a:t>
            </a:r>
            <a:r>
              <a:rPr lang="en-US" altLang="en-US" dirty="0" err="1" smtClean="0">
                <a:solidFill>
                  <a:srgbClr val="0000FF"/>
                </a:solidFill>
              </a:rPr>
              <a:t>x</a:t>
            </a:r>
            <a:r>
              <a:rPr lang="en-US" altLang="en-US" baseline="-25000" dirty="0" err="1" smtClean="0">
                <a:solidFill>
                  <a:srgbClr val="0000FF"/>
                </a:solidFill>
              </a:rPr>
              <a:t>v,t</a:t>
            </a:r>
            <a:r>
              <a:rPr lang="en-US" altLang="en-US" baseline="-25000" dirty="0" smtClean="0">
                <a:solidFill>
                  <a:srgbClr val="0000FF"/>
                </a:solidFill>
              </a:rPr>
              <a:t>’</a:t>
            </a:r>
            <a:endParaRPr lang="en-CA" altLang="en-US" dirty="0">
              <a:solidFill>
                <a:srgbClr val="0000FF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737476" y="4859281"/>
            <a:ext cx="4159232" cy="89255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CA" sz="2600" dirty="0" smtClean="0"/>
              <a:t>Gives a </a:t>
            </a:r>
            <a:r>
              <a:rPr lang="en-CA" sz="2600" dirty="0" smtClean="0">
                <a:solidFill>
                  <a:srgbClr val="0000FF"/>
                </a:solidFill>
              </a:rPr>
              <a:t>2</a:t>
            </a:r>
            <a:r>
              <a:rPr lang="en-CA" sz="2600" dirty="0" smtClean="0">
                <a:solidFill>
                  <a:srgbClr val="0000FF"/>
                </a:solidFill>
                <a:latin typeface="Symbol" panose="05050102010706020507" pitchFamily="18" charset="2"/>
              </a:rPr>
              <a:t>m</a:t>
            </a:r>
            <a:r>
              <a:rPr lang="en-CA" sz="2600" baseline="30000" dirty="0" smtClean="0">
                <a:solidFill>
                  <a:srgbClr val="0000FF"/>
                </a:solidFill>
              </a:rPr>
              <a:t>*</a:t>
            </a:r>
            <a:r>
              <a:rPr lang="en-CA" sz="2600" dirty="0" smtClean="0"/>
              <a:t>-approximation using concatenation theorem</a:t>
            </a:r>
            <a:endParaRPr lang="en-CA" sz="2600" dirty="0"/>
          </a:p>
        </p:txBody>
      </p:sp>
    </p:spTree>
    <p:extLst>
      <p:ext uri="{BB962C8B-B14F-4D97-AF65-F5344CB8AC3E}">
        <p14:creationId xmlns:p14="http://schemas.microsoft.com/office/powerpoint/2010/main" val="3772539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685800" y="163513"/>
            <a:ext cx="7772400" cy="838200"/>
          </a:xfrm>
        </p:spPr>
        <p:txBody>
          <a:bodyPr/>
          <a:lstStyle/>
          <a:p>
            <a:r>
              <a:rPr lang="en-CA" altLang="en-US" smtClean="0">
                <a:ea typeface="ＭＳ Ｐゴシック" panose="020B0600070205080204" pitchFamily="34" charset="-128"/>
              </a:rPr>
              <a:t>Prize-collecting arborescences</a:t>
            </a: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685800" y="1250950"/>
            <a:ext cx="8035925" cy="207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CC0000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33CC33"/>
              </a:buClr>
              <a:buChar char="–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2000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2400">
                <a:solidFill>
                  <a:srgbClr val="D30000"/>
                </a:solidFill>
              </a:rPr>
              <a:t>Goal: </a:t>
            </a:r>
            <a:r>
              <a:rPr lang="en-CA" altLang="en-US" sz="2400"/>
              <a:t>Given root </a:t>
            </a:r>
            <a:r>
              <a:rPr lang="en-CA" altLang="en-US" sz="2400">
                <a:solidFill>
                  <a:srgbClr val="0000FF"/>
                </a:solidFill>
              </a:rPr>
              <a:t>r</a:t>
            </a:r>
            <a:r>
              <a:rPr lang="en-CA" altLang="en-US" sz="2400"/>
              <a:t>,  node penalties </a:t>
            </a:r>
            <a:r>
              <a:rPr lang="en-CA" altLang="en-US" sz="2400">
                <a:solidFill>
                  <a:srgbClr val="0000FF"/>
                </a:solidFill>
              </a:rPr>
              <a:t>{</a:t>
            </a:r>
            <a:r>
              <a:rPr lang="en-CA" altLang="en-US" sz="2400">
                <a:solidFill>
                  <a:srgbClr val="0000FF"/>
                </a:solidFill>
                <a:latin typeface="Symbol" panose="05050102010706020507" pitchFamily="18" charset="2"/>
              </a:rPr>
              <a:t>p</a:t>
            </a:r>
            <a:r>
              <a:rPr lang="en-CA" altLang="en-US" sz="2400" baseline="-25000">
                <a:solidFill>
                  <a:srgbClr val="0000FF"/>
                </a:solidFill>
              </a:rPr>
              <a:t>v </a:t>
            </a:r>
            <a:r>
              <a:rPr lang="en-CA" altLang="en-US" sz="2400"/>
              <a:t>}, find an </a:t>
            </a:r>
            <a:r>
              <a:rPr lang="en-CA" altLang="en-US" sz="2400">
                <a:solidFill>
                  <a:srgbClr val="0000FF"/>
                </a:solidFill>
              </a:rPr>
              <a:t>r</a:t>
            </a:r>
            <a:r>
              <a:rPr lang="en-CA" altLang="en-US" sz="2400"/>
              <a:t>-tree </a:t>
            </a:r>
            <a:r>
              <a:rPr lang="en-CA" altLang="en-US" sz="2400">
                <a:solidFill>
                  <a:srgbClr val="0000FF"/>
                </a:solidFill>
              </a:rPr>
              <a:t>T</a:t>
            </a:r>
            <a:r>
              <a:rPr lang="en-CA" altLang="en-US" sz="2400"/>
              <a:t> s.t.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2400">
                <a:solidFill>
                  <a:srgbClr val="0000FF"/>
                </a:solidFill>
              </a:rPr>
              <a:t>c(T)+</a:t>
            </a:r>
            <a:r>
              <a:rPr lang="en-US" altLang="en-US" sz="2400">
                <a:solidFill>
                  <a:srgbClr val="0000FF"/>
                </a:solidFill>
              </a:rPr>
              <a:t> </a:t>
            </a:r>
            <a:r>
              <a:rPr lang="en-US" altLang="en-US" sz="2400">
                <a:solidFill>
                  <a:srgbClr val="0000FF"/>
                </a:solidFill>
                <a:latin typeface="Symbol" panose="05050102010706020507" pitchFamily="18" charset="2"/>
              </a:rPr>
              <a:t>p</a:t>
            </a:r>
            <a:r>
              <a:rPr lang="en-US" altLang="en-US" sz="2400">
                <a:solidFill>
                  <a:srgbClr val="0000FF"/>
                </a:solidFill>
              </a:rPr>
              <a:t>(T</a:t>
            </a:r>
            <a:r>
              <a:rPr lang="en-US" altLang="en-US" sz="2400" baseline="30000">
                <a:solidFill>
                  <a:srgbClr val="0000FF"/>
                </a:solidFill>
              </a:rPr>
              <a:t>c</a:t>
            </a:r>
            <a:r>
              <a:rPr lang="en-US" altLang="en-US" sz="2400">
                <a:solidFill>
                  <a:srgbClr val="0000FF"/>
                </a:solidFill>
              </a:rPr>
              <a:t>)</a:t>
            </a:r>
            <a:r>
              <a:rPr lang="en-CA" altLang="en-US" sz="2400">
                <a:solidFill>
                  <a:srgbClr val="0000FF"/>
                </a:solidFill>
              </a:rPr>
              <a:t> ≤ min</a:t>
            </a:r>
            <a:r>
              <a:rPr lang="en-CA" altLang="en-US" sz="2400" baseline="-25000"/>
              <a:t>collection </a:t>
            </a:r>
            <a:r>
              <a:rPr lang="en-CA" altLang="en-US" sz="2400" baseline="-25000">
                <a:solidFill>
                  <a:srgbClr val="0000FF"/>
                </a:solidFill>
                <a:latin typeface="Lucida Calligraphy" panose="03010101010101010101" pitchFamily="66" charset="0"/>
              </a:rPr>
              <a:t>P</a:t>
            </a:r>
            <a:r>
              <a:rPr lang="en-CA" altLang="en-US" sz="2400" baseline="-25000"/>
              <a:t> of </a:t>
            </a:r>
            <a:r>
              <a:rPr lang="en-CA" altLang="en-US" sz="2400" baseline="-25000">
                <a:solidFill>
                  <a:srgbClr val="0000FF"/>
                </a:solidFill>
              </a:rPr>
              <a:t>r</a:t>
            </a:r>
            <a:r>
              <a:rPr lang="en-CA" altLang="en-US" sz="2400" baseline="-25000"/>
              <a:t>-paths </a:t>
            </a:r>
            <a:r>
              <a:rPr lang="en-CA" altLang="en-US" sz="2800">
                <a:solidFill>
                  <a:srgbClr val="0000FF"/>
                </a:solidFill>
              </a:rPr>
              <a:t>(</a:t>
            </a:r>
            <a:r>
              <a:rPr lang="en-US" altLang="en-US" sz="2400">
                <a:solidFill>
                  <a:srgbClr val="0000FF"/>
                </a:solidFill>
              </a:rPr>
              <a:t>∑</a:t>
            </a:r>
            <a:r>
              <a:rPr lang="en-CA" altLang="en-US" sz="2400" baseline="-25000">
                <a:solidFill>
                  <a:srgbClr val="0000FF"/>
                </a:solidFill>
              </a:rPr>
              <a:t>P</a:t>
            </a:r>
            <a:r>
              <a:rPr lang="en-CA" altLang="en-US" sz="2400" baseline="-25000">
                <a:solidFill>
                  <a:srgbClr val="0000FF"/>
                </a:solidFill>
                <a:sym typeface="Symbol" panose="05050102010706020507" pitchFamily="18" charset="2"/>
              </a:rPr>
              <a:t></a:t>
            </a:r>
            <a:r>
              <a:rPr lang="en-CA" altLang="en-US" sz="2400" baseline="-25000">
                <a:solidFill>
                  <a:srgbClr val="0000FF"/>
                </a:solidFill>
                <a:latin typeface="Lucida Calligraphy" panose="03010101010101010101" pitchFamily="66" charset="0"/>
              </a:rPr>
              <a:t>P</a:t>
            </a:r>
            <a:r>
              <a:rPr lang="en-CA" altLang="en-US" sz="2400">
                <a:solidFill>
                  <a:srgbClr val="0000FF"/>
                </a:solidFill>
              </a:rPr>
              <a:t> c(P) + </a:t>
            </a:r>
            <a:r>
              <a:rPr lang="en-CA" altLang="en-US" sz="2400">
                <a:solidFill>
                  <a:srgbClr val="0000FF"/>
                </a:solidFill>
                <a:latin typeface="Symbol" panose="05050102010706020507" pitchFamily="18" charset="2"/>
              </a:rPr>
              <a:t>p</a:t>
            </a:r>
            <a:r>
              <a:rPr lang="en-CA" altLang="en-US" sz="2400">
                <a:solidFill>
                  <a:srgbClr val="0000FF"/>
                </a:solidFill>
              </a:rPr>
              <a:t>(V\ </a:t>
            </a:r>
            <a:r>
              <a:rPr lang="en-CA" altLang="en-US" sz="2600">
                <a:solidFill>
                  <a:srgbClr val="0000FF"/>
                </a:solidFill>
              </a:rPr>
              <a:t>U</a:t>
            </a:r>
            <a:r>
              <a:rPr lang="en-CA" altLang="en-US" sz="2400" baseline="-25000">
                <a:solidFill>
                  <a:srgbClr val="0000FF"/>
                </a:solidFill>
              </a:rPr>
              <a:t>P</a:t>
            </a:r>
            <a:r>
              <a:rPr lang="en-CA" altLang="en-US" sz="2400" baseline="-25000">
                <a:solidFill>
                  <a:srgbClr val="0000FF"/>
                </a:solidFill>
                <a:sym typeface="Symbol" panose="05050102010706020507" pitchFamily="18" charset="2"/>
              </a:rPr>
              <a:t></a:t>
            </a:r>
            <a:r>
              <a:rPr lang="en-CA" altLang="en-US" sz="2400" baseline="-25000">
                <a:solidFill>
                  <a:srgbClr val="0000FF"/>
                </a:solidFill>
                <a:latin typeface="Lucida Calligraphy" panose="03010101010101010101" pitchFamily="66" charset="0"/>
              </a:rPr>
              <a:t>P</a:t>
            </a:r>
            <a:r>
              <a:rPr lang="en-CA" altLang="en-US" sz="2400">
                <a:solidFill>
                  <a:srgbClr val="0000FF"/>
                </a:solidFill>
              </a:rPr>
              <a:t> V(P))</a:t>
            </a:r>
            <a:r>
              <a:rPr lang="en-CA" altLang="en-US" sz="2800">
                <a:solidFill>
                  <a:srgbClr val="0000FF"/>
                </a:solidFill>
              </a:rPr>
              <a:t>)</a:t>
            </a:r>
          </a:p>
          <a:p>
            <a:pPr eaLnBrk="1" hangingPunct="1">
              <a:spcBef>
                <a:spcPts val="600"/>
              </a:spcBef>
              <a:buClrTx/>
              <a:buSzTx/>
              <a:buFontTx/>
              <a:buNone/>
            </a:pPr>
            <a:r>
              <a:rPr lang="en-CA" altLang="en-US" sz="2400"/>
              <a:t>Consider following </a:t>
            </a:r>
            <a:r>
              <a:rPr lang="en-CA" altLang="en-US" sz="2400">
                <a:solidFill>
                  <a:srgbClr val="D30000"/>
                </a:solidFill>
              </a:rPr>
              <a:t>bidirected relaxation </a:t>
            </a:r>
            <a:r>
              <a:rPr lang="en-CA" altLang="en-US" sz="2400"/>
              <a:t>for finding best path-collection </a:t>
            </a:r>
            <a:r>
              <a:rPr lang="en-CA" altLang="en-US" sz="2400">
                <a:solidFill>
                  <a:srgbClr val="0000FF"/>
                </a:solidFill>
                <a:latin typeface="Lucida Calligraphy" panose="03010101010101010101" pitchFamily="66" charset="0"/>
              </a:rPr>
              <a:t>P</a:t>
            </a:r>
            <a:r>
              <a:rPr lang="en-CA" altLang="en-US" sz="2400"/>
              <a:t>.     Bidirect edges to get digraph</a:t>
            </a:r>
            <a:r>
              <a:rPr lang="en-CA" altLang="en-US" sz="2400">
                <a:solidFill>
                  <a:srgbClr val="0000FF"/>
                </a:solidFill>
              </a:rPr>
              <a:t> </a:t>
            </a:r>
            <a:r>
              <a:rPr lang="en-CA" altLang="en-US" sz="2400"/>
              <a:t>– both </a:t>
            </a:r>
            <a:r>
              <a:rPr lang="en-CA" altLang="en-US" sz="2400">
                <a:solidFill>
                  <a:srgbClr val="0000FF"/>
                </a:solidFill>
              </a:rPr>
              <a:t>(u,</a:t>
            </a:r>
            <a:r>
              <a:rPr lang="en-CA" altLang="en-US" sz="2400" baseline="-25000">
                <a:solidFill>
                  <a:srgbClr val="0000FF"/>
                </a:solidFill>
              </a:rPr>
              <a:t> </a:t>
            </a:r>
            <a:r>
              <a:rPr lang="en-CA" altLang="en-US" sz="2400">
                <a:solidFill>
                  <a:srgbClr val="0000FF"/>
                </a:solidFill>
              </a:rPr>
              <a:t>v) </a:t>
            </a:r>
            <a:r>
              <a:rPr lang="en-CA" altLang="en-US" sz="2400"/>
              <a:t>and </a:t>
            </a:r>
            <a:r>
              <a:rPr lang="en-CA" altLang="en-US" sz="2400">
                <a:solidFill>
                  <a:srgbClr val="0000FF"/>
                </a:solidFill>
              </a:rPr>
              <a:t>(v,</a:t>
            </a:r>
            <a:r>
              <a:rPr lang="en-CA" altLang="en-US" sz="2400" baseline="-25000">
                <a:solidFill>
                  <a:srgbClr val="0000FF"/>
                </a:solidFill>
              </a:rPr>
              <a:t> </a:t>
            </a:r>
            <a:r>
              <a:rPr lang="en-CA" altLang="en-US" sz="2400">
                <a:solidFill>
                  <a:srgbClr val="0000FF"/>
                </a:solidFill>
              </a:rPr>
              <a:t>u) </a:t>
            </a:r>
            <a:r>
              <a:rPr lang="en-CA" altLang="en-US" sz="2400"/>
              <a:t>get cost </a:t>
            </a:r>
            <a:r>
              <a:rPr lang="en-CA" altLang="en-US" sz="2400">
                <a:solidFill>
                  <a:srgbClr val="0000FF"/>
                </a:solidFill>
              </a:rPr>
              <a:t>c</a:t>
            </a:r>
            <a:r>
              <a:rPr lang="en-CA" altLang="en-US" sz="2400" baseline="-25000">
                <a:solidFill>
                  <a:srgbClr val="0000FF"/>
                </a:solidFill>
              </a:rPr>
              <a:t>uv</a:t>
            </a:r>
            <a:r>
              <a:rPr lang="en-CA" altLang="en-US" sz="2400" baseline="-25000"/>
              <a:t> </a:t>
            </a:r>
            <a:r>
              <a:rPr lang="en-CA" altLang="en-US" sz="2400"/>
              <a:t>. 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946150" y="3333750"/>
            <a:ext cx="7799388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1600200" algn="l"/>
                <a:tab pos="2171700" algn="l"/>
                <a:tab pos="2457450" algn="l"/>
                <a:tab pos="2971800" algn="l"/>
                <a:tab pos="4686300" algn="l"/>
                <a:tab pos="6172200" algn="l"/>
              </a:tabLs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tabLst>
                <a:tab pos="1600200" algn="l"/>
                <a:tab pos="2171700" algn="l"/>
                <a:tab pos="2457450" algn="l"/>
                <a:tab pos="2971800" algn="l"/>
                <a:tab pos="4686300" algn="l"/>
                <a:tab pos="6172200" algn="l"/>
              </a:tabLs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tabLst>
                <a:tab pos="1600200" algn="l"/>
                <a:tab pos="2171700" algn="l"/>
                <a:tab pos="2457450" algn="l"/>
                <a:tab pos="2971800" algn="l"/>
                <a:tab pos="4686300" algn="l"/>
                <a:tab pos="6172200" algn="l"/>
              </a:tabLs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tabLst>
                <a:tab pos="1600200" algn="l"/>
                <a:tab pos="2171700" algn="l"/>
                <a:tab pos="2457450" algn="l"/>
                <a:tab pos="2971800" algn="l"/>
                <a:tab pos="4686300" algn="l"/>
                <a:tab pos="6172200" algn="l"/>
              </a:tabLs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tabLst>
                <a:tab pos="1600200" algn="l"/>
                <a:tab pos="2171700" algn="l"/>
                <a:tab pos="2457450" algn="l"/>
                <a:tab pos="2971800" algn="l"/>
                <a:tab pos="4686300" algn="l"/>
                <a:tab pos="6172200" algn="l"/>
              </a:tabLs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00200" algn="l"/>
                <a:tab pos="2171700" algn="l"/>
                <a:tab pos="2457450" algn="l"/>
                <a:tab pos="2971800" algn="l"/>
                <a:tab pos="4686300" algn="l"/>
                <a:tab pos="6172200" algn="l"/>
              </a:tabLs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00200" algn="l"/>
                <a:tab pos="2171700" algn="l"/>
                <a:tab pos="2457450" algn="l"/>
                <a:tab pos="2971800" algn="l"/>
                <a:tab pos="4686300" algn="l"/>
                <a:tab pos="6172200" algn="l"/>
              </a:tabLs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00200" algn="l"/>
                <a:tab pos="2171700" algn="l"/>
                <a:tab pos="2457450" algn="l"/>
                <a:tab pos="2971800" algn="l"/>
                <a:tab pos="4686300" algn="l"/>
                <a:tab pos="6172200" algn="l"/>
              </a:tabLs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00200" algn="l"/>
                <a:tab pos="2171700" algn="l"/>
                <a:tab pos="2457450" algn="l"/>
                <a:tab pos="2971800" algn="l"/>
                <a:tab pos="4686300" algn="l"/>
                <a:tab pos="6172200" algn="l"/>
              </a:tabLs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tabLst>
                <a:tab pos="1617663" algn="l"/>
                <a:tab pos="2157413" algn="l"/>
                <a:tab pos="2427288" algn="l"/>
                <a:tab pos="3224213" algn="l"/>
                <a:tab pos="5018088" algn="l"/>
              </a:tabLst>
              <a:defRPr/>
            </a:pPr>
            <a:r>
              <a:rPr lang="en-US" altLang="en-US" dirty="0" smtClean="0"/>
              <a:t>Minimize 		</a:t>
            </a:r>
            <a:r>
              <a:rPr lang="en-US" altLang="en-US" dirty="0" smtClean="0">
                <a:solidFill>
                  <a:srgbClr val="0000FF"/>
                </a:solidFill>
              </a:rPr>
              <a:t>∑</a:t>
            </a:r>
            <a:r>
              <a:rPr lang="en-US" altLang="en-US" baseline="-25000" dirty="0" smtClean="0">
                <a:solidFill>
                  <a:srgbClr val="0000FF"/>
                </a:solidFill>
              </a:rPr>
              <a:t>a </a:t>
            </a:r>
            <a:r>
              <a:rPr lang="en-US" altLang="en-US" dirty="0" smtClean="0">
                <a:solidFill>
                  <a:srgbClr val="0000FF"/>
                </a:solidFill>
              </a:rPr>
              <a:t>c</a:t>
            </a:r>
            <a:r>
              <a:rPr lang="en-US" altLang="en-US" baseline="-25000" dirty="0" smtClean="0">
                <a:solidFill>
                  <a:srgbClr val="0000FF"/>
                </a:solidFill>
              </a:rPr>
              <a:t>a </a:t>
            </a:r>
            <a:r>
              <a:rPr lang="en-US" altLang="en-US" dirty="0" err="1" smtClean="0">
                <a:solidFill>
                  <a:srgbClr val="0000FF"/>
                </a:solidFill>
              </a:rPr>
              <a:t>z</a:t>
            </a:r>
            <a:r>
              <a:rPr lang="en-US" altLang="en-US" baseline="-25000" dirty="0" err="1" smtClean="0">
                <a:solidFill>
                  <a:srgbClr val="0000FF"/>
                </a:solidFill>
              </a:rPr>
              <a:t>a</a:t>
            </a:r>
            <a:r>
              <a:rPr lang="en-US" altLang="en-US" baseline="-25000" dirty="0" smtClean="0">
                <a:solidFill>
                  <a:srgbClr val="0000FF"/>
                </a:solidFill>
              </a:rPr>
              <a:t> </a:t>
            </a:r>
            <a:r>
              <a:rPr lang="en-US" altLang="en-US" dirty="0" smtClean="0">
                <a:solidFill>
                  <a:srgbClr val="0000FF"/>
                </a:solidFill>
              </a:rPr>
              <a:t>+ ∑</a:t>
            </a:r>
            <a:r>
              <a:rPr lang="en-US" altLang="en-US" baseline="-25000" dirty="0" smtClean="0">
                <a:solidFill>
                  <a:srgbClr val="0000FF"/>
                </a:solidFill>
              </a:rPr>
              <a:t>v </a:t>
            </a:r>
            <a:r>
              <a:rPr lang="en-US" altLang="en-US" dirty="0" err="1" smtClean="0">
                <a:solidFill>
                  <a:srgbClr val="0000FF"/>
                </a:solidFill>
                <a:latin typeface="Symbol" panose="05050102010706020507" pitchFamily="18" charset="2"/>
              </a:rPr>
              <a:t>p</a:t>
            </a:r>
            <a:r>
              <a:rPr lang="en-US" altLang="en-US" baseline="-25000" dirty="0" err="1" smtClean="0">
                <a:solidFill>
                  <a:srgbClr val="0000FF"/>
                </a:solidFill>
              </a:rPr>
              <a:t>v</a:t>
            </a:r>
            <a:r>
              <a:rPr lang="en-US" altLang="en-US" baseline="-25000" dirty="0" smtClean="0">
                <a:solidFill>
                  <a:srgbClr val="0000FF"/>
                </a:solidFill>
              </a:rPr>
              <a:t> </a:t>
            </a:r>
            <a:r>
              <a:rPr lang="en-US" altLang="en-US" dirty="0" smtClean="0">
                <a:solidFill>
                  <a:srgbClr val="0000FF"/>
                </a:solidFill>
              </a:rPr>
              <a:t>x</a:t>
            </a:r>
            <a:r>
              <a:rPr lang="en-US" altLang="en-US" baseline="-25000" dirty="0" smtClean="0">
                <a:solidFill>
                  <a:srgbClr val="0000FF"/>
                </a:solidFill>
              </a:rPr>
              <a:t>v </a:t>
            </a:r>
            <a:r>
              <a:rPr lang="en-US" altLang="en-US" baseline="-25000" dirty="0" smtClean="0">
                <a:solidFill>
                  <a:srgbClr val="0000FF"/>
                </a:solidFill>
              </a:rPr>
              <a:t>	</a:t>
            </a:r>
            <a:r>
              <a:rPr lang="en-US" altLang="en-US" dirty="0" smtClean="0">
                <a:solidFill>
                  <a:srgbClr val="0000FF"/>
                </a:solidFill>
              </a:rPr>
              <a:t>(PCLP)</a:t>
            </a:r>
          </a:p>
          <a:p>
            <a:pPr eaLnBrk="1" hangingPunct="1">
              <a:spcBef>
                <a:spcPts val="1200"/>
              </a:spcBef>
              <a:tabLst>
                <a:tab pos="1617663" algn="l"/>
                <a:tab pos="2157413" algn="l"/>
                <a:tab pos="2427288" algn="l"/>
                <a:tab pos="3224213" algn="l"/>
                <a:tab pos="5018088" algn="l"/>
              </a:tabLst>
              <a:defRPr/>
            </a:pPr>
            <a:r>
              <a:rPr lang="en-US" altLang="en-US" dirty="0" smtClean="0"/>
              <a:t>subject to,	</a:t>
            </a:r>
            <a:r>
              <a:rPr lang="en-US" altLang="en-US" dirty="0" smtClean="0">
                <a:solidFill>
                  <a:srgbClr val="0000FF"/>
                </a:solidFill>
              </a:rPr>
              <a:t>z(</a:t>
            </a:r>
            <a:r>
              <a:rPr lang="en-US" altLang="en-US" dirty="0" smtClean="0">
                <a:solidFill>
                  <a:srgbClr val="0000FF"/>
                </a:solidFill>
                <a:latin typeface="Symbol" panose="05050102010706020507" pitchFamily="18" charset="2"/>
              </a:rPr>
              <a:t>d</a:t>
            </a:r>
            <a:r>
              <a:rPr lang="en-US" altLang="en-US" baseline="30000" dirty="0" smtClean="0">
                <a:solidFill>
                  <a:srgbClr val="0000FF"/>
                </a:solidFill>
              </a:rPr>
              <a:t>in</a:t>
            </a:r>
            <a:r>
              <a:rPr lang="en-US" altLang="en-US" dirty="0" smtClean="0">
                <a:solidFill>
                  <a:srgbClr val="0000FF"/>
                </a:solidFill>
              </a:rPr>
              <a:t>(S</a:t>
            </a:r>
            <a:r>
              <a:rPr lang="en-US" altLang="en-US" dirty="0" smtClean="0">
                <a:solidFill>
                  <a:srgbClr val="0000FF"/>
                </a:solidFill>
              </a:rPr>
              <a:t>)) + </a:t>
            </a:r>
            <a:r>
              <a:rPr lang="en-US" altLang="en-US" dirty="0" smtClean="0">
                <a:solidFill>
                  <a:srgbClr val="0000FF"/>
                </a:solidFill>
              </a:rPr>
              <a:t>x</a:t>
            </a:r>
            <a:r>
              <a:rPr lang="en-US" altLang="en-US" baseline="-25000" dirty="0" smtClean="0">
                <a:solidFill>
                  <a:srgbClr val="0000FF"/>
                </a:solidFill>
              </a:rPr>
              <a:t>v</a:t>
            </a:r>
            <a:r>
              <a:rPr lang="en-US" altLang="en-US" dirty="0" smtClean="0">
                <a:solidFill>
                  <a:srgbClr val="0000FF"/>
                </a:solidFill>
              </a:rPr>
              <a:t> </a:t>
            </a:r>
            <a:r>
              <a:rPr lang="en-US" altLang="en-US" dirty="0" smtClean="0">
                <a:solidFill>
                  <a:srgbClr val="0000FF"/>
                </a:solidFill>
              </a:rPr>
              <a:t>≥ </a:t>
            </a:r>
            <a:r>
              <a:rPr lang="en-US" altLang="en-US" dirty="0" smtClean="0">
                <a:solidFill>
                  <a:srgbClr val="0000FF"/>
                </a:solidFill>
                <a:latin typeface="Calibri" panose="020F0502020204030204" pitchFamily="34" charset="0"/>
              </a:rPr>
              <a:t>1</a:t>
            </a:r>
            <a:r>
              <a:rPr lang="en-US" altLang="en-US" sz="2200" dirty="0" smtClean="0">
                <a:latin typeface="Comic Sans MS" panose="030F0702030302020204" pitchFamily="66" charset="0"/>
              </a:rPr>
              <a:t>	</a:t>
            </a:r>
            <a:r>
              <a:rPr lang="en-US" altLang="en-US" dirty="0" smtClean="0"/>
              <a:t>for all </a:t>
            </a:r>
            <a:r>
              <a:rPr lang="en-US" altLang="en-US" dirty="0" smtClean="0">
                <a:solidFill>
                  <a:srgbClr val="0000FF"/>
                </a:solidFill>
              </a:rPr>
              <a:t>S: </a:t>
            </a:r>
            <a:r>
              <a:rPr lang="en-US" altLang="en-US" dirty="0" err="1" smtClean="0">
                <a:solidFill>
                  <a:srgbClr val="0000FF"/>
                </a:solidFill>
              </a:rPr>
              <a:t>r</a:t>
            </a:r>
            <a:r>
              <a:rPr lang="en-US" altLang="en-US" dirty="0" err="1" smtClean="0">
                <a:solidFill>
                  <a:srgbClr val="0000FF"/>
                </a:solidFill>
                <a:sym typeface="Symbol" panose="05050102010706020507" pitchFamily="18" charset="2"/>
              </a:rPr>
              <a:t></a:t>
            </a:r>
            <a:r>
              <a:rPr lang="en-US" altLang="en-US" dirty="0" err="1" smtClean="0">
                <a:solidFill>
                  <a:srgbClr val="0000FF"/>
                </a:solidFill>
              </a:rPr>
              <a:t>S</a:t>
            </a:r>
            <a:r>
              <a:rPr lang="en-US" altLang="en-US" dirty="0" smtClean="0"/>
              <a:t>, </a:t>
            </a:r>
            <a:r>
              <a:rPr lang="en-US" altLang="en-US" dirty="0" smtClean="0">
                <a:solidFill>
                  <a:srgbClr val="0000FF"/>
                </a:solidFill>
              </a:rPr>
              <a:t>v</a:t>
            </a:r>
            <a:r>
              <a:rPr lang="en-CA" dirty="0" smtClean="0">
                <a:solidFill>
                  <a:srgbClr val="0000FF"/>
                </a:solidFill>
                <a:sym typeface="Symbol" panose="05050102010706020507" pitchFamily="18" charset="2"/>
              </a:rPr>
              <a:t></a:t>
            </a:r>
            <a:r>
              <a:rPr lang="en-US" altLang="en-US" dirty="0" smtClean="0">
                <a:solidFill>
                  <a:srgbClr val="0000FF"/>
                </a:solidFill>
              </a:rPr>
              <a:t>S</a:t>
            </a:r>
          </a:p>
          <a:p>
            <a:pPr eaLnBrk="1" hangingPunct="1">
              <a:spcBef>
                <a:spcPct val="20000"/>
              </a:spcBef>
              <a:tabLst>
                <a:tab pos="1617663" algn="l"/>
                <a:tab pos="2157413" algn="l"/>
                <a:tab pos="2427288" algn="l"/>
                <a:tab pos="3224213" algn="l"/>
                <a:tab pos="5018088" algn="l"/>
              </a:tabLst>
              <a:defRPr/>
            </a:pPr>
            <a:r>
              <a:rPr lang="en-US" altLang="en-US" dirty="0" smtClean="0">
                <a:solidFill>
                  <a:srgbClr val="0000FF"/>
                </a:solidFill>
              </a:rPr>
              <a:t>		</a:t>
            </a:r>
            <a:r>
              <a:rPr lang="en-US" altLang="en-US" dirty="0" smtClean="0">
                <a:solidFill>
                  <a:srgbClr val="0000FF"/>
                </a:solidFill>
              </a:rPr>
              <a:t>z(</a:t>
            </a:r>
            <a:r>
              <a:rPr lang="en-US" altLang="en-US" dirty="0" smtClean="0">
                <a:solidFill>
                  <a:srgbClr val="0000FF"/>
                </a:solidFill>
                <a:latin typeface="Symbol" panose="05050102010706020507" pitchFamily="18" charset="2"/>
              </a:rPr>
              <a:t>d</a:t>
            </a:r>
            <a:r>
              <a:rPr lang="en-US" altLang="en-US" baseline="30000" dirty="0" smtClean="0">
                <a:solidFill>
                  <a:srgbClr val="0000FF"/>
                </a:solidFill>
              </a:rPr>
              <a:t>in</a:t>
            </a:r>
            <a:r>
              <a:rPr lang="en-US" altLang="en-US" dirty="0" smtClean="0">
                <a:solidFill>
                  <a:srgbClr val="0000FF"/>
                </a:solidFill>
              </a:rPr>
              <a:t>(v</a:t>
            </a:r>
            <a:r>
              <a:rPr lang="en-US" altLang="en-US" dirty="0" smtClean="0">
                <a:solidFill>
                  <a:srgbClr val="0000FF"/>
                </a:solidFill>
              </a:rPr>
              <a:t>))	≥ </a:t>
            </a:r>
            <a:r>
              <a:rPr lang="en-US" altLang="en-US" dirty="0" smtClean="0">
                <a:solidFill>
                  <a:srgbClr val="0000FF"/>
                </a:solidFill>
                <a:latin typeface="+mn-lt"/>
              </a:rPr>
              <a:t>z(</a:t>
            </a:r>
            <a:r>
              <a:rPr lang="en-US" altLang="en-US" dirty="0" err="1" smtClean="0">
                <a:solidFill>
                  <a:srgbClr val="0000FF"/>
                </a:solidFill>
                <a:latin typeface="Symbol" panose="05050102010706020507" pitchFamily="18" charset="2"/>
              </a:rPr>
              <a:t>d</a:t>
            </a:r>
            <a:r>
              <a:rPr lang="en-US" altLang="en-US" baseline="30000" dirty="0" err="1" smtClean="0">
                <a:solidFill>
                  <a:srgbClr val="0000FF"/>
                </a:solidFill>
                <a:latin typeface="+mn-lt"/>
              </a:rPr>
              <a:t>out</a:t>
            </a:r>
            <a:r>
              <a:rPr lang="en-US" altLang="en-US" dirty="0" smtClean="0">
                <a:solidFill>
                  <a:srgbClr val="0000FF"/>
                </a:solidFill>
                <a:latin typeface="+mn-lt"/>
              </a:rPr>
              <a:t>(v</a:t>
            </a:r>
            <a:r>
              <a:rPr lang="en-US" altLang="en-US" dirty="0" smtClean="0">
                <a:solidFill>
                  <a:srgbClr val="0000FF"/>
                </a:solidFill>
                <a:latin typeface="+mn-lt"/>
              </a:rPr>
              <a:t>))</a:t>
            </a:r>
            <a:r>
              <a:rPr lang="en-US" altLang="en-US" dirty="0" smtClean="0">
                <a:solidFill>
                  <a:srgbClr val="0000FF"/>
                </a:solidFill>
              </a:rPr>
              <a:t>	</a:t>
            </a:r>
            <a:r>
              <a:rPr lang="en-US" altLang="en-US" dirty="0" smtClean="0">
                <a:solidFill>
                  <a:schemeClr val="tx2"/>
                </a:solidFill>
              </a:rPr>
              <a:t>for all </a:t>
            </a:r>
            <a:r>
              <a:rPr lang="en-US" altLang="en-US" dirty="0" smtClean="0">
                <a:solidFill>
                  <a:srgbClr val="0000FF"/>
                </a:solidFill>
              </a:rPr>
              <a:t>v</a:t>
            </a:r>
            <a:r>
              <a:rPr lang="en-US" altLang="en-US" baseline="-25000" dirty="0" smtClean="0">
                <a:solidFill>
                  <a:schemeClr val="tx2"/>
                </a:solidFill>
              </a:rPr>
              <a:t> </a:t>
            </a:r>
            <a:r>
              <a:rPr lang="en-US" altLang="en-US" dirty="0" smtClean="0">
                <a:solidFill>
                  <a:srgbClr val="0000FF"/>
                </a:solidFill>
              </a:rPr>
              <a:t>≠</a:t>
            </a:r>
            <a:r>
              <a:rPr lang="en-US" altLang="en-US" baseline="-25000" dirty="0" smtClean="0">
                <a:solidFill>
                  <a:schemeClr val="tx2"/>
                </a:solidFill>
              </a:rPr>
              <a:t> </a:t>
            </a:r>
            <a:r>
              <a:rPr lang="en-US" altLang="en-US" dirty="0" smtClean="0">
                <a:solidFill>
                  <a:srgbClr val="0000FF"/>
                </a:solidFill>
              </a:rPr>
              <a:t>r</a:t>
            </a:r>
          </a:p>
          <a:p>
            <a:pPr eaLnBrk="1" hangingPunct="1">
              <a:spcBef>
                <a:spcPct val="20000"/>
              </a:spcBef>
              <a:tabLst>
                <a:tab pos="1617663" algn="l"/>
                <a:tab pos="2157413" algn="l"/>
                <a:tab pos="2427288" algn="l"/>
                <a:tab pos="3224213" algn="l"/>
                <a:tab pos="5018088" algn="l"/>
              </a:tabLst>
              <a:defRPr/>
            </a:pPr>
            <a:r>
              <a:rPr lang="en-US" altLang="en-US" dirty="0" smtClean="0">
                <a:solidFill>
                  <a:srgbClr val="0000FF"/>
                </a:solidFill>
              </a:rPr>
              <a:t>			 x, z	≥ 0</a:t>
            </a:r>
            <a:r>
              <a:rPr lang="en-US" altLang="en-US" dirty="0" smtClean="0"/>
              <a:t>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38125" y="4813300"/>
            <a:ext cx="2587625" cy="830263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CA" dirty="0"/>
              <a:t>Exploit that we are looking for paths</a:t>
            </a: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3082925" y="4287838"/>
            <a:ext cx="4395788" cy="503237"/>
          </a:xfrm>
          <a:prstGeom prst="rect">
            <a:avLst/>
          </a:prstGeom>
          <a:noFill/>
          <a:ln w="12700" algn="ctr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CC0000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33CC33"/>
              </a:buClr>
              <a:buChar char="–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2000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CA" altLang="en-US" sz="2400"/>
          </a:p>
        </p:txBody>
      </p:sp>
      <p:sp>
        <p:nvSpPr>
          <p:cNvPr id="13" name="Right Arrow 12"/>
          <p:cNvSpPr>
            <a:spLocks noChangeArrowheads="1"/>
          </p:cNvSpPr>
          <p:nvPr/>
        </p:nvSpPr>
        <p:spPr bwMode="auto">
          <a:xfrm rot="-616045">
            <a:off x="2587625" y="4519613"/>
            <a:ext cx="476250" cy="231775"/>
          </a:xfrm>
          <a:prstGeom prst="rightArrow">
            <a:avLst>
              <a:gd name="adj1" fmla="val 50000"/>
              <a:gd name="adj2" fmla="val 49648"/>
            </a:avLst>
          </a:prstGeom>
          <a:noFill/>
          <a:ln w="12700" algn="ctr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CC0000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33CC33"/>
              </a:buClr>
              <a:buChar char="–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2000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CA" altLang="en-US" sz="2400"/>
          </a:p>
        </p:txBody>
      </p:sp>
    </p:spTree>
    <p:extLst>
      <p:ext uri="{BB962C8B-B14F-4D97-AF65-F5344CB8AC3E}">
        <p14:creationId xmlns:p14="http://schemas.microsoft.com/office/powerpoint/2010/main" val="2115920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685800" y="93663"/>
            <a:ext cx="7772400" cy="838200"/>
          </a:xfrm>
        </p:spPr>
        <p:txBody>
          <a:bodyPr/>
          <a:lstStyle/>
          <a:p>
            <a:r>
              <a:rPr lang="en-CA" altLang="en-US" smtClean="0">
                <a:ea typeface="ＭＳ Ｐゴシック" panose="020B0600070205080204" pitchFamily="34" charset="-128"/>
              </a:rPr>
              <a:t>Prize-collecting arborescences</a:t>
            </a:r>
          </a:p>
        </p:txBody>
      </p:sp>
      <p:sp>
        <p:nvSpPr>
          <p:cNvPr id="24579" name="Rectangle 2"/>
          <p:cNvSpPr>
            <a:spLocks noChangeArrowheads="1"/>
          </p:cNvSpPr>
          <p:nvPr/>
        </p:nvSpPr>
        <p:spPr bwMode="auto">
          <a:xfrm>
            <a:off x="685800" y="1004888"/>
            <a:ext cx="8035925" cy="89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CC0000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33CC33"/>
              </a:buClr>
              <a:buChar char="–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2000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2400" dirty="0">
                <a:solidFill>
                  <a:srgbClr val="D30000"/>
                </a:solidFill>
              </a:rPr>
              <a:t>Goal: </a:t>
            </a:r>
            <a:r>
              <a:rPr lang="en-CA" altLang="en-US" sz="2400" dirty="0"/>
              <a:t>Given root </a:t>
            </a:r>
            <a:r>
              <a:rPr lang="en-CA" altLang="en-US" sz="2400" dirty="0">
                <a:solidFill>
                  <a:srgbClr val="0000FF"/>
                </a:solidFill>
              </a:rPr>
              <a:t>r</a:t>
            </a:r>
            <a:r>
              <a:rPr lang="en-CA" altLang="en-US" sz="2400" dirty="0"/>
              <a:t>,  node penalties </a:t>
            </a:r>
            <a:r>
              <a:rPr lang="en-CA" altLang="en-US" sz="2400" dirty="0">
                <a:solidFill>
                  <a:srgbClr val="0000FF"/>
                </a:solidFill>
              </a:rPr>
              <a:t>{</a:t>
            </a:r>
            <a:r>
              <a:rPr lang="en-CA" altLang="en-US" sz="2400" dirty="0" err="1">
                <a:solidFill>
                  <a:srgbClr val="0000FF"/>
                </a:solidFill>
                <a:latin typeface="Symbol" panose="05050102010706020507" pitchFamily="18" charset="2"/>
              </a:rPr>
              <a:t>p</a:t>
            </a:r>
            <a:r>
              <a:rPr lang="en-CA" altLang="en-US" sz="2400" baseline="-25000" dirty="0" err="1">
                <a:solidFill>
                  <a:srgbClr val="0000FF"/>
                </a:solidFill>
              </a:rPr>
              <a:t>v</a:t>
            </a:r>
            <a:r>
              <a:rPr lang="en-CA" altLang="en-US" sz="2400" baseline="-25000" dirty="0">
                <a:solidFill>
                  <a:srgbClr val="0000FF"/>
                </a:solidFill>
              </a:rPr>
              <a:t> </a:t>
            </a:r>
            <a:r>
              <a:rPr lang="en-CA" altLang="en-US" sz="2400" dirty="0"/>
              <a:t>}, find an </a:t>
            </a:r>
            <a:r>
              <a:rPr lang="en-CA" altLang="en-US" sz="2400" dirty="0">
                <a:solidFill>
                  <a:srgbClr val="0000FF"/>
                </a:solidFill>
              </a:rPr>
              <a:t>r</a:t>
            </a:r>
            <a:r>
              <a:rPr lang="en-CA" altLang="en-US" sz="2400" dirty="0"/>
              <a:t>-tree </a:t>
            </a:r>
            <a:r>
              <a:rPr lang="en-CA" altLang="en-US" sz="2400" dirty="0">
                <a:solidFill>
                  <a:srgbClr val="0000FF"/>
                </a:solidFill>
              </a:rPr>
              <a:t>T</a:t>
            </a:r>
            <a:r>
              <a:rPr lang="en-CA" altLang="en-US" sz="2400" dirty="0"/>
              <a:t> </a:t>
            </a:r>
            <a:r>
              <a:rPr lang="en-CA" altLang="en-US" sz="2400" dirty="0" err="1"/>
              <a:t>s.t.</a:t>
            </a:r>
            <a:endParaRPr lang="en-CA" altLang="en-US" sz="2400" dirty="0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2400" dirty="0">
                <a:solidFill>
                  <a:srgbClr val="0000FF"/>
                </a:solidFill>
              </a:rPr>
              <a:t>c(T)+</a:t>
            </a:r>
            <a:r>
              <a:rPr lang="en-US" altLang="en-US" sz="2400" dirty="0">
                <a:solidFill>
                  <a:srgbClr val="0000FF"/>
                </a:solidFill>
              </a:rPr>
              <a:t> </a:t>
            </a:r>
            <a:r>
              <a:rPr lang="en-US" altLang="en-US" sz="2400" dirty="0">
                <a:solidFill>
                  <a:srgbClr val="0000FF"/>
                </a:solidFill>
                <a:latin typeface="Symbol" panose="05050102010706020507" pitchFamily="18" charset="2"/>
              </a:rPr>
              <a:t>p</a:t>
            </a:r>
            <a:r>
              <a:rPr lang="en-US" altLang="en-US" sz="2400" dirty="0">
                <a:solidFill>
                  <a:srgbClr val="0000FF"/>
                </a:solidFill>
              </a:rPr>
              <a:t>(T</a:t>
            </a:r>
            <a:r>
              <a:rPr lang="en-US" altLang="en-US" sz="2400" baseline="30000" dirty="0">
                <a:solidFill>
                  <a:srgbClr val="0000FF"/>
                </a:solidFill>
              </a:rPr>
              <a:t>c</a:t>
            </a:r>
            <a:r>
              <a:rPr lang="en-US" altLang="en-US" sz="2400" dirty="0">
                <a:solidFill>
                  <a:srgbClr val="0000FF"/>
                </a:solidFill>
              </a:rPr>
              <a:t>)</a:t>
            </a:r>
            <a:r>
              <a:rPr lang="en-CA" altLang="en-US" sz="2400" dirty="0">
                <a:solidFill>
                  <a:srgbClr val="0000FF"/>
                </a:solidFill>
              </a:rPr>
              <a:t> ≤ </a:t>
            </a:r>
            <a:r>
              <a:rPr lang="en-CA" altLang="en-US" sz="2400" dirty="0" err="1">
                <a:solidFill>
                  <a:srgbClr val="0000FF"/>
                </a:solidFill>
              </a:rPr>
              <a:t>min</a:t>
            </a:r>
            <a:r>
              <a:rPr lang="en-CA" altLang="en-US" sz="2400" baseline="-25000" dirty="0" err="1"/>
              <a:t>collection</a:t>
            </a:r>
            <a:r>
              <a:rPr lang="en-CA" altLang="en-US" sz="2400" baseline="-25000" dirty="0"/>
              <a:t> </a:t>
            </a:r>
            <a:r>
              <a:rPr lang="en-CA" altLang="en-US" sz="2400" baseline="-25000" dirty="0">
                <a:solidFill>
                  <a:srgbClr val="0000FF"/>
                </a:solidFill>
                <a:latin typeface="Lucida Calligraphy" panose="03010101010101010101" pitchFamily="66" charset="0"/>
              </a:rPr>
              <a:t>P</a:t>
            </a:r>
            <a:r>
              <a:rPr lang="en-CA" altLang="en-US" sz="2400" baseline="-25000" dirty="0"/>
              <a:t> of </a:t>
            </a:r>
            <a:r>
              <a:rPr lang="en-CA" altLang="en-US" sz="2400" baseline="-25000" dirty="0">
                <a:solidFill>
                  <a:srgbClr val="0000FF"/>
                </a:solidFill>
              </a:rPr>
              <a:t>r</a:t>
            </a:r>
            <a:r>
              <a:rPr lang="en-CA" altLang="en-US" sz="2400" baseline="-25000" dirty="0"/>
              <a:t>-paths </a:t>
            </a:r>
            <a:r>
              <a:rPr lang="en-CA" altLang="en-US" sz="2800" dirty="0">
                <a:solidFill>
                  <a:srgbClr val="0000FF"/>
                </a:solidFill>
              </a:rPr>
              <a:t>(</a:t>
            </a:r>
            <a:r>
              <a:rPr lang="en-US" altLang="en-US" sz="2400" dirty="0">
                <a:solidFill>
                  <a:srgbClr val="0000FF"/>
                </a:solidFill>
              </a:rPr>
              <a:t>∑</a:t>
            </a:r>
            <a:r>
              <a:rPr lang="en-CA" altLang="en-US" sz="2400" baseline="-25000" dirty="0">
                <a:solidFill>
                  <a:srgbClr val="0000FF"/>
                </a:solidFill>
              </a:rPr>
              <a:t>P</a:t>
            </a:r>
            <a:r>
              <a:rPr lang="en-CA" altLang="en-US" sz="2400" baseline="-25000" dirty="0">
                <a:solidFill>
                  <a:srgbClr val="0000FF"/>
                </a:solidFill>
                <a:sym typeface="Symbol" panose="05050102010706020507" pitchFamily="18" charset="2"/>
              </a:rPr>
              <a:t></a:t>
            </a:r>
            <a:r>
              <a:rPr lang="en-CA" altLang="en-US" sz="2400" baseline="-25000" dirty="0">
                <a:solidFill>
                  <a:srgbClr val="0000FF"/>
                </a:solidFill>
                <a:latin typeface="Lucida Calligraphy" panose="03010101010101010101" pitchFamily="66" charset="0"/>
              </a:rPr>
              <a:t>P</a:t>
            </a:r>
            <a:r>
              <a:rPr lang="en-CA" altLang="en-US" sz="2400" dirty="0">
                <a:solidFill>
                  <a:srgbClr val="0000FF"/>
                </a:solidFill>
              </a:rPr>
              <a:t> c(P) + </a:t>
            </a:r>
            <a:r>
              <a:rPr lang="en-CA" altLang="en-US" sz="2400" dirty="0">
                <a:solidFill>
                  <a:srgbClr val="0000FF"/>
                </a:solidFill>
                <a:latin typeface="Symbol" panose="05050102010706020507" pitchFamily="18" charset="2"/>
              </a:rPr>
              <a:t>p</a:t>
            </a:r>
            <a:r>
              <a:rPr lang="en-CA" altLang="en-US" sz="2400" dirty="0">
                <a:solidFill>
                  <a:srgbClr val="0000FF"/>
                </a:solidFill>
              </a:rPr>
              <a:t>(V\ </a:t>
            </a:r>
            <a:r>
              <a:rPr lang="en-CA" altLang="en-US" sz="2600" dirty="0">
                <a:solidFill>
                  <a:srgbClr val="0000FF"/>
                </a:solidFill>
              </a:rPr>
              <a:t>U</a:t>
            </a:r>
            <a:r>
              <a:rPr lang="en-CA" altLang="en-US" sz="2400" baseline="-25000" dirty="0">
                <a:solidFill>
                  <a:srgbClr val="0000FF"/>
                </a:solidFill>
              </a:rPr>
              <a:t>P</a:t>
            </a:r>
            <a:r>
              <a:rPr lang="en-CA" altLang="en-US" sz="2400" baseline="-25000" dirty="0">
                <a:solidFill>
                  <a:srgbClr val="0000FF"/>
                </a:solidFill>
                <a:sym typeface="Symbol" panose="05050102010706020507" pitchFamily="18" charset="2"/>
              </a:rPr>
              <a:t></a:t>
            </a:r>
            <a:r>
              <a:rPr lang="en-CA" altLang="en-US" sz="2400" baseline="-25000" dirty="0">
                <a:solidFill>
                  <a:srgbClr val="0000FF"/>
                </a:solidFill>
                <a:latin typeface="Lucida Calligraphy" panose="03010101010101010101" pitchFamily="66" charset="0"/>
              </a:rPr>
              <a:t>P</a:t>
            </a:r>
            <a:r>
              <a:rPr lang="en-CA" altLang="en-US" sz="2400" dirty="0">
                <a:solidFill>
                  <a:srgbClr val="0000FF"/>
                </a:solidFill>
              </a:rPr>
              <a:t> V(P))</a:t>
            </a:r>
            <a:r>
              <a:rPr lang="en-CA" altLang="en-US" sz="2800" dirty="0">
                <a:solidFill>
                  <a:srgbClr val="0000FF"/>
                </a:solidFill>
              </a:rPr>
              <a:t>)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946150" y="1892300"/>
            <a:ext cx="7799388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1600200" algn="l"/>
                <a:tab pos="2171700" algn="l"/>
                <a:tab pos="2457450" algn="l"/>
                <a:tab pos="2971800" algn="l"/>
                <a:tab pos="4686300" algn="l"/>
                <a:tab pos="6172200" algn="l"/>
              </a:tabLs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tabLst>
                <a:tab pos="1600200" algn="l"/>
                <a:tab pos="2171700" algn="l"/>
                <a:tab pos="2457450" algn="l"/>
                <a:tab pos="2971800" algn="l"/>
                <a:tab pos="4686300" algn="l"/>
                <a:tab pos="6172200" algn="l"/>
              </a:tabLs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tabLst>
                <a:tab pos="1600200" algn="l"/>
                <a:tab pos="2171700" algn="l"/>
                <a:tab pos="2457450" algn="l"/>
                <a:tab pos="2971800" algn="l"/>
                <a:tab pos="4686300" algn="l"/>
                <a:tab pos="6172200" algn="l"/>
              </a:tabLs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tabLst>
                <a:tab pos="1600200" algn="l"/>
                <a:tab pos="2171700" algn="l"/>
                <a:tab pos="2457450" algn="l"/>
                <a:tab pos="2971800" algn="l"/>
                <a:tab pos="4686300" algn="l"/>
                <a:tab pos="6172200" algn="l"/>
              </a:tabLs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tabLst>
                <a:tab pos="1600200" algn="l"/>
                <a:tab pos="2171700" algn="l"/>
                <a:tab pos="2457450" algn="l"/>
                <a:tab pos="2971800" algn="l"/>
                <a:tab pos="4686300" algn="l"/>
                <a:tab pos="6172200" algn="l"/>
              </a:tabLs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00200" algn="l"/>
                <a:tab pos="2171700" algn="l"/>
                <a:tab pos="2457450" algn="l"/>
                <a:tab pos="2971800" algn="l"/>
                <a:tab pos="4686300" algn="l"/>
                <a:tab pos="6172200" algn="l"/>
              </a:tabLs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00200" algn="l"/>
                <a:tab pos="2171700" algn="l"/>
                <a:tab pos="2457450" algn="l"/>
                <a:tab pos="2971800" algn="l"/>
                <a:tab pos="4686300" algn="l"/>
                <a:tab pos="6172200" algn="l"/>
              </a:tabLs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00200" algn="l"/>
                <a:tab pos="2171700" algn="l"/>
                <a:tab pos="2457450" algn="l"/>
                <a:tab pos="2971800" algn="l"/>
                <a:tab pos="4686300" algn="l"/>
                <a:tab pos="6172200" algn="l"/>
              </a:tabLs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00200" algn="l"/>
                <a:tab pos="2171700" algn="l"/>
                <a:tab pos="2457450" algn="l"/>
                <a:tab pos="2971800" algn="l"/>
                <a:tab pos="4686300" algn="l"/>
                <a:tab pos="6172200" algn="l"/>
              </a:tabLs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tabLst>
                <a:tab pos="1617663" algn="l"/>
                <a:tab pos="2157413" algn="l"/>
                <a:tab pos="2427288" algn="l"/>
                <a:tab pos="3224213" algn="l"/>
                <a:tab pos="5018088" algn="l"/>
              </a:tabLst>
              <a:defRPr/>
            </a:pPr>
            <a:r>
              <a:rPr lang="en-US" altLang="en-US" dirty="0" smtClean="0"/>
              <a:t>Minimize 		</a:t>
            </a:r>
            <a:r>
              <a:rPr lang="en-US" altLang="en-US" dirty="0" smtClean="0">
                <a:solidFill>
                  <a:srgbClr val="0000FF"/>
                </a:solidFill>
              </a:rPr>
              <a:t>∑</a:t>
            </a:r>
            <a:r>
              <a:rPr lang="en-US" altLang="en-US" baseline="-25000" dirty="0" smtClean="0">
                <a:solidFill>
                  <a:srgbClr val="0000FF"/>
                </a:solidFill>
              </a:rPr>
              <a:t>a </a:t>
            </a:r>
            <a:r>
              <a:rPr lang="en-US" altLang="en-US" dirty="0" smtClean="0">
                <a:solidFill>
                  <a:srgbClr val="0000FF"/>
                </a:solidFill>
              </a:rPr>
              <a:t>c</a:t>
            </a:r>
            <a:r>
              <a:rPr lang="en-US" altLang="en-US" baseline="-25000" dirty="0" smtClean="0">
                <a:solidFill>
                  <a:srgbClr val="0000FF"/>
                </a:solidFill>
              </a:rPr>
              <a:t>a </a:t>
            </a:r>
            <a:r>
              <a:rPr lang="en-US" altLang="en-US" dirty="0" err="1" smtClean="0">
                <a:solidFill>
                  <a:srgbClr val="0000FF"/>
                </a:solidFill>
              </a:rPr>
              <a:t>z</a:t>
            </a:r>
            <a:r>
              <a:rPr lang="en-US" altLang="en-US" baseline="-25000" dirty="0" err="1" smtClean="0">
                <a:solidFill>
                  <a:srgbClr val="0000FF"/>
                </a:solidFill>
              </a:rPr>
              <a:t>a</a:t>
            </a:r>
            <a:r>
              <a:rPr lang="en-US" altLang="en-US" baseline="-25000" dirty="0" smtClean="0">
                <a:solidFill>
                  <a:srgbClr val="0000FF"/>
                </a:solidFill>
              </a:rPr>
              <a:t> </a:t>
            </a:r>
            <a:r>
              <a:rPr lang="en-US" altLang="en-US" dirty="0" smtClean="0">
                <a:solidFill>
                  <a:srgbClr val="0000FF"/>
                </a:solidFill>
              </a:rPr>
              <a:t>+ ∑</a:t>
            </a:r>
            <a:r>
              <a:rPr lang="en-US" altLang="en-US" baseline="-25000" dirty="0" smtClean="0">
                <a:solidFill>
                  <a:srgbClr val="0000FF"/>
                </a:solidFill>
              </a:rPr>
              <a:t>v </a:t>
            </a:r>
            <a:r>
              <a:rPr lang="en-US" altLang="en-US" dirty="0" err="1" smtClean="0">
                <a:solidFill>
                  <a:srgbClr val="0000FF"/>
                </a:solidFill>
                <a:latin typeface="Symbol" panose="05050102010706020507" pitchFamily="18" charset="2"/>
              </a:rPr>
              <a:t>p</a:t>
            </a:r>
            <a:r>
              <a:rPr lang="en-US" altLang="en-US" baseline="-25000" dirty="0" err="1" smtClean="0">
                <a:solidFill>
                  <a:srgbClr val="0000FF"/>
                </a:solidFill>
              </a:rPr>
              <a:t>v</a:t>
            </a:r>
            <a:r>
              <a:rPr lang="en-US" altLang="en-US" baseline="-25000" dirty="0" smtClean="0">
                <a:solidFill>
                  <a:srgbClr val="0000FF"/>
                </a:solidFill>
              </a:rPr>
              <a:t> </a:t>
            </a:r>
            <a:r>
              <a:rPr lang="en-US" altLang="en-US" dirty="0" smtClean="0">
                <a:solidFill>
                  <a:srgbClr val="0000FF"/>
                </a:solidFill>
              </a:rPr>
              <a:t>x</a:t>
            </a:r>
            <a:r>
              <a:rPr lang="en-US" altLang="en-US" baseline="-25000" dirty="0" smtClean="0">
                <a:solidFill>
                  <a:srgbClr val="0000FF"/>
                </a:solidFill>
              </a:rPr>
              <a:t>v </a:t>
            </a:r>
            <a:r>
              <a:rPr lang="en-US" altLang="en-US" baseline="-25000" dirty="0" smtClean="0">
                <a:solidFill>
                  <a:srgbClr val="0000FF"/>
                </a:solidFill>
              </a:rPr>
              <a:t>	</a:t>
            </a:r>
            <a:r>
              <a:rPr lang="en-US" altLang="en-US" dirty="0" smtClean="0">
                <a:solidFill>
                  <a:srgbClr val="0000FF"/>
                </a:solidFill>
              </a:rPr>
              <a:t>(PCLP)</a:t>
            </a:r>
          </a:p>
          <a:p>
            <a:pPr eaLnBrk="1" hangingPunct="1">
              <a:spcBef>
                <a:spcPts val="1200"/>
              </a:spcBef>
              <a:tabLst>
                <a:tab pos="1617663" algn="l"/>
                <a:tab pos="2157413" algn="l"/>
                <a:tab pos="2427288" algn="l"/>
                <a:tab pos="3224213" algn="l"/>
                <a:tab pos="5018088" algn="l"/>
              </a:tabLst>
              <a:defRPr/>
            </a:pPr>
            <a:r>
              <a:rPr lang="en-US" altLang="en-US" dirty="0" smtClean="0"/>
              <a:t>subject to,	</a:t>
            </a:r>
            <a:r>
              <a:rPr lang="en-US" altLang="en-US" dirty="0" smtClean="0">
                <a:solidFill>
                  <a:srgbClr val="0000FF"/>
                </a:solidFill>
              </a:rPr>
              <a:t>z(</a:t>
            </a:r>
            <a:r>
              <a:rPr lang="en-US" altLang="en-US" dirty="0" smtClean="0">
                <a:solidFill>
                  <a:srgbClr val="0000FF"/>
                </a:solidFill>
                <a:latin typeface="Symbol" panose="05050102010706020507" pitchFamily="18" charset="2"/>
              </a:rPr>
              <a:t>d</a:t>
            </a:r>
            <a:r>
              <a:rPr lang="en-US" altLang="en-US" baseline="30000" dirty="0" smtClean="0">
                <a:solidFill>
                  <a:srgbClr val="0000FF"/>
                </a:solidFill>
              </a:rPr>
              <a:t>in</a:t>
            </a:r>
            <a:r>
              <a:rPr lang="en-US" altLang="en-US" dirty="0" smtClean="0">
                <a:solidFill>
                  <a:srgbClr val="0000FF"/>
                </a:solidFill>
              </a:rPr>
              <a:t>(S</a:t>
            </a:r>
            <a:r>
              <a:rPr lang="en-US" altLang="en-US" dirty="0" smtClean="0">
                <a:solidFill>
                  <a:srgbClr val="0000FF"/>
                </a:solidFill>
              </a:rPr>
              <a:t>)) + </a:t>
            </a:r>
            <a:r>
              <a:rPr lang="en-US" altLang="en-US" dirty="0" smtClean="0">
                <a:solidFill>
                  <a:srgbClr val="0000FF"/>
                </a:solidFill>
              </a:rPr>
              <a:t>x</a:t>
            </a:r>
            <a:r>
              <a:rPr lang="en-US" altLang="en-US" baseline="-25000" dirty="0" smtClean="0">
                <a:solidFill>
                  <a:srgbClr val="0000FF"/>
                </a:solidFill>
              </a:rPr>
              <a:t>v</a:t>
            </a:r>
            <a:r>
              <a:rPr lang="en-US" altLang="en-US" dirty="0" smtClean="0">
                <a:solidFill>
                  <a:srgbClr val="0000FF"/>
                </a:solidFill>
              </a:rPr>
              <a:t> </a:t>
            </a:r>
            <a:r>
              <a:rPr lang="en-US" altLang="en-US" dirty="0" smtClean="0">
                <a:solidFill>
                  <a:srgbClr val="0000FF"/>
                </a:solidFill>
              </a:rPr>
              <a:t>≥ </a:t>
            </a:r>
            <a:r>
              <a:rPr lang="en-US" altLang="en-US" dirty="0" smtClean="0">
                <a:solidFill>
                  <a:srgbClr val="0000FF"/>
                </a:solidFill>
                <a:latin typeface="Calibri" panose="020F0502020204030204" pitchFamily="34" charset="0"/>
              </a:rPr>
              <a:t>1</a:t>
            </a:r>
            <a:r>
              <a:rPr lang="en-US" altLang="en-US" sz="2200" dirty="0" smtClean="0">
                <a:latin typeface="Comic Sans MS" panose="030F0702030302020204" pitchFamily="66" charset="0"/>
              </a:rPr>
              <a:t>	</a:t>
            </a:r>
            <a:r>
              <a:rPr lang="en-US" altLang="en-US" dirty="0" smtClean="0"/>
              <a:t>for all </a:t>
            </a:r>
            <a:r>
              <a:rPr lang="en-US" altLang="en-US" dirty="0" smtClean="0">
                <a:solidFill>
                  <a:srgbClr val="0000FF"/>
                </a:solidFill>
              </a:rPr>
              <a:t>S: </a:t>
            </a:r>
            <a:r>
              <a:rPr lang="en-US" altLang="en-US" dirty="0" err="1" smtClean="0">
                <a:solidFill>
                  <a:srgbClr val="0000FF"/>
                </a:solidFill>
              </a:rPr>
              <a:t>r</a:t>
            </a:r>
            <a:r>
              <a:rPr lang="en-US" altLang="en-US" dirty="0" err="1" smtClean="0">
                <a:solidFill>
                  <a:srgbClr val="0000FF"/>
                </a:solidFill>
                <a:sym typeface="Symbol" panose="05050102010706020507" pitchFamily="18" charset="2"/>
              </a:rPr>
              <a:t></a:t>
            </a:r>
            <a:r>
              <a:rPr lang="en-US" altLang="en-US" dirty="0" err="1" smtClean="0">
                <a:solidFill>
                  <a:srgbClr val="0000FF"/>
                </a:solidFill>
              </a:rPr>
              <a:t>S</a:t>
            </a:r>
            <a:r>
              <a:rPr lang="en-US" altLang="en-US" dirty="0" smtClean="0"/>
              <a:t>, </a:t>
            </a:r>
            <a:r>
              <a:rPr lang="en-US" altLang="en-US" dirty="0" smtClean="0">
                <a:solidFill>
                  <a:srgbClr val="0000FF"/>
                </a:solidFill>
              </a:rPr>
              <a:t>v</a:t>
            </a:r>
            <a:r>
              <a:rPr lang="en-CA" dirty="0" smtClean="0">
                <a:solidFill>
                  <a:srgbClr val="0000FF"/>
                </a:solidFill>
                <a:sym typeface="Symbol" panose="05050102010706020507" pitchFamily="18" charset="2"/>
              </a:rPr>
              <a:t></a:t>
            </a:r>
            <a:r>
              <a:rPr lang="en-US" altLang="en-US" dirty="0" smtClean="0">
                <a:solidFill>
                  <a:srgbClr val="0000FF"/>
                </a:solidFill>
              </a:rPr>
              <a:t>S</a:t>
            </a:r>
          </a:p>
          <a:p>
            <a:pPr eaLnBrk="1" hangingPunct="1">
              <a:spcBef>
                <a:spcPct val="20000"/>
              </a:spcBef>
              <a:tabLst>
                <a:tab pos="1617663" algn="l"/>
                <a:tab pos="2157413" algn="l"/>
                <a:tab pos="2427288" algn="l"/>
                <a:tab pos="3224213" algn="l"/>
                <a:tab pos="5018088" algn="l"/>
              </a:tabLst>
              <a:defRPr/>
            </a:pPr>
            <a:r>
              <a:rPr lang="en-US" altLang="en-US" dirty="0" smtClean="0">
                <a:solidFill>
                  <a:srgbClr val="0000FF"/>
                </a:solidFill>
              </a:rPr>
              <a:t>		</a:t>
            </a:r>
            <a:r>
              <a:rPr lang="en-US" altLang="en-US" dirty="0" smtClean="0">
                <a:solidFill>
                  <a:srgbClr val="0000FF"/>
                </a:solidFill>
              </a:rPr>
              <a:t>z(</a:t>
            </a:r>
            <a:r>
              <a:rPr lang="en-US" altLang="en-US" dirty="0" smtClean="0">
                <a:solidFill>
                  <a:srgbClr val="0000FF"/>
                </a:solidFill>
                <a:latin typeface="Symbol" panose="05050102010706020507" pitchFamily="18" charset="2"/>
              </a:rPr>
              <a:t>d</a:t>
            </a:r>
            <a:r>
              <a:rPr lang="en-US" altLang="en-US" baseline="30000" dirty="0" smtClean="0">
                <a:solidFill>
                  <a:srgbClr val="0000FF"/>
                </a:solidFill>
              </a:rPr>
              <a:t>in</a:t>
            </a:r>
            <a:r>
              <a:rPr lang="en-US" altLang="en-US" dirty="0" smtClean="0">
                <a:solidFill>
                  <a:srgbClr val="0000FF"/>
                </a:solidFill>
              </a:rPr>
              <a:t>(v</a:t>
            </a:r>
            <a:r>
              <a:rPr lang="en-US" altLang="en-US" dirty="0" smtClean="0">
                <a:solidFill>
                  <a:srgbClr val="0000FF"/>
                </a:solidFill>
              </a:rPr>
              <a:t>))	≥ </a:t>
            </a:r>
            <a:r>
              <a:rPr lang="en-US" altLang="en-US" dirty="0" smtClean="0">
                <a:solidFill>
                  <a:srgbClr val="0000FF"/>
                </a:solidFill>
                <a:latin typeface="+mn-lt"/>
              </a:rPr>
              <a:t>z(</a:t>
            </a:r>
            <a:r>
              <a:rPr lang="en-US" altLang="en-US" dirty="0" err="1" smtClean="0">
                <a:solidFill>
                  <a:srgbClr val="0000FF"/>
                </a:solidFill>
                <a:latin typeface="Symbol" panose="05050102010706020507" pitchFamily="18" charset="2"/>
              </a:rPr>
              <a:t>d</a:t>
            </a:r>
            <a:r>
              <a:rPr lang="en-US" altLang="en-US" baseline="30000" dirty="0" err="1" smtClean="0">
                <a:solidFill>
                  <a:srgbClr val="0000FF"/>
                </a:solidFill>
                <a:latin typeface="+mn-lt"/>
              </a:rPr>
              <a:t>out</a:t>
            </a:r>
            <a:r>
              <a:rPr lang="en-US" altLang="en-US" dirty="0" smtClean="0">
                <a:solidFill>
                  <a:srgbClr val="0000FF"/>
                </a:solidFill>
                <a:latin typeface="+mn-lt"/>
              </a:rPr>
              <a:t>(v</a:t>
            </a:r>
            <a:r>
              <a:rPr lang="en-US" altLang="en-US" dirty="0" smtClean="0">
                <a:solidFill>
                  <a:srgbClr val="0000FF"/>
                </a:solidFill>
                <a:latin typeface="+mn-lt"/>
              </a:rPr>
              <a:t>))</a:t>
            </a:r>
            <a:r>
              <a:rPr lang="en-US" altLang="en-US" dirty="0" smtClean="0">
                <a:solidFill>
                  <a:srgbClr val="0000FF"/>
                </a:solidFill>
              </a:rPr>
              <a:t>	</a:t>
            </a:r>
            <a:r>
              <a:rPr lang="en-US" altLang="en-US" dirty="0" smtClean="0">
                <a:solidFill>
                  <a:schemeClr val="tx2"/>
                </a:solidFill>
              </a:rPr>
              <a:t>for all </a:t>
            </a:r>
            <a:r>
              <a:rPr lang="en-US" altLang="en-US" dirty="0" smtClean="0">
                <a:solidFill>
                  <a:srgbClr val="0000FF"/>
                </a:solidFill>
              </a:rPr>
              <a:t>v</a:t>
            </a:r>
            <a:r>
              <a:rPr lang="en-US" altLang="en-US" baseline="-25000" dirty="0" smtClean="0">
                <a:solidFill>
                  <a:schemeClr val="tx2"/>
                </a:solidFill>
              </a:rPr>
              <a:t> </a:t>
            </a:r>
            <a:r>
              <a:rPr lang="en-US" altLang="en-US" dirty="0" smtClean="0">
                <a:solidFill>
                  <a:srgbClr val="0000FF"/>
                </a:solidFill>
              </a:rPr>
              <a:t>≠</a:t>
            </a:r>
            <a:r>
              <a:rPr lang="en-US" altLang="en-US" baseline="-25000" dirty="0" smtClean="0">
                <a:solidFill>
                  <a:schemeClr val="tx2"/>
                </a:solidFill>
              </a:rPr>
              <a:t> </a:t>
            </a:r>
            <a:r>
              <a:rPr lang="en-US" altLang="en-US" dirty="0" smtClean="0">
                <a:solidFill>
                  <a:srgbClr val="0000FF"/>
                </a:solidFill>
              </a:rPr>
              <a:t>r</a:t>
            </a:r>
          </a:p>
          <a:p>
            <a:pPr eaLnBrk="1" hangingPunct="1">
              <a:spcBef>
                <a:spcPct val="20000"/>
              </a:spcBef>
              <a:tabLst>
                <a:tab pos="1617663" algn="l"/>
                <a:tab pos="2157413" algn="l"/>
                <a:tab pos="2427288" algn="l"/>
                <a:tab pos="3224213" algn="l"/>
                <a:tab pos="5018088" algn="l"/>
              </a:tabLst>
              <a:defRPr/>
            </a:pPr>
            <a:r>
              <a:rPr lang="en-US" altLang="en-US" dirty="0" smtClean="0">
                <a:solidFill>
                  <a:srgbClr val="0000FF"/>
                </a:solidFill>
              </a:rPr>
              <a:t>			 x, z	≥ 0</a:t>
            </a:r>
            <a:r>
              <a:rPr lang="en-US" altLang="en-US" dirty="0" smtClean="0"/>
              <a:t>.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685800" y="3657600"/>
            <a:ext cx="8294688" cy="293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CC0000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33CC33"/>
              </a:buClr>
              <a:buChar char="–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2000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2400" dirty="0">
                <a:solidFill>
                  <a:srgbClr val="0000FF"/>
                </a:solidFill>
              </a:rPr>
              <a:t>OPT</a:t>
            </a:r>
            <a:r>
              <a:rPr lang="en-CA" altLang="en-US" sz="2400" baseline="-25000" dirty="0">
                <a:solidFill>
                  <a:srgbClr val="0000FF"/>
                </a:solidFill>
              </a:rPr>
              <a:t>PCLP</a:t>
            </a:r>
            <a:r>
              <a:rPr lang="en-CA" altLang="en-US" sz="2400" dirty="0"/>
              <a:t> </a:t>
            </a:r>
            <a:r>
              <a:rPr lang="en-CA" altLang="en-US" sz="2400" dirty="0">
                <a:solidFill>
                  <a:srgbClr val="0000FF"/>
                </a:solidFill>
              </a:rPr>
              <a:t>≤</a:t>
            </a:r>
            <a:r>
              <a:rPr lang="en-CA" altLang="en-US" sz="2400" dirty="0"/>
              <a:t> </a:t>
            </a:r>
            <a:r>
              <a:rPr lang="en-CA" altLang="en-US" sz="2400" dirty="0" err="1">
                <a:solidFill>
                  <a:srgbClr val="0000FF"/>
                </a:solidFill>
              </a:rPr>
              <a:t>min</a:t>
            </a:r>
            <a:r>
              <a:rPr lang="en-CA" altLang="en-US" sz="2400" baseline="-25000" dirty="0" err="1"/>
              <a:t>collection</a:t>
            </a:r>
            <a:r>
              <a:rPr lang="en-CA" altLang="en-US" sz="2400" baseline="-25000" dirty="0"/>
              <a:t> </a:t>
            </a:r>
            <a:r>
              <a:rPr lang="en-CA" altLang="en-US" sz="2400" baseline="-25000" dirty="0">
                <a:solidFill>
                  <a:srgbClr val="0000FF"/>
                </a:solidFill>
                <a:latin typeface="Lucida Calligraphy" panose="03010101010101010101" pitchFamily="66" charset="0"/>
              </a:rPr>
              <a:t>P</a:t>
            </a:r>
            <a:r>
              <a:rPr lang="en-CA" altLang="en-US" sz="2400" baseline="-25000" dirty="0"/>
              <a:t> of </a:t>
            </a:r>
            <a:r>
              <a:rPr lang="en-CA" altLang="en-US" sz="2400" baseline="-25000" dirty="0">
                <a:solidFill>
                  <a:srgbClr val="0000FF"/>
                </a:solidFill>
              </a:rPr>
              <a:t>r</a:t>
            </a:r>
            <a:r>
              <a:rPr lang="en-CA" altLang="en-US" sz="2400" baseline="-25000" dirty="0"/>
              <a:t>-paths </a:t>
            </a:r>
            <a:r>
              <a:rPr lang="en-CA" altLang="en-US" sz="2800" dirty="0">
                <a:solidFill>
                  <a:srgbClr val="0000FF"/>
                </a:solidFill>
              </a:rPr>
              <a:t>(</a:t>
            </a:r>
            <a:r>
              <a:rPr lang="en-US" altLang="en-US" sz="2400" dirty="0">
                <a:solidFill>
                  <a:srgbClr val="0000FF"/>
                </a:solidFill>
              </a:rPr>
              <a:t>∑</a:t>
            </a:r>
            <a:r>
              <a:rPr lang="en-CA" altLang="en-US" sz="2400" baseline="-25000" dirty="0">
                <a:solidFill>
                  <a:srgbClr val="0000FF"/>
                </a:solidFill>
              </a:rPr>
              <a:t>P</a:t>
            </a:r>
            <a:r>
              <a:rPr lang="en-CA" altLang="en-US" sz="2400" baseline="-25000" dirty="0">
                <a:solidFill>
                  <a:srgbClr val="0000FF"/>
                </a:solidFill>
                <a:sym typeface="Symbol" panose="05050102010706020507" pitchFamily="18" charset="2"/>
              </a:rPr>
              <a:t></a:t>
            </a:r>
            <a:r>
              <a:rPr lang="en-CA" altLang="en-US" sz="2400" baseline="-25000" dirty="0">
                <a:solidFill>
                  <a:srgbClr val="0000FF"/>
                </a:solidFill>
                <a:latin typeface="Lucida Calligraphy" panose="03010101010101010101" pitchFamily="66" charset="0"/>
              </a:rPr>
              <a:t>P</a:t>
            </a:r>
            <a:r>
              <a:rPr lang="en-CA" altLang="en-US" sz="2400" dirty="0">
                <a:solidFill>
                  <a:srgbClr val="0000FF"/>
                </a:solidFill>
              </a:rPr>
              <a:t> c(P) + </a:t>
            </a:r>
            <a:r>
              <a:rPr lang="en-CA" altLang="en-US" sz="2400" dirty="0">
                <a:solidFill>
                  <a:srgbClr val="0000FF"/>
                </a:solidFill>
                <a:latin typeface="Symbol" panose="05050102010706020507" pitchFamily="18" charset="2"/>
              </a:rPr>
              <a:t>p</a:t>
            </a:r>
            <a:r>
              <a:rPr lang="en-CA" altLang="en-US" sz="2400" dirty="0">
                <a:solidFill>
                  <a:srgbClr val="0000FF"/>
                </a:solidFill>
              </a:rPr>
              <a:t>(V\ </a:t>
            </a:r>
            <a:r>
              <a:rPr lang="en-CA" altLang="en-US" sz="2600" dirty="0">
                <a:solidFill>
                  <a:srgbClr val="0000FF"/>
                </a:solidFill>
              </a:rPr>
              <a:t>U</a:t>
            </a:r>
            <a:r>
              <a:rPr lang="en-CA" altLang="en-US" sz="2400" baseline="-25000" dirty="0">
                <a:solidFill>
                  <a:srgbClr val="0000FF"/>
                </a:solidFill>
              </a:rPr>
              <a:t>P</a:t>
            </a:r>
            <a:r>
              <a:rPr lang="en-CA" altLang="en-US" sz="2400" baseline="-25000" dirty="0">
                <a:solidFill>
                  <a:srgbClr val="0000FF"/>
                </a:solidFill>
                <a:sym typeface="Symbol" panose="05050102010706020507" pitchFamily="18" charset="2"/>
              </a:rPr>
              <a:t></a:t>
            </a:r>
            <a:r>
              <a:rPr lang="en-CA" altLang="en-US" sz="2400" baseline="-25000" dirty="0">
                <a:solidFill>
                  <a:srgbClr val="0000FF"/>
                </a:solidFill>
                <a:latin typeface="Lucida Calligraphy" panose="03010101010101010101" pitchFamily="66" charset="0"/>
              </a:rPr>
              <a:t>P</a:t>
            </a:r>
            <a:r>
              <a:rPr lang="en-CA" altLang="en-US" sz="2400" dirty="0">
                <a:solidFill>
                  <a:srgbClr val="0000FF"/>
                </a:solidFill>
              </a:rPr>
              <a:t> V(P))</a:t>
            </a:r>
            <a:r>
              <a:rPr lang="en-CA" altLang="en-US" sz="2800" dirty="0">
                <a:solidFill>
                  <a:srgbClr val="0000FF"/>
                </a:solidFill>
              </a:rPr>
              <a:t>)</a:t>
            </a:r>
          </a:p>
          <a:p>
            <a:pPr eaLnBrk="1" hangingPunct="1">
              <a:spcBef>
                <a:spcPts val="1200"/>
              </a:spcBef>
              <a:buClrTx/>
              <a:buSzTx/>
              <a:buFontTx/>
              <a:buNone/>
            </a:pPr>
            <a:r>
              <a:rPr lang="en-CA" altLang="en-US" sz="2400" dirty="0">
                <a:solidFill>
                  <a:srgbClr val="009900"/>
                </a:solidFill>
              </a:rPr>
              <a:t>Theorem: </a:t>
            </a:r>
            <a:r>
              <a:rPr lang="en-CA" altLang="en-US" sz="2400" dirty="0"/>
              <a:t>Given a </a:t>
            </a:r>
            <a:r>
              <a:rPr lang="en-CA" altLang="en-US" sz="2400" dirty="0">
                <a:solidFill>
                  <a:srgbClr val="0000FF"/>
                </a:solidFill>
              </a:rPr>
              <a:t>(PCLP)</a:t>
            </a:r>
            <a:r>
              <a:rPr lang="en-CA" altLang="en-US" sz="2400" dirty="0"/>
              <a:t>-solution </a:t>
            </a:r>
            <a:r>
              <a:rPr lang="en-CA" altLang="en-US" sz="2400" dirty="0" smtClean="0">
                <a:solidFill>
                  <a:srgbClr val="0000FF"/>
                </a:solidFill>
              </a:rPr>
              <a:t>(x,</a:t>
            </a:r>
            <a:r>
              <a:rPr lang="en-CA" altLang="en-US" sz="2400" baseline="-25000" dirty="0" smtClean="0">
                <a:solidFill>
                  <a:srgbClr val="0000FF"/>
                </a:solidFill>
              </a:rPr>
              <a:t> </a:t>
            </a:r>
            <a:r>
              <a:rPr lang="en-CA" altLang="en-US" sz="2400" dirty="0" smtClean="0">
                <a:solidFill>
                  <a:srgbClr val="0000FF"/>
                </a:solidFill>
              </a:rPr>
              <a:t>z)</a:t>
            </a:r>
            <a:r>
              <a:rPr lang="en-CA" altLang="en-US" sz="2400" dirty="0" smtClean="0"/>
              <a:t> </a:t>
            </a:r>
            <a:endParaRPr lang="en-CA" altLang="en-US" sz="2400" dirty="0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2400" dirty="0">
                <a:solidFill>
                  <a:srgbClr val="D30000"/>
                </a:solidFill>
              </a:rPr>
              <a:t>	</a:t>
            </a:r>
            <a:r>
              <a:rPr lang="en-CA" altLang="en-US" sz="2400" dirty="0" smtClean="0">
                <a:solidFill>
                  <a:srgbClr val="0000FF"/>
                </a:solidFill>
              </a:rPr>
              <a:t>z </a:t>
            </a:r>
            <a:r>
              <a:rPr lang="en-CA" altLang="en-US" sz="2400" dirty="0">
                <a:solidFill>
                  <a:srgbClr val="D30000"/>
                </a:solidFill>
              </a:rPr>
              <a:t>dominates a convex combination of </a:t>
            </a:r>
            <a:r>
              <a:rPr lang="en-CA" altLang="en-US" sz="2400" dirty="0">
                <a:solidFill>
                  <a:srgbClr val="0000FF"/>
                </a:solidFill>
              </a:rPr>
              <a:t>r</a:t>
            </a:r>
            <a:r>
              <a:rPr lang="en-CA" altLang="en-US" sz="2400" dirty="0">
                <a:solidFill>
                  <a:srgbClr val="D30000"/>
                </a:solidFill>
              </a:rPr>
              <a:t>-rooted out-trees </a:t>
            </a:r>
            <a:r>
              <a:rPr lang="en-CA" altLang="en-US" sz="2400" dirty="0" err="1"/>
              <a:t>s.t.</a:t>
            </a:r>
            <a:r>
              <a:rPr lang="en-CA" altLang="en-US" sz="2400" dirty="0"/>
              <a:t>	</a:t>
            </a:r>
            <a:r>
              <a:rPr lang="en-CA" altLang="en-US" sz="2400" dirty="0" err="1">
                <a:solidFill>
                  <a:srgbClr val="0000FF"/>
                </a:solidFill>
              </a:rPr>
              <a:t>Pr</a:t>
            </a:r>
            <a:r>
              <a:rPr lang="en-CA" altLang="en-US" sz="2400" dirty="0">
                <a:solidFill>
                  <a:srgbClr val="0000FF"/>
                </a:solidFill>
              </a:rPr>
              <a:t>[v</a:t>
            </a:r>
            <a:r>
              <a:rPr lang="en-CA" altLang="en-US" sz="2400" dirty="0"/>
              <a:t> is not covered</a:t>
            </a:r>
            <a:r>
              <a:rPr lang="en-CA" altLang="en-US" sz="2400" dirty="0">
                <a:solidFill>
                  <a:srgbClr val="0000FF"/>
                </a:solidFill>
              </a:rPr>
              <a:t>] ≤ </a:t>
            </a:r>
            <a:r>
              <a:rPr lang="en-CA" altLang="en-US" sz="2400" dirty="0" smtClean="0">
                <a:solidFill>
                  <a:srgbClr val="0000FF"/>
                </a:solidFill>
              </a:rPr>
              <a:t>x</a:t>
            </a:r>
            <a:r>
              <a:rPr lang="en-CA" altLang="en-US" sz="2400" baseline="-25000" dirty="0" smtClean="0">
                <a:solidFill>
                  <a:srgbClr val="0000FF"/>
                </a:solidFill>
              </a:rPr>
              <a:t>v</a:t>
            </a:r>
            <a:r>
              <a:rPr lang="en-CA" altLang="en-US" sz="2400" dirty="0" smtClean="0">
                <a:solidFill>
                  <a:srgbClr val="0000FF"/>
                </a:solidFill>
              </a:rPr>
              <a:t> </a:t>
            </a:r>
            <a:r>
              <a:rPr lang="en-CA" altLang="en-US" sz="2400" dirty="0"/>
              <a:t>for all </a:t>
            </a:r>
            <a:r>
              <a:rPr lang="en-CA" altLang="en-US" sz="2400" dirty="0">
                <a:solidFill>
                  <a:srgbClr val="0000FF"/>
                </a:solidFill>
              </a:rPr>
              <a:t>v</a:t>
            </a:r>
            <a:r>
              <a:rPr lang="en-CA" altLang="en-US" sz="2400" dirty="0"/>
              <a:t>.</a:t>
            </a:r>
          </a:p>
          <a:p>
            <a:pPr eaLnBrk="1" hangingPunct="1">
              <a:spcBef>
                <a:spcPts val="300"/>
              </a:spcBef>
              <a:buClrTx/>
              <a:buSzTx/>
              <a:buFontTx/>
              <a:buNone/>
            </a:pPr>
            <a:r>
              <a:rPr lang="en-CA" altLang="en-US" sz="2400" dirty="0"/>
              <a:t>Follows essentially from </a:t>
            </a:r>
            <a:r>
              <a:rPr lang="en-CA" altLang="en-US" sz="2400" dirty="0">
                <a:solidFill>
                  <a:srgbClr val="D30000"/>
                </a:solidFill>
              </a:rPr>
              <a:t>arborescence-packing</a:t>
            </a:r>
            <a:r>
              <a:rPr lang="en-CA" altLang="en-US" sz="2400" dirty="0"/>
              <a:t> results of BFJ95 since </a:t>
            </a:r>
            <a:r>
              <a:rPr lang="en-CA" altLang="en-US" sz="2400" dirty="0">
                <a:solidFill>
                  <a:srgbClr val="0000FF"/>
                </a:solidFill>
              </a:rPr>
              <a:t>r</a:t>
            </a:r>
            <a:r>
              <a:rPr lang="en-CA" altLang="en-US" sz="2400" dirty="0">
                <a:solidFill>
                  <a:srgbClr val="0000FF"/>
                </a:solidFill>
                <a:sym typeface="Symbol" panose="05050102010706020507" pitchFamily="18" charset="2"/>
              </a:rPr>
              <a:t></a:t>
            </a:r>
            <a:r>
              <a:rPr lang="en-CA" altLang="en-US" sz="2400" baseline="-25000" dirty="0">
                <a:solidFill>
                  <a:srgbClr val="0000FF"/>
                </a:solidFill>
                <a:sym typeface="Symbol" panose="05050102010706020507" pitchFamily="18" charset="2"/>
              </a:rPr>
              <a:t> </a:t>
            </a:r>
            <a:r>
              <a:rPr lang="en-CA" altLang="en-US" sz="2400" dirty="0">
                <a:solidFill>
                  <a:srgbClr val="0000FF"/>
                </a:solidFill>
              </a:rPr>
              <a:t>v</a:t>
            </a:r>
            <a:r>
              <a:rPr lang="en-CA" altLang="en-US" sz="2400" dirty="0"/>
              <a:t> connectivity with arc-capacities </a:t>
            </a:r>
            <a:r>
              <a:rPr lang="en-CA" altLang="en-US" sz="2400" dirty="0" smtClean="0">
                <a:solidFill>
                  <a:srgbClr val="0000FF"/>
                </a:solidFill>
              </a:rPr>
              <a:t>{</a:t>
            </a:r>
            <a:r>
              <a:rPr lang="en-CA" altLang="en-US" sz="2400" dirty="0" err="1" smtClean="0">
                <a:solidFill>
                  <a:srgbClr val="0000FF"/>
                </a:solidFill>
              </a:rPr>
              <a:t>z</a:t>
            </a:r>
            <a:r>
              <a:rPr lang="en-CA" altLang="en-US" sz="2400" baseline="-25000" dirty="0" err="1" smtClean="0">
                <a:solidFill>
                  <a:srgbClr val="0000FF"/>
                </a:solidFill>
              </a:rPr>
              <a:t>a</a:t>
            </a:r>
            <a:r>
              <a:rPr lang="en-CA" altLang="en-US" sz="2400" dirty="0">
                <a:solidFill>
                  <a:srgbClr val="0000FF"/>
                </a:solidFill>
              </a:rPr>
              <a:t>} is </a:t>
            </a:r>
            <a:r>
              <a:rPr lang="en-US" altLang="en-US" sz="2400" dirty="0">
                <a:solidFill>
                  <a:srgbClr val="0000FF"/>
                </a:solidFill>
              </a:rPr>
              <a:t>≥</a:t>
            </a:r>
            <a:r>
              <a:rPr lang="en-CA" altLang="en-US" sz="2400" dirty="0">
                <a:solidFill>
                  <a:srgbClr val="0000FF"/>
                </a:solidFill>
              </a:rPr>
              <a:t> </a:t>
            </a:r>
            <a:r>
              <a:rPr lang="en-CA" altLang="en-US" sz="2400" dirty="0" smtClean="0">
                <a:solidFill>
                  <a:srgbClr val="0000FF"/>
                </a:solidFill>
                <a:latin typeface="Calibri" panose="020F0502020204030204" pitchFamily="34" charset="0"/>
              </a:rPr>
              <a:t>1</a:t>
            </a:r>
            <a:r>
              <a:rPr lang="en-CA" altLang="en-US" sz="2400" dirty="0" smtClean="0">
                <a:solidFill>
                  <a:srgbClr val="0000FF"/>
                </a:solidFill>
              </a:rPr>
              <a:t>-x</a:t>
            </a:r>
            <a:r>
              <a:rPr lang="en-CA" altLang="en-US" sz="2400" baseline="-25000" dirty="0" smtClean="0">
                <a:solidFill>
                  <a:srgbClr val="0000FF"/>
                </a:solidFill>
              </a:rPr>
              <a:t>v</a:t>
            </a:r>
            <a:endParaRPr lang="en-CA" altLang="en-US" sz="2400" dirty="0">
              <a:solidFill>
                <a:srgbClr val="0000FF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2400" dirty="0"/>
              <a:t>Best tree </a:t>
            </a:r>
            <a:r>
              <a:rPr lang="en-CA" altLang="en-US" sz="2400" dirty="0">
                <a:solidFill>
                  <a:srgbClr val="0000FF"/>
                </a:solidFill>
              </a:rPr>
              <a:t>T</a:t>
            </a:r>
            <a:r>
              <a:rPr lang="en-CA" altLang="en-US" sz="2400" dirty="0"/>
              <a:t> in convex combination satisfies </a:t>
            </a:r>
            <a:r>
              <a:rPr lang="en-CA" altLang="en-US" sz="2400" dirty="0">
                <a:solidFill>
                  <a:srgbClr val="0000FF"/>
                </a:solidFill>
              </a:rPr>
              <a:t>c(T)+</a:t>
            </a:r>
            <a:r>
              <a:rPr lang="en-CA" altLang="en-US" sz="2400" dirty="0">
                <a:solidFill>
                  <a:srgbClr val="0000FF"/>
                </a:solidFill>
                <a:latin typeface="Symbol" panose="05050102010706020507" pitchFamily="18" charset="2"/>
              </a:rPr>
              <a:t>p</a:t>
            </a:r>
            <a:r>
              <a:rPr lang="en-CA" altLang="en-US" sz="2400" dirty="0">
                <a:solidFill>
                  <a:srgbClr val="0000FF"/>
                </a:solidFill>
              </a:rPr>
              <a:t>(T</a:t>
            </a:r>
            <a:r>
              <a:rPr lang="en-CA" altLang="en-US" sz="2400" baseline="30000" dirty="0">
                <a:solidFill>
                  <a:srgbClr val="0000FF"/>
                </a:solidFill>
              </a:rPr>
              <a:t>c</a:t>
            </a:r>
            <a:r>
              <a:rPr lang="en-CA" altLang="en-US" sz="2400" dirty="0">
                <a:solidFill>
                  <a:srgbClr val="0000FF"/>
                </a:solidFill>
              </a:rPr>
              <a:t>) ≤ OPT</a:t>
            </a:r>
            <a:r>
              <a:rPr lang="en-CA" altLang="en-US" sz="2400" baseline="-25000" dirty="0">
                <a:solidFill>
                  <a:srgbClr val="0000FF"/>
                </a:solidFill>
              </a:rPr>
              <a:t>PCLP</a:t>
            </a:r>
            <a:endParaRPr lang="en-CA" altLang="en-US" sz="24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1906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83295"/>
            <a:ext cx="7772400" cy="762000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ea typeface="ＭＳ Ｐゴシック" panose="020B0600070205080204" pitchFamily="34" charset="-128"/>
              </a:rPr>
              <a:t>Open Questions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50863" y="1243500"/>
            <a:ext cx="8077200" cy="4887668"/>
          </a:xfrm>
        </p:spPr>
        <p:txBody>
          <a:bodyPr/>
          <a:lstStyle/>
          <a:p>
            <a:pPr marL="288925" indent="-288925" eaLnBrk="1" hangingPunct="1">
              <a:spcBef>
                <a:spcPct val="60000"/>
              </a:spcBef>
            </a:pPr>
            <a:r>
              <a:rPr lang="en-US" altLang="en-US" sz="2600" dirty="0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t>Improve the approximation factors for </a:t>
            </a:r>
            <a:r>
              <a:rPr lang="en-US" altLang="en-US" sz="2600" dirty="0" smtClean="0">
                <a:solidFill>
                  <a:srgbClr val="0000FF"/>
                </a:solidFill>
                <a:ea typeface="ＭＳ Ｐゴシック" panose="020B0600070205080204" pitchFamily="34" charset="-128"/>
              </a:rPr>
              <a:t>k</a:t>
            </a:r>
            <a:r>
              <a:rPr lang="en-US" altLang="en-US" sz="2600" dirty="0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t>-MLP. </a:t>
            </a:r>
          </a:p>
          <a:p>
            <a:pPr marL="688975" lvl="1" indent="-288925" eaLnBrk="1" hangingPunct="1">
              <a:spcBef>
                <a:spcPts val="300"/>
              </a:spcBef>
            </a:pPr>
            <a:r>
              <a:rPr lang="en-US" altLang="en-US" sz="2200" dirty="0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t>Can one match the current best factor, </a:t>
            </a:r>
            <a:r>
              <a:rPr lang="en-US" altLang="en-US" sz="2200" dirty="0" smtClean="0">
                <a:solidFill>
                  <a:srgbClr val="0000FF"/>
                </a:solidFill>
                <a:latin typeface="Symbol" panose="05050102010706020507" pitchFamily="18" charset="2"/>
                <a:ea typeface="ＭＳ Ｐゴシック" panose="020B0600070205080204" pitchFamily="34" charset="-128"/>
              </a:rPr>
              <a:t>m</a:t>
            </a:r>
            <a:r>
              <a:rPr lang="en-US" altLang="en-US" sz="2200" baseline="30000" dirty="0" smtClean="0">
                <a:solidFill>
                  <a:srgbClr val="0000FF"/>
                </a:solidFill>
                <a:ea typeface="ＭＳ Ｐゴシック" panose="020B0600070205080204" pitchFamily="34" charset="-128"/>
              </a:rPr>
              <a:t>*</a:t>
            </a:r>
            <a:r>
              <a:rPr lang="en-US" altLang="en-US" sz="2200" dirty="0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t>, for MLP?</a:t>
            </a:r>
          </a:p>
          <a:p>
            <a:pPr marL="688975" lvl="1" indent="-288925" eaLnBrk="1" hangingPunct="1">
              <a:spcBef>
                <a:spcPts val="600"/>
              </a:spcBef>
            </a:pPr>
            <a:r>
              <a:rPr lang="en-US" altLang="en-US" sz="2200" dirty="0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t>Separation oracle for stronger configuration LP (with integrality gap </a:t>
            </a:r>
            <a:r>
              <a:rPr lang="en-CA" altLang="en-US" sz="2200" dirty="0" smtClean="0">
                <a:solidFill>
                  <a:srgbClr val="0000FF"/>
                </a:solidFill>
                <a:ea typeface="ＭＳ Ｐゴシック" panose="020B0600070205080204" pitchFamily="34" charset="-128"/>
              </a:rPr>
              <a:t>≤ </a:t>
            </a:r>
            <a:r>
              <a:rPr lang="en-US" altLang="en-US" sz="2200" dirty="0" smtClean="0">
                <a:solidFill>
                  <a:srgbClr val="0000FF"/>
                </a:solidFill>
                <a:latin typeface="Symbol" panose="05050102010706020507" pitchFamily="18" charset="2"/>
                <a:ea typeface="ＭＳ Ｐゴシック" panose="020B0600070205080204" pitchFamily="34" charset="-128"/>
              </a:rPr>
              <a:t>m</a:t>
            </a:r>
            <a:r>
              <a:rPr lang="en-US" altLang="en-US" sz="2200" baseline="30000" dirty="0" smtClean="0">
                <a:solidFill>
                  <a:srgbClr val="0000FF"/>
                </a:solidFill>
                <a:ea typeface="ＭＳ Ｐゴシック" panose="020B0600070205080204" pitchFamily="34" charset="-128"/>
              </a:rPr>
              <a:t>*</a:t>
            </a:r>
            <a:r>
              <a:rPr lang="en-US" altLang="en-US" sz="2200" dirty="0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t>) is </a:t>
            </a:r>
            <a:r>
              <a:rPr lang="en-US" altLang="en-US" sz="2200" dirty="0" smtClean="0">
                <a:solidFill>
                  <a:srgbClr val="D30000"/>
                </a:solidFill>
                <a:ea typeface="ＭＳ Ｐゴシック" panose="020B0600070205080204" pitchFamily="34" charset="-128"/>
              </a:rPr>
              <a:t>multi-vehicle orienteering problem</a:t>
            </a:r>
            <a:r>
              <a:rPr lang="en-US" altLang="en-US" sz="2200" dirty="0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t> – how well can this be approximated?</a:t>
            </a:r>
          </a:p>
          <a:p>
            <a:pPr marL="288925" indent="-288925" eaLnBrk="1" hangingPunct="1">
              <a:spcBef>
                <a:spcPts val="1200"/>
              </a:spcBef>
            </a:pPr>
            <a:r>
              <a:rPr lang="en-US" altLang="en-US" sz="2600" dirty="0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t>Improve approximation for MLP.</a:t>
            </a:r>
          </a:p>
          <a:p>
            <a:pPr marL="688975" lvl="1" indent="-288925" eaLnBrk="1" hangingPunct="1">
              <a:spcBef>
                <a:spcPts val="300"/>
              </a:spcBef>
            </a:pPr>
            <a:r>
              <a:rPr lang="en-US" altLang="en-US" sz="2200" dirty="0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t>LPs seem promising – advantage over </a:t>
            </a:r>
            <a:r>
              <a:rPr lang="en-US" altLang="en-US" sz="2200" dirty="0" smtClean="0">
                <a:solidFill>
                  <a:srgbClr val="0000FF"/>
                </a:solidFill>
                <a:ea typeface="ＭＳ Ｐゴシック" panose="020B0600070205080204" pitchFamily="34" charset="-128"/>
              </a:rPr>
              <a:t>q</a:t>
            </a:r>
            <a:r>
              <a:rPr lang="en-US" altLang="en-US" sz="2200" dirty="0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t>-stroll bound is that LP </a:t>
            </a:r>
            <a:r>
              <a:rPr lang="en-US" altLang="en-US" sz="2200" dirty="0" smtClean="0">
                <a:solidFill>
                  <a:srgbClr val="D30000"/>
                </a:solidFill>
                <a:ea typeface="ＭＳ Ｐゴシック" panose="020B0600070205080204" pitchFamily="34" charset="-128"/>
              </a:rPr>
              <a:t>couples</a:t>
            </a:r>
            <a:r>
              <a:rPr lang="en-US" altLang="en-US" sz="2200" dirty="0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t> the different paths.  How to exploit this?</a:t>
            </a:r>
          </a:p>
          <a:p>
            <a:pPr marL="288925" indent="-288925" eaLnBrk="1" hangingPunct="1">
              <a:spcBef>
                <a:spcPts val="1200"/>
              </a:spcBef>
            </a:pPr>
            <a:r>
              <a:rPr lang="en-US" altLang="en-US" sz="2600" dirty="0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t>How good are (our) LPs for MLP or </a:t>
            </a:r>
            <a:r>
              <a:rPr lang="en-US" altLang="en-US" sz="2600" dirty="0" smtClean="0">
                <a:solidFill>
                  <a:srgbClr val="0000FF"/>
                </a:solidFill>
                <a:ea typeface="ＭＳ Ｐゴシック" panose="020B0600070205080204" pitchFamily="34" charset="-128"/>
              </a:rPr>
              <a:t>k</a:t>
            </a:r>
            <a:r>
              <a:rPr lang="en-US" altLang="en-US" sz="2600" dirty="0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t>-MLP?</a:t>
            </a:r>
          </a:p>
          <a:p>
            <a:pPr marL="688975" lvl="1" indent="-288925" eaLnBrk="1" hangingPunct="1">
              <a:spcBef>
                <a:spcPts val="300"/>
              </a:spcBef>
            </a:pPr>
            <a:r>
              <a:rPr lang="en-US" altLang="en-US" sz="2200" dirty="0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t>For </a:t>
            </a:r>
            <a:r>
              <a:rPr lang="en-US" altLang="en-US" sz="2200" dirty="0" smtClean="0">
                <a:solidFill>
                  <a:srgbClr val="0000FF"/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1</a:t>
            </a:r>
            <a:r>
              <a:rPr lang="en-US" altLang="en-US" sz="2200" dirty="0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t>-MLP, </a:t>
            </a:r>
            <a:r>
              <a:rPr lang="en-US" altLang="en-US" sz="2200" dirty="0" err="1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t>bidirected</a:t>
            </a:r>
            <a:r>
              <a:rPr lang="en-US" altLang="en-US" sz="2200" dirty="0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t> LP (weakest) also has integrality gap</a:t>
            </a:r>
            <a:r>
              <a:rPr lang="en-CA" altLang="en-US" sz="2200" dirty="0" smtClean="0">
                <a:solidFill>
                  <a:srgbClr val="0000FF"/>
                </a:solidFill>
                <a:ea typeface="ＭＳ Ｐゴシック" panose="020B0600070205080204" pitchFamily="34" charset="-128"/>
              </a:rPr>
              <a:t> ≤</a:t>
            </a:r>
            <a:r>
              <a:rPr lang="en-US" altLang="en-US" sz="2200" dirty="0" smtClean="0">
                <a:solidFill>
                  <a:srgbClr val="0000FF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2200" dirty="0" smtClean="0">
                <a:solidFill>
                  <a:srgbClr val="0000FF"/>
                </a:solidFill>
                <a:latin typeface="Symbol" panose="05050102010706020507" pitchFamily="18" charset="2"/>
                <a:ea typeface="ＭＳ Ｐゴシック" panose="020B0600070205080204" pitchFamily="34" charset="-128"/>
              </a:rPr>
              <a:t>m</a:t>
            </a:r>
            <a:r>
              <a:rPr lang="en-US" altLang="en-US" sz="2200" baseline="30000" dirty="0" smtClean="0">
                <a:solidFill>
                  <a:srgbClr val="0000FF"/>
                </a:solidFill>
                <a:ea typeface="ＭＳ Ｐゴシック" panose="020B0600070205080204" pitchFamily="34" charset="-128"/>
              </a:rPr>
              <a:t>*</a:t>
            </a:r>
            <a:r>
              <a:rPr lang="en-US" altLang="en-US" sz="2200" dirty="0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t> </a:t>
            </a:r>
          </a:p>
          <a:p>
            <a:pPr marL="288925" indent="-288925" eaLnBrk="1" hangingPunct="1">
              <a:spcBef>
                <a:spcPts val="1200"/>
              </a:spcBef>
            </a:pPr>
            <a:r>
              <a:rPr lang="en-US" altLang="en-US" sz="2600" dirty="0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t>Other uses of configuration LPs for vehicle-routing?</a:t>
            </a:r>
          </a:p>
          <a:p>
            <a:pPr marL="688975" lvl="1" indent="-288925" eaLnBrk="1" hangingPunct="1">
              <a:spcBef>
                <a:spcPts val="300"/>
              </a:spcBef>
            </a:pPr>
            <a:r>
              <a:rPr lang="en-US" altLang="en-US" sz="2200" dirty="0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t>Only aware of Friggstad-S14 as another application.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661988" y="2511425"/>
            <a:ext cx="7772400" cy="838200"/>
          </a:xfrm>
        </p:spPr>
        <p:txBody>
          <a:bodyPr/>
          <a:lstStyle/>
          <a:p>
            <a:pPr eaLnBrk="1" hangingPunct="1"/>
            <a:r>
              <a:rPr lang="en-US" altLang="en-US" sz="4800" dirty="0" smtClean="0">
                <a:ea typeface="ＭＳ Ｐゴシック" panose="020B0600070205080204" pitchFamily="34" charset="-128"/>
              </a:rPr>
              <a:t>Thank You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80988"/>
            <a:ext cx="8077200" cy="838200"/>
          </a:xfrm>
        </p:spPr>
        <p:txBody>
          <a:bodyPr/>
          <a:lstStyle/>
          <a:p>
            <a:pPr eaLnBrk="1" hangingPunct="1"/>
            <a:r>
              <a:rPr lang="en-US" altLang="en-US" smtClean="0">
                <a:ea typeface="ＭＳ Ｐゴシック" panose="020B0600070205080204" pitchFamily="34" charset="-128"/>
              </a:rPr>
              <a:t>Minimum-latency problem (MLP)</a:t>
            </a:r>
          </a:p>
        </p:txBody>
      </p:sp>
      <p:sp>
        <p:nvSpPr>
          <p:cNvPr id="6147" name="Oval 4"/>
          <p:cNvSpPr>
            <a:spLocks noChangeArrowheads="1"/>
          </p:cNvSpPr>
          <p:nvPr/>
        </p:nvSpPr>
        <p:spPr bwMode="auto">
          <a:xfrm>
            <a:off x="2805113" y="2703880"/>
            <a:ext cx="182562" cy="182563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00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33CC33"/>
              </a:buClr>
              <a:buChar char="–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2000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6148" name="Oval 5"/>
          <p:cNvSpPr>
            <a:spLocks noChangeArrowheads="1"/>
          </p:cNvSpPr>
          <p:nvPr/>
        </p:nvSpPr>
        <p:spPr bwMode="auto">
          <a:xfrm>
            <a:off x="2424113" y="2019668"/>
            <a:ext cx="182562" cy="182562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00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33CC33"/>
              </a:buClr>
              <a:buChar char="–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2000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6149" name="Oval 6"/>
          <p:cNvSpPr>
            <a:spLocks noChangeArrowheads="1"/>
          </p:cNvSpPr>
          <p:nvPr/>
        </p:nvSpPr>
        <p:spPr bwMode="auto">
          <a:xfrm>
            <a:off x="5091113" y="1713280"/>
            <a:ext cx="182562" cy="182563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00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33CC33"/>
              </a:buClr>
              <a:buChar char="–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2000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6150" name="Oval 7"/>
          <p:cNvSpPr>
            <a:spLocks noChangeArrowheads="1"/>
          </p:cNvSpPr>
          <p:nvPr/>
        </p:nvSpPr>
        <p:spPr bwMode="auto">
          <a:xfrm>
            <a:off x="5472113" y="2932480"/>
            <a:ext cx="182562" cy="182563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00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33CC33"/>
              </a:buClr>
              <a:buChar char="–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2000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6151" name="Oval 8"/>
          <p:cNvSpPr>
            <a:spLocks noChangeArrowheads="1"/>
          </p:cNvSpPr>
          <p:nvPr/>
        </p:nvSpPr>
        <p:spPr bwMode="auto">
          <a:xfrm>
            <a:off x="5929313" y="1713280"/>
            <a:ext cx="182562" cy="182563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00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33CC33"/>
              </a:buClr>
              <a:buChar char="–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2000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6152" name="Oval 14"/>
          <p:cNvSpPr>
            <a:spLocks noChangeArrowheads="1"/>
          </p:cNvSpPr>
          <p:nvPr/>
        </p:nvSpPr>
        <p:spPr bwMode="auto">
          <a:xfrm>
            <a:off x="2957513" y="1557705"/>
            <a:ext cx="182562" cy="182563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00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33CC33"/>
              </a:buClr>
              <a:buChar char="–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2000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6153" name="Oval 15"/>
          <p:cNvSpPr>
            <a:spLocks noChangeArrowheads="1"/>
          </p:cNvSpPr>
          <p:nvPr/>
        </p:nvSpPr>
        <p:spPr bwMode="auto">
          <a:xfrm>
            <a:off x="3948113" y="2246680"/>
            <a:ext cx="182562" cy="182563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00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33CC33"/>
              </a:buClr>
              <a:buChar char="–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2000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6154" name="Oval 16"/>
          <p:cNvSpPr>
            <a:spLocks noChangeArrowheads="1"/>
          </p:cNvSpPr>
          <p:nvPr/>
        </p:nvSpPr>
        <p:spPr bwMode="auto">
          <a:xfrm>
            <a:off x="4329113" y="1486268"/>
            <a:ext cx="182562" cy="182562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00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33CC33"/>
              </a:buClr>
              <a:buChar char="–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2000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6155" name="Oval 17"/>
          <p:cNvSpPr>
            <a:spLocks noChangeArrowheads="1"/>
          </p:cNvSpPr>
          <p:nvPr/>
        </p:nvSpPr>
        <p:spPr bwMode="auto">
          <a:xfrm>
            <a:off x="4481513" y="2780080"/>
            <a:ext cx="182562" cy="182563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00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33CC33"/>
              </a:buClr>
              <a:buChar char="–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2000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6156" name="Oval 19"/>
          <p:cNvSpPr>
            <a:spLocks noChangeArrowheads="1"/>
          </p:cNvSpPr>
          <p:nvPr/>
        </p:nvSpPr>
        <p:spPr bwMode="auto">
          <a:xfrm>
            <a:off x="4830763" y="3608755"/>
            <a:ext cx="182562" cy="182563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00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33CC33"/>
              </a:buClr>
              <a:buChar char="–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2000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6157" name="Text Box 21"/>
          <p:cNvSpPr txBox="1">
            <a:spLocks noChangeArrowheads="1"/>
          </p:cNvSpPr>
          <p:nvPr/>
        </p:nvSpPr>
        <p:spPr bwMode="auto">
          <a:xfrm>
            <a:off x="5059363" y="3427780"/>
            <a:ext cx="160496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CC0000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33CC33"/>
              </a:buClr>
              <a:buChar char="–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2000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/>
              <a:t>node/client</a:t>
            </a:r>
            <a:endParaRPr lang="en-US" altLang="en-US" sz="2400">
              <a:solidFill>
                <a:srgbClr val="33CC33"/>
              </a:solidFill>
              <a:latin typeface="Lucida Calligraphy" panose="03010101010101010101" pitchFamily="66" charset="0"/>
            </a:endParaRPr>
          </a:p>
        </p:txBody>
      </p:sp>
      <p:sp>
        <p:nvSpPr>
          <p:cNvPr id="6158" name="Oval 19"/>
          <p:cNvSpPr>
            <a:spLocks noChangeArrowheads="1"/>
          </p:cNvSpPr>
          <p:nvPr/>
        </p:nvSpPr>
        <p:spPr bwMode="auto">
          <a:xfrm>
            <a:off x="2066925" y="2730868"/>
            <a:ext cx="182563" cy="182562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00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33CC33"/>
              </a:buClr>
              <a:buChar char="–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2000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6159" name="Oval 19"/>
          <p:cNvSpPr>
            <a:spLocks noChangeArrowheads="1"/>
          </p:cNvSpPr>
          <p:nvPr/>
        </p:nvSpPr>
        <p:spPr bwMode="auto">
          <a:xfrm>
            <a:off x="6664325" y="1502143"/>
            <a:ext cx="182563" cy="182562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00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33CC33"/>
              </a:buClr>
              <a:buChar char="–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2000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6160" name="Oval 19"/>
          <p:cNvSpPr>
            <a:spLocks noChangeArrowheads="1"/>
          </p:cNvSpPr>
          <p:nvPr/>
        </p:nvSpPr>
        <p:spPr bwMode="auto">
          <a:xfrm>
            <a:off x="6375400" y="2580055"/>
            <a:ext cx="182563" cy="182563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00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33CC33"/>
              </a:buClr>
              <a:buChar char="–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2000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6161" name="Oval 19"/>
          <p:cNvSpPr>
            <a:spLocks noChangeArrowheads="1"/>
          </p:cNvSpPr>
          <p:nvPr/>
        </p:nvSpPr>
        <p:spPr bwMode="auto">
          <a:xfrm>
            <a:off x="5238750" y="2405430"/>
            <a:ext cx="182563" cy="182563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00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33CC33"/>
              </a:buClr>
              <a:buChar char="–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2000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cxnSp>
        <p:nvCxnSpPr>
          <p:cNvPr id="6162" name="Straight Arrow Connector 32"/>
          <p:cNvCxnSpPr>
            <a:cxnSpLocks noChangeShapeType="1"/>
            <a:stCxn id="6153" idx="2"/>
            <a:endCxn id="6147" idx="7"/>
          </p:cNvCxnSpPr>
          <p:nvPr/>
        </p:nvCxnSpPr>
        <p:spPr bwMode="auto">
          <a:xfrm rot="10800000" flipV="1">
            <a:off x="2960688" y="2338755"/>
            <a:ext cx="987425" cy="392113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63" name="Straight Arrow Connector 34"/>
          <p:cNvCxnSpPr>
            <a:cxnSpLocks noChangeShapeType="1"/>
            <a:stCxn id="6147" idx="2"/>
            <a:endCxn id="6158" idx="6"/>
          </p:cNvCxnSpPr>
          <p:nvPr/>
        </p:nvCxnSpPr>
        <p:spPr bwMode="auto">
          <a:xfrm rot="10800000" flipV="1">
            <a:off x="2249488" y="2795955"/>
            <a:ext cx="555625" cy="26988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64" name="Straight Arrow Connector 36"/>
          <p:cNvCxnSpPr>
            <a:cxnSpLocks noChangeShapeType="1"/>
            <a:stCxn id="6158" idx="0"/>
            <a:endCxn id="6148" idx="3"/>
          </p:cNvCxnSpPr>
          <p:nvPr/>
        </p:nvCxnSpPr>
        <p:spPr bwMode="auto">
          <a:xfrm rot="5400000" flipH="1" flipV="1">
            <a:off x="2028031" y="2307799"/>
            <a:ext cx="554038" cy="292100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65" name="Straight Arrow Connector 38"/>
          <p:cNvCxnSpPr>
            <a:cxnSpLocks noChangeShapeType="1"/>
            <a:stCxn id="6148" idx="7"/>
            <a:endCxn id="6152" idx="3"/>
          </p:cNvCxnSpPr>
          <p:nvPr/>
        </p:nvCxnSpPr>
        <p:spPr bwMode="auto">
          <a:xfrm rot="5400000" flipH="1" flipV="1">
            <a:off x="2616200" y="1678356"/>
            <a:ext cx="331787" cy="404812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66" name="Straight Arrow Connector 40"/>
          <p:cNvCxnSpPr>
            <a:cxnSpLocks noChangeShapeType="1"/>
            <a:stCxn id="6152" idx="7"/>
            <a:endCxn id="6154" idx="2"/>
          </p:cNvCxnSpPr>
          <p:nvPr/>
        </p:nvCxnSpPr>
        <p:spPr bwMode="auto">
          <a:xfrm rot="5400000" flipH="1" flipV="1">
            <a:off x="3717926" y="973505"/>
            <a:ext cx="6350" cy="1216025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67" name="Straight Arrow Connector 42"/>
          <p:cNvCxnSpPr>
            <a:cxnSpLocks noChangeShapeType="1"/>
            <a:stCxn id="6154" idx="6"/>
            <a:endCxn id="6149" idx="2"/>
          </p:cNvCxnSpPr>
          <p:nvPr/>
        </p:nvCxnSpPr>
        <p:spPr bwMode="auto">
          <a:xfrm>
            <a:off x="4511675" y="1578343"/>
            <a:ext cx="579438" cy="227012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68" name="Straight Arrow Connector 44"/>
          <p:cNvCxnSpPr>
            <a:cxnSpLocks noChangeShapeType="1"/>
            <a:stCxn id="6149" idx="6"/>
            <a:endCxn id="6151" idx="2"/>
          </p:cNvCxnSpPr>
          <p:nvPr/>
        </p:nvCxnSpPr>
        <p:spPr bwMode="auto">
          <a:xfrm>
            <a:off x="5273675" y="1805355"/>
            <a:ext cx="655638" cy="1588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69" name="Straight Arrow Connector 47"/>
          <p:cNvCxnSpPr>
            <a:cxnSpLocks noChangeShapeType="1"/>
            <a:stCxn id="6151" idx="6"/>
            <a:endCxn id="6159" idx="2"/>
          </p:cNvCxnSpPr>
          <p:nvPr/>
        </p:nvCxnSpPr>
        <p:spPr bwMode="auto">
          <a:xfrm flipV="1">
            <a:off x="6111875" y="1594218"/>
            <a:ext cx="552450" cy="211137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70" name="Straight Arrow Connector 49"/>
          <p:cNvCxnSpPr>
            <a:cxnSpLocks noChangeShapeType="1"/>
            <a:stCxn id="6159" idx="3"/>
            <a:endCxn id="6160" idx="7"/>
          </p:cNvCxnSpPr>
          <p:nvPr/>
        </p:nvCxnSpPr>
        <p:spPr bwMode="auto">
          <a:xfrm rot="5400000">
            <a:off x="6137275" y="2053005"/>
            <a:ext cx="947738" cy="160338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71" name="Straight Arrow Connector 51"/>
          <p:cNvCxnSpPr>
            <a:cxnSpLocks noChangeShapeType="1"/>
            <a:stCxn id="6160" idx="3"/>
            <a:endCxn id="6150" idx="7"/>
          </p:cNvCxnSpPr>
          <p:nvPr/>
        </p:nvCxnSpPr>
        <p:spPr bwMode="auto">
          <a:xfrm rot="5400000">
            <a:off x="5903913" y="2460993"/>
            <a:ext cx="222250" cy="774700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72" name="Straight Arrow Connector 53"/>
          <p:cNvCxnSpPr>
            <a:cxnSpLocks noChangeShapeType="1"/>
            <a:stCxn id="6150" idx="1"/>
            <a:endCxn id="6161" idx="5"/>
          </p:cNvCxnSpPr>
          <p:nvPr/>
        </p:nvCxnSpPr>
        <p:spPr bwMode="auto">
          <a:xfrm rot="16200000" flipV="1">
            <a:off x="5247481" y="2707849"/>
            <a:ext cx="398463" cy="104775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73" name="Straight Arrow Connector 55"/>
          <p:cNvCxnSpPr>
            <a:cxnSpLocks noChangeShapeType="1"/>
            <a:stCxn id="6161" idx="2"/>
            <a:endCxn id="6155" idx="7"/>
          </p:cNvCxnSpPr>
          <p:nvPr/>
        </p:nvCxnSpPr>
        <p:spPr bwMode="auto">
          <a:xfrm rot="10800000" flipV="1">
            <a:off x="4637088" y="2495918"/>
            <a:ext cx="601662" cy="311150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174" name="Text Box 22"/>
          <p:cNvSpPr txBox="1">
            <a:spLocks noChangeArrowheads="1"/>
          </p:cNvSpPr>
          <p:nvPr/>
        </p:nvSpPr>
        <p:spPr bwMode="auto">
          <a:xfrm>
            <a:off x="1917700" y="3410318"/>
            <a:ext cx="26225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CC0000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33CC33"/>
              </a:buClr>
              <a:buChar char="–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2000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/>
              <a:t>starting root/depot</a:t>
            </a:r>
          </a:p>
        </p:txBody>
      </p:sp>
      <p:sp>
        <p:nvSpPr>
          <p:cNvPr id="6175" name="Oval 15"/>
          <p:cNvSpPr>
            <a:spLocks noChangeArrowheads="1"/>
          </p:cNvSpPr>
          <p:nvPr/>
        </p:nvSpPr>
        <p:spPr bwMode="auto">
          <a:xfrm>
            <a:off x="1682750" y="3573830"/>
            <a:ext cx="182563" cy="182563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00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33CC33"/>
              </a:buClr>
              <a:buChar char="–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2000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5152" name="TextBox 29"/>
          <p:cNvSpPr txBox="1">
            <a:spLocks noChangeArrowheads="1"/>
          </p:cNvSpPr>
          <p:nvPr/>
        </p:nvSpPr>
        <p:spPr bwMode="auto">
          <a:xfrm>
            <a:off x="695325" y="4145330"/>
            <a:ext cx="8108950" cy="2278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CC0000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33CC33"/>
              </a:buClr>
              <a:buChar char="–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2000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600">
                <a:solidFill>
                  <a:schemeClr val="tx2"/>
                </a:solidFill>
              </a:rPr>
              <a:t>Find a path </a:t>
            </a:r>
            <a:r>
              <a:rPr lang="en-US" altLang="en-US" sz="2600">
                <a:solidFill>
                  <a:srgbClr val="0000FF"/>
                </a:solidFill>
              </a:rPr>
              <a:t>P</a:t>
            </a:r>
            <a:r>
              <a:rPr lang="en-US" altLang="en-US" sz="2600">
                <a:solidFill>
                  <a:schemeClr val="tx2"/>
                </a:solidFill>
              </a:rPr>
              <a:t> that visits all clients starting from depot to: minimize  (sum of node/client waiting times = </a:t>
            </a:r>
            <a:r>
              <a:rPr lang="en-US" altLang="en-US" sz="2800">
                <a:solidFill>
                  <a:srgbClr val="0000FF"/>
                </a:solidFill>
              </a:rPr>
              <a:t>∑</a:t>
            </a:r>
            <a:r>
              <a:rPr lang="en-US" altLang="en-US" sz="2600" baseline="-25000">
                <a:solidFill>
                  <a:srgbClr val="0000FF"/>
                </a:solidFill>
              </a:rPr>
              <a:t>v</a:t>
            </a:r>
            <a:r>
              <a:rPr lang="en-US" altLang="en-US" sz="2600" baseline="-25000">
                <a:solidFill>
                  <a:srgbClr val="0000FF"/>
                </a:solidFill>
                <a:sym typeface="Symbol" panose="05050102010706020507" pitchFamily="18" charset="2"/>
              </a:rPr>
              <a:t></a:t>
            </a:r>
            <a:r>
              <a:rPr lang="en-US" altLang="en-US" sz="2600" baseline="-25000">
                <a:solidFill>
                  <a:srgbClr val="0000FF"/>
                </a:solidFill>
              </a:rPr>
              <a:t>P</a:t>
            </a:r>
            <a:r>
              <a:rPr lang="en-US" altLang="en-US" sz="2600">
                <a:solidFill>
                  <a:srgbClr val="0000FF"/>
                </a:solidFill>
              </a:rPr>
              <a:t> c</a:t>
            </a:r>
            <a:r>
              <a:rPr lang="en-US" altLang="en-US" sz="2600" baseline="-25000">
                <a:solidFill>
                  <a:srgbClr val="0000FF"/>
                </a:solidFill>
              </a:rPr>
              <a:t>P</a:t>
            </a:r>
            <a:r>
              <a:rPr lang="en-US" altLang="en-US" sz="2600">
                <a:solidFill>
                  <a:srgbClr val="0000FF"/>
                </a:solidFill>
              </a:rPr>
              <a:t>(v) </a:t>
            </a:r>
            <a:r>
              <a:rPr lang="en-US" altLang="en-US" sz="2600">
                <a:solidFill>
                  <a:schemeClr val="tx2"/>
                </a:solidFill>
              </a:rPr>
              <a:t>)</a:t>
            </a:r>
          </a:p>
          <a:p>
            <a:pPr eaLnBrk="1" hangingPunct="1">
              <a:spcBef>
                <a:spcPts val="1200"/>
              </a:spcBef>
              <a:buClrTx/>
              <a:buSzTx/>
              <a:buFontTx/>
              <a:buNone/>
            </a:pPr>
            <a:r>
              <a:rPr lang="en-US" altLang="en-US" sz="2600">
                <a:solidFill>
                  <a:schemeClr val="tx2"/>
                </a:solidFill>
              </a:rPr>
              <a:t>Classical vehicle-routing problem.  Also called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600">
                <a:solidFill>
                  <a:srgbClr val="C00000"/>
                </a:solidFill>
              </a:rPr>
              <a:t>traveling-repairman problem</a:t>
            </a:r>
            <a:r>
              <a:rPr lang="en-US" altLang="en-US" sz="2600">
                <a:solidFill>
                  <a:schemeClr val="tx2"/>
                </a:solidFill>
              </a:rPr>
              <a:t> or </a:t>
            </a:r>
            <a:r>
              <a:rPr lang="en-US" altLang="en-US" sz="2600">
                <a:solidFill>
                  <a:srgbClr val="C00000"/>
                </a:solidFill>
              </a:rPr>
              <a:t>delivery-man problem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600">
                <a:solidFill>
                  <a:schemeClr val="tx2"/>
                </a:solidFill>
              </a:rPr>
              <a:t>Problem is hard to approximate better than some constant</a:t>
            </a:r>
          </a:p>
        </p:txBody>
      </p:sp>
      <p:sp>
        <p:nvSpPr>
          <p:cNvPr id="63" name="TextBox 62"/>
          <p:cNvSpPr txBox="1">
            <a:spLocks noChangeArrowheads="1"/>
          </p:cNvSpPr>
          <p:nvPr/>
        </p:nvSpPr>
        <p:spPr bwMode="auto">
          <a:xfrm>
            <a:off x="6859588" y="3527793"/>
            <a:ext cx="1851025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CC0000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33CC33"/>
              </a:buClr>
              <a:buChar char="–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2000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600">
                <a:solidFill>
                  <a:srgbClr val="0000FF"/>
                </a:solidFill>
              </a:rPr>
              <a:t>total latency</a:t>
            </a:r>
          </a:p>
        </p:txBody>
      </p:sp>
      <p:cxnSp>
        <p:nvCxnSpPr>
          <p:cNvPr id="67" name="Straight Arrow Connector 66"/>
          <p:cNvCxnSpPr>
            <a:cxnSpLocks noChangeShapeType="1"/>
          </p:cNvCxnSpPr>
          <p:nvPr/>
        </p:nvCxnSpPr>
        <p:spPr bwMode="auto">
          <a:xfrm flipH="1">
            <a:off x="7337425" y="4019918"/>
            <a:ext cx="528638" cy="554037"/>
          </a:xfrm>
          <a:prstGeom prst="straightConnector1">
            <a:avLst/>
          </a:prstGeom>
          <a:noFill/>
          <a:ln w="152400">
            <a:solidFill>
              <a:srgbClr val="D458FF">
                <a:alpha val="70195"/>
              </a:srgbClr>
            </a:solidFill>
            <a:round/>
            <a:headEnd/>
            <a:tailEnd type="triangle" w="med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ea typeface="ＭＳ Ｐゴシック" panose="020B0600070205080204" pitchFamily="34" charset="-128"/>
              </a:rPr>
              <a:t>Multi-vehicle MLP</a:t>
            </a:r>
          </a:p>
        </p:txBody>
      </p:sp>
      <p:sp>
        <p:nvSpPr>
          <p:cNvPr id="8195" name="Oval 4"/>
          <p:cNvSpPr>
            <a:spLocks noChangeArrowheads="1"/>
          </p:cNvSpPr>
          <p:nvPr/>
        </p:nvSpPr>
        <p:spPr bwMode="auto">
          <a:xfrm>
            <a:off x="2805113" y="2949943"/>
            <a:ext cx="182562" cy="182562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00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33CC33"/>
              </a:buClr>
              <a:buChar char="–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2000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8196" name="Oval 5"/>
          <p:cNvSpPr>
            <a:spLocks noChangeArrowheads="1"/>
          </p:cNvSpPr>
          <p:nvPr/>
        </p:nvSpPr>
        <p:spPr bwMode="auto">
          <a:xfrm>
            <a:off x="2424113" y="2265730"/>
            <a:ext cx="182562" cy="182563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00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33CC33"/>
              </a:buClr>
              <a:buChar char="–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2000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8197" name="Oval 6"/>
          <p:cNvSpPr>
            <a:spLocks noChangeArrowheads="1"/>
          </p:cNvSpPr>
          <p:nvPr/>
        </p:nvSpPr>
        <p:spPr bwMode="auto">
          <a:xfrm>
            <a:off x="5091113" y="1959343"/>
            <a:ext cx="182562" cy="182562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00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33CC33"/>
              </a:buClr>
              <a:buChar char="–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2000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8198" name="Oval 7"/>
          <p:cNvSpPr>
            <a:spLocks noChangeArrowheads="1"/>
          </p:cNvSpPr>
          <p:nvPr/>
        </p:nvSpPr>
        <p:spPr bwMode="auto">
          <a:xfrm>
            <a:off x="5472113" y="3178543"/>
            <a:ext cx="182562" cy="182562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00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33CC33"/>
              </a:buClr>
              <a:buChar char="–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2000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8199" name="Oval 8"/>
          <p:cNvSpPr>
            <a:spLocks noChangeArrowheads="1"/>
          </p:cNvSpPr>
          <p:nvPr/>
        </p:nvSpPr>
        <p:spPr bwMode="auto">
          <a:xfrm>
            <a:off x="5929313" y="1959343"/>
            <a:ext cx="182562" cy="182562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00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33CC33"/>
              </a:buClr>
              <a:buChar char="–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2000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8200" name="Oval 14"/>
          <p:cNvSpPr>
            <a:spLocks noChangeArrowheads="1"/>
          </p:cNvSpPr>
          <p:nvPr/>
        </p:nvSpPr>
        <p:spPr bwMode="auto">
          <a:xfrm>
            <a:off x="2957513" y="1803768"/>
            <a:ext cx="182562" cy="182562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00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33CC33"/>
              </a:buClr>
              <a:buChar char="–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2000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8201" name="Oval 15"/>
          <p:cNvSpPr>
            <a:spLocks noChangeArrowheads="1"/>
          </p:cNvSpPr>
          <p:nvPr/>
        </p:nvSpPr>
        <p:spPr bwMode="auto">
          <a:xfrm>
            <a:off x="3948113" y="2492743"/>
            <a:ext cx="182562" cy="182562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00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33CC33"/>
              </a:buClr>
              <a:buChar char="–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2000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8202" name="Oval 16"/>
          <p:cNvSpPr>
            <a:spLocks noChangeArrowheads="1"/>
          </p:cNvSpPr>
          <p:nvPr/>
        </p:nvSpPr>
        <p:spPr bwMode="auto">
          <a:xfrm>
            <a:off x="4329113" y="1732330"/>
            <a:ext cx="182562" cy="182563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00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33CC33"/>
              </a:buClr>
              <a:buChar char="–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2000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8203" name="Oval 17"/>
          <p:cNvSpPr>
            <a:spLocks noChangeArrowheads="1"/>
          </p:cNvSpPr>
          <p:nvPr/>
        </p:nvSpPr>
        <p:spPr bwMode="auto">
          <a:xfrm>
            <a:off x="4481513" y="3026143"/>
            <a:ext cx="182562" cy="182562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00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33CC33"/>
              </a:buClr>
              <a:buChar char="–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2000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8204" name="Oval 19"/>
          <p:cNvSpPr>
            <a:spLocks noChangeArrowheads="1"/>
          </p:cNvSpPr>
          <p:nvPr/>
        </p:nvSpPr>
        <p:spPr bwMode="auto">
          <a:xfrm>
            <a:off x="4830763" y="3854818"/>
            <a:ext cx="182562" cy="182562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00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33CC33"/>
              </a:buClr>
              <a:buChar char="–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2000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8205" name="Text Box 21"/>
          <p:cNvSpPr txBox="1">
            <a:spLocks noChangeArrowheads="1"/>
          </p:cNvSpPr>
          <p:nvPr/>
        </p:nvSpPr>
        <p:spPr bwMode="auto">
          <a:xfrm>
            <a:off x="5059363" y="3673843"/>
            <a:ext cx="160496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CC0000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33CC33"/>
              </a:buClr>
              <a:buChar char="–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2000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/>
              <a:t>node/client</a:t>
            </a:r>
            <a:endParaRPr lang="en-US" altLang="en-US" sz="2400">
              <a:solidFill>
                <a:srgbClr val="33CC33"/>
              </a:solidFill>
              <a:latin typeface="Lucida Calligraphy" panose="03010101010101010101" pitchFamily="66" charset="0"/>
            </a:endParaRPr>
          </a:p>
        </p:txBody>
      </p:sp>
      <p:sp>
        <p:nvSpPr>
          <p:cNvPr id="8206" name="Oval 19"/>
          <p:cNvSpPr>
            <a:spLocks noChangeArrowheads="1"/>
          </p:cNvSpPr>
          <p:nvPr/>
        </p:nvSpPr>
        <p:spPr bwMode="auto">
          <a:xfrm>
            <a:off x="2066925" y="2976930"/>
            <a:ext cx="182563" cy="182563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00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33CC33"/>
              </a:buClr>
              <a:buChar char="–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2000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8207" name="Oval 19"/>
          <p:cNvSpPr>
            <a:spLocks noChangeArrowheads="1"/>
          </p:cNvSpPr>
          <p:nvPr/>
        </p:nvSpPr>
        <p:spPr bwMode="auto">
          <a:xfrm>
            <a:off x="6664325" y="1748205"/>
            <a:ext cx="182563" cy="182563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00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33CC33"/>
              </a:buClr>
              <a:buChar char="–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2000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8208" name="Oval 19"/>
          <p:cNvSpPr>
            <a:spLocks noChangeArrowheads="1"/>
          </p:cNvSpPr>
          <p:nvPr/>
        </p:nvSpPr>
        <p:spPr bwMode="auto">
          <a:xfrm>
            <a:off x="6375400" y="2826118"/>
            <a:ext cx="182563" cy="182562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00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33CC33"/>
              </a:buClr>
              <a:buChar char="–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2000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8209" name="Oval 19"/>
          <p:cNvSpPr>
            <a:spLocks noChangeArrowheads="1"/>
          </p:cNvSpPr>
          <p:nvPr/>
        </p:nvSpPr>
        <p:spPr bwMode="auto">
          <a:xfrm>
            <a:off x="5238750" y="2651493"/>
            <a:ext cx="182563" cy="182562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00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33CC33"/>
              </a:buClr>
              <a:buChar char="–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2000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cxnSp>
        <p:nvCxnSpPr>
          <p:cNvPr id="5138" name="Straight Arrow Connector 32"/>
          <p:cNvCxnSpPr>
            <a:cxnSpLocks noChangeShapeType="1"/>
            <a:stCxn id="8201" idx="2"/>
            <a:endCxn id="8195" idx="7"/>
          </p:cNvCxnSpPr>
          <p:nvPr/>
        </p:nvCxnSpPr>
        <p:spPr bwMode="auto">
          <a:xfrm rot="10800000" flipV="1">
            <a:off x="2960688" y="2584818"/>
            <a:ext cx="987425" cy="392112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39" name="Straight Arrow Connector 34"/>
          <p:cNvCxnSpPr>
            <a:cxnSpLocks noChangeShapeType="1"/>
            <a:stCxn id="8195" idx="2"/>
            <a:endCxn id="8206" idx="6"/>
          </p:cNvCxnSpPr>
          <p:nvPr/>
        </p:nvCxnSpPr>
        <p:spPr bwMode="auto">
          <a:xfrm rot="10800000" flipV="1">
            <a:off x="2249488" y="3042018"/>
            <a:ext cx="555625" cy="26987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40" name="Straight Arrow Connector 36"/>
          <p:cNvCxnSpPr>
            <a:cxnSpLocks noChangeShapeType="1"/>
            <a:stCxn id="8206" idx="0"/>
            <a:endCxn id="8196" idx="3"/>
          </p:cNvCxnSpPr>
          <p:nvPr/>
        </p:nvCxnSpPr>
        <p:spPr bwMode="auto">
          <a:xfrm rot="5400000" flipH="1" flipV="1">
            <a:off x="2028031" y="2553862"/>
            <a:ext cx="554037" cy="292100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42" name="Straight Arrow Connector 40"/>
          <p:cNvCxnSpPr>
            <a:cxnSpLocks noChangeShapeType="1"/>
            <a:stCxn id="8200" idx="7"/>
            <a:endCxn id="8202" idx="2"/>
          </p:cNvCxnSpPr>
          <p:nvPr/>
        </p:nvCxnSpPr>
        <p:spPr bwMode="auto">
          <a:xfrm rot="5400000" flipH="1" flipV="1">
            <a:off x="3717926" y="1219567"/>
            <a:ext cx="6350" cy="1216025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43" name="Straight Arrow Connector 42"/>
          <p:cNvCxnSpPr>
            <a:cxnSpLocks noChangeShapeType="1"/>
            <a:stCxn id="8202" idx="6"/>
            <a:endCxn id="8197" idx="2"/>
          </p:cNvCxnSpPr>
          <p:nvPr/>
        </p:nvCxnSpPr>
        <p:spPr bwMode="auto">
          <a:xfrm>
            <a:off x="4511675" y="1824405"/>
            <a:ext cx="579438" cy="227013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44" name="Straight Arrow Connector 44"/>
          <p:cNvCxnSpPr>
            <a:cxnSpLocks noChangeShapeType="1"/>
            <a:stCxn id="8197" idx="6"/>
            <a:endCxn id="8199" idx="2"/>
          </p:cNvCxnSpPr>
          <p:nvPr/>
        </p:nvCxnSpPr>
        <p:spPr bwMode="auto">
          <a:xfrm>
            <a:off x="5273675" y="2051418"/>
            <a:ext cx="655638" cy="1587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45" name="Straight Arrow Connector 47"/>
          <p:cNvCxnSpPr>
            <a:cxnSpLocks noChangeShapeType="1"/>
            <a:stCxn id="8199" idx="6"/>
            <a:endCxn id="8207" idx="2"/>
          </p:cNvCxnSpPr>
          <p:nvPr/>
        </p:nvCxnSpPr>
        <p:spPr bwMode="auto">
          <a:xfrm flipV="1">
            <a:off x="6111875" y="1840280"/>
            <a:ext cx="552450" cy="211138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46" name="Straight Arrow Connector 49"/>
          <p:cNvCxnSpPr>
            <a:cxnSpLocks noChangeShapeType="1"/>
            <a:stCxn id="8207" idx="3"/>
            <a:endCxn id="8208" idx="7"/>
          </p:cNvCxnSpPr>
          <p:nvPr/>
        </p:nvCxnSpPr>
        <p:spPr bwMode="auto">
          <a:xfrm rot="5400000">
            <a:off x="6137275" y="2299068"/>
            <a:ext cx="947737" cy="160338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47" name="Straight Arrow Connector 51"/>
          <p:cNvCxnSpPr>
            <a:cxnSpLocks noChangeShapeType="1"/>
            <a:stCxn id="8208" idx="3"/>
            <a:endCxn id="8198" idx="7"/>
          </p:cNvCxnSpPr>
          <p:nvPr/>
        </p:nvCxnSpPr>
        <p:spPr bwMode="auto">
          <a:xfrm rot="5400000">
            <a:off x="5903913" y="2707055"/>
            <a:ext cx="222250" cy="774700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49" name="Straight Arrow Connector 55"/>
          <p:cNvCxnSpPr>
            <a:cxnSpLocks noChangeShapeType="1"/>
            <a:stCxn id="8209" idx="2"/>
            <a:endCxn id="8203" idx="7"/>
          </p:cNvCxnSpPr>
          <p:nvPr/>
        </p:nvCxnSpPr>
        <p:spPr bwMode="auto">
          <a:xfrm rot="10800000" flipV="1">
            <a:off x="4637088" y="2741980"/>
            <a:ext cx="601662" cy="311150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220" name="Text Box 22"/>
          <p:cNvSpPr txBox="1">
            <a:spLocks noChangeArrowheads="1"/>
          </p:cNvSpPr>
          <p:nvPr/>
        </p:nvSpPr>
        <p:spPr bwMode="auto">
          <a:xfrm>
            <a:off x="1917700" y="3656380"/>
            <a:ext cx="26225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CC0000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33CC33"/>
              </a:buClr>
              <a:buChar char="–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2000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/>
              <a:t>root/depot nodes</a:t>
            </a:r>
          </a:p>
        </p:txBody>
      </p:sp>
      <p:sp>
        <p:nvSpPr>
          <p:cNvPr id="8221" name="Oval 15"/>
          <p:cNvSpPr>
            <a:spLocks noChangeArrowheads="1"/>
          </p:cNvSpPr>
          <p:nvPr/>
        </p:nvSpPr>
        <p:spPr bwMode="auto">
          <a:xfrm>
            <a:off x="1682750" y="3819893"/>
            <a:ext cx="182563" cy="182562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00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33CC33"/>
              </a:buClr>
              <a:buChar char="–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2000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5152" name="TextBox 29"/>
          <p:cNvSpPr txBox="1">
            <a:spLocks noChangeArrowheads="1"/>
          </p:cNvSpPr>
          <p:nvPr/>
        </p:nvSpPr>
        <p:spPr bwMode="auto">
          <a:xfrm>
            <a:off x="515938" y="4332655"/>
            <a:ext cx="819467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CC0000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33CC33"/>
              </a:buClr>
              <a:buChar char="–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2000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solidFill>
                  <a:schemeClr val="tx2"/>
                </a:solidFill>
              </a:rPr>
              <a:t>Given: (multi) set </a:t>
            </a:r>
            <a:r>
              <a:rPr lang="en-US" altLang="en-US" sz="2400">
                <a:solidFill>
                  <a:srgbClr val="0000FF"/>
                </a:solidFill>
              </a:rPr>
              <a:t>R={r</a:t>
            </a:r>
            <a:r>
              <a:rPr lang="en-US" altLang="en-US" sz="2400" baseline="-25000">
                <a:solidFill>
                  <a:srgbClr val="0000FF"/>
                </a:solidFill>
                <a:latin typeface="Calibri" panose="020F0502020204030204" pitchFamily="34" charset="0"/>
              </a:rPr>
              <a:t>1</a:t>
            </a:r>
            <a:r>
              <a:rPr lang="en-US" altLang="en-US" sz="2400">
                <a:solidFill>
                  <a:srgbClr val="0000FF"/>
                </a:solidFill>
              </a:rPr>
              <a:t>,…,r</a:t>
            </a:r>
            <a:r>
              <a:rPr lang="en-US" altLang="en-US" sz="2400" baseline="-25000">
                <a:solidFill>
                  <a:srgbClr val="0000FF"/>
                </a:solidFill>
              </a:rPr>
              <a:t>k</a:t>
            </a:r>
            <a:r>
              <a:rPr lang="en-US" altLang="en-US" sz="2400">
                <a:solidFill>
                  <a:srgbClr val="0000FF"/>
                </a:solidFill>
              </a:rPr>
              <a:t>} </a:t>
            </a:r>
            <a:r>
              <a:rPr lang="en-US" altLang="en-US" sz="2400">
                <a:solidFill>
                  <a:schemeClr val="tx2"/>
                </a:solidFill>
              </a:rPr>
              <a:t>of not necessarily distinct roots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solidFill>
                  <a:schemeClr val="tx2"/>
                </a:solidFill>
              </a:rPr>
              <a:t>Find paths </a:t>
            </a:r>
            <a:r>
              <a:rPr lang="en-US" altLang="en-US" sz="2400">
                <a:solidFill>
                  <a:srgbClr val="0000FF"/>
                </a:solidFill>
              </a:rPr>
              <a:t>P</a:t>
            </a:r>
            <a:r>
              <a:rPr lang="en-US" altLang="en-US" sz="2400" baseline="-25000">
                <a:solidFill>
                  <a:srgbClr val="0000FF"/>
                </a:solidFill>
                <a:latin typeface="Calibri" panose="020F0502020204030204" pitchFamily="34" charset="0"/>
              </a:rPr>
              <a:t>1</a:t>
            </a:r>
            <a:r>
              <a:rPr lang="en-US" altLang="en-US" sz="2400">
                <a:solidFill>
                  <a:srgbClr val="0000FF"/>
                </a:solidFill>
              </a:rPr>
              <a:t>,…P</a:t>
            </a:r>
            <a:r>
              <a:rPr lang="en-US" altLang="en-US" sz="2400" baseline="-25000">
                <a:solidFill>
                  <a:srgbClr val="0000FF"/>
                </a:solidFill>
              </a:rPr>
              <a:t>k</a:t>
            </a:r>
            <a:r>
              <a:rPr lang="en-US" altLang="en-US" sz="2400">
                <a:solidFill>
                  <a:srgbClr val="0000FF"/>
                </a:solidFill>
              </a:rPr>
              <a:t> </a:t>
            </a:r>
            <a:r>
              <a:rPr lang="en-US" altLang="en-US" sz="2400"/>
              <a:t>rooted at </a:t>
            </a:r>
            <a:r>
              <a:rPr lang="en-US" altLang="en-US" sz="2400">
                <a:solidFill>
                  <a:srgbClr val="0000FF"/>
                </a:solidFill>
              </a:rPr>
              <a:t>r</a:t>
            </a:r>
            <a:r>
              <a:rPr lang="en-US" altLang="en-US" sz="2400" baseline="-25000">
                <a:solidFill>
                  <a:srgbClr val="0000FF"/>
                </a:solidFill>
                <a:latin typeface="Calibri" panose="020F0502020204030204" pitchFamily="34" charset="0"/>
              </a:rPr>
              <a:t>1</a:t>
            </a:r>
            <a:r>
              <a:rPr lang="en-US" altLang="en-US" sz="2400">
                <a:solidFill>
                  <a:srgbClr val="0000FF"/>
                </a:solidFill>
              </a:rPr>
              <a:t>,…,r</a:t>
            </a:r>
            <a:r>
              <a:rPr lang="en-US" altLang="en-US" sz="2400" baseline="-25000">
                <a:solidFill>
                  <a:srgbClr val="0000FF"/>
                </a:solidFill>
              </a:rPr>
              <a:t>k</a:t>
            </a:r>
            <a:r>
              <a:rPr lang="en-US" altLang="en-US" sz="2400">
                <a:solidFill>
                  <a:schemeClr val="tx2"/>
                </a:solidFill>
              </a:rPr>
              <a:t> that together visit all nodes,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solidFill>
                  <a:schemeClr val="tx2"/>
                </a:solidFill>
              </a:rPr>
              <a:t>minimize   (sum of node waiting times = </a:t>
            </a:r>
            <a:r>
              <a:rPr lang="en-US" altLang="en-US" sz="2400">
                <a:solidFill>
                  <a:srgbClr val="0000FF"/>
                </a:solidFill>
              </a:rPr>
              <a:t>∑</a:t>
            </a:r>
            <a:r>
              <a:rPr lang="en-US" altLang="en-US" sz="2400" baseline="-25000">
                <a:solidFill>
                  <a:srgbClr val="0000FF"/>
                </a:solidFill>
              </a:rPr>
              <a:t>v</a:t>
            </a:r>
            <a:r>
              <a:rPr lang="en-US" altLang="en-US" sz="2400" baseline="-25000">
                <a:solidFill>
                  <a:srgbClr val="0000FF"/>
                </a:solidFill>
                <a:sym typeface="Symbol" panose="05050102010706020507" pitchFamily="18" charset="2"/>
              </a:rPr>
              <a:t></a:t>
            </a:r>
            <a:r>
              <a:rPr lang="en-US" altLang="en-US" sz="2400" baseline="-25000">
                <a:solidFill>
                  <a:srgbClr val="0000FF"/>
                </a:solidFill>
              </a:rPr>
              <a:t>P</a:t>
            </a:r>
            <a:r>
              <a:rPr lang="en-US" altLang="en-US" sz="2400" baseline="-40000">
                <a:solidFill>
                  <a:srgbClr val="0000FF"/>
                </a:solidFill>
              </a:rPr>
              <a:t>i</a:t>
            </a:r>
            <a:r>
              <a:rPr lang="en-US" altLang="en-US" sz="2400">
                <a:solidFill>
                  <a:srgbClr val="0000FF"/>
                </a:solidFill>
              </a:rPr>
              <a:t> c</a:t>
            </a:r>
            <a:r>
              <a:rPr lang="en-US" altLang="en-US" sz="2400" baseline="-25000">
                <a:solidFill>
                  <a:srgbClr val="0000FF"/>
                </a:solidFill>
              </a:rPr>
              <a:t>P</a:t>
            </a:r>
            <a:r>
              <a:rPr lang="en-US" altLang="en-US" sz="2400" baseline="-40000">
                <a:solidFill>
                  <a:srgbClr val="0000FF"/>
                </a:solidFill>
              </a:rPr>
              <a:t>i</a:t>
            </a:r>
            <a:r>
              <a:rPr lang="en-US" altLang="en-US" sz="2400">
                <a:solidFill>
                  <a:srgbClr val="0000FF"/>
                </a:solidFill>
              </a:rPr>
              <a:t>(v) </a:t>
            </a:r>
            <a:r>
              <a:rPr lang="en-US" altLang="en-US" sz="2400">
                <a:solidFill>
                  <a:schemeClr val="tx2"/>
                </a:solidFill>
              </a:rPr>
              <a:t>)</a:t>
            </a:r>
          </a:p>
        </p:txBody>
      </p:sp>
      <p:sp>
        <p:nvSpPr>
          <p:cNvPr id="8223" name="Oval 6"/>
          <p:cNvSpPr>
            <a:spLocks noChangeAspect="1" noChangeArrowheads="1"/>
          </p:cNvSpPr>
          <p:nvPr/>
        </p:nvSpPr>
        <p:spPr bwMode="auto">
          <a:xfrm>
            <a:off x="5041900" y="1906955"/>
            <a:ext cx="287338" cy="288925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00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33CC33"/>
              </a:buClr>
              <a:buChar char="–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2000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8224" name="TextBox 1"/>
          <p:cNvSpPr txBox="1">
            <a:spLocks noChangeArrowheads="1"/>
          </p:cNvSpPr>
          <p:nvPr/>
        </p:nvSpPr>
        <p:spPr bwMode="auto">
          <a:xfrm>
            <a:off x="4105275" y="2387968"/>
            <a:ext cx="404813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CC0000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33CC33"/>
              </a:buClr>
              <a:buChar char="–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2000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2200"/>
              <a:t>r</a:t>
            </a:r>
            <a:r>
              <a:rPr lang="en-CA" altLang="en-US" sz="2200" baseline="-25000">
                <a:latin typeface="Calibri" panose="020F0502020204030204" pitchFamily="34" charset="0"/>
              </a:rPr>
              <a:t>1</a:t>
            </a:r>
          </a:p>
        </p:txBody>
      </p:sp>
      <p:sp>
        <p:nvSpPr>
          <p:cNvPr id="8225" name="TextBox 36"/>
          <p:cNvSpPr txBox="1">
            <a:spLocks noChangeArrowheads="1"/>
          </p:cNvSpPr>
          <p:nvPr/>
        </p:nvSpPr>
        <p:spPr bwMode="auto">
          <a:xfrm>
            <a:off x="4995863" y="1449755"/>
            <a:ext cx="812800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CC0000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33CC33"/>
              </a:buClr>
              <a:buChar char="–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2000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2200"/>
              <a:t>r</a:t>
            </a:r>
            <a:r>
              <a:rPr lang="en-CA" altLang="en-US" sz="2200" baseline="-25000"/>
              <a:t>2</a:t>
            </a:r>
            <a:r>
              <a:rPr lang="en-CA" altLang="en-US" sz="2200"/>
              <a:t>, r</a:t>
            </a:r>
            <a:r>
              <a:rPr lang="en-CA" altLang="en-US" sz="2200" baseline="-25000"/>
              <a:t>3</a:t>
            </a:r>
          </a:p>
        </p:txBody>
      </p:sp>
      <p:sp>
        <p:nvSpPr>
          <p:cNvPr id="8226" name="TextBox 37"/>
          <p:cNvSpPr txBox="1">
            <a:spLocks noChangeArrowheads="1"/>
          </p:cNvSpPr>
          <p:nvPr/>
        </p:nvSpPr>
        <p:spPr bwMode="auto">
          <a:xfrm>
            <a:off x="5376863" y="2573705"/>
            <a:ext cx="4064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CC0000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33CC33"/>
              </a:buClr>
              <a:buChar char="–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2000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2200"/>
              <a:t>r</a:t>
            </a:r>
            <a:r>
              <a:rPr lang="en-CA" altLang="en-US" sz="2200" baseline="-25000"/>
              <a:t>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50"/>
                            </p:stCondLst>
                            <p:childTnLst>
                              <p:par>
                                <p:cTn id="21" presetID="1" presetClass="entr" presetSubtype="0" fill="hold" nodeType="after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400"/>
                            </p:stCondLst>
                            <p:childTnLst>
                              <p:par>
                                <p:cTn id="30" presetID="1" presetClass="entr" presetSubtype="0" fill="hold" nodeType="after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ＭＳ Ｐゴシック" panose="020B0600070205080204" pitchFamily="34" charset="-128"/>
              </a:rPr>
              <a:t>Multi-vehicle MLP</a:t>
            </a:r>
          </a:p>
        </p:txBody>
      </p:sp>
      <p:sp>
        <p:nvSpPr>
          <p:cNvPr id="9219" name="Oval 4"/>
          <p:cNvSpPr>
            <a:spLocks noChangeArrowheads="1"/>
          </p:cNvSpPr>
          <p:nvPr/>
        </p:nvSpPr>
        <p:spPr bwMode="auto">
          <a:xfrm>
            <a:off x="2805113" y="2949943"/>
            <a:ext cx="182562" cy="182562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00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33CC33"/>
              </a:buClr>
              <a:buChar char="–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2000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9220" name="Oval 5"/>
          <p:cNvSpPr>
            <a:spLocks noChangeArrowheads="1"/>
          </p:cNvSpPr>
          <p:nvPr/>
        </p:nvSpPr>
        <p:spPr bwMode="auto">
          <a:xfrm>
            <a:off x="2424113" y="2265730"/>
            <a:ext cx="182562" cy="182563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00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33CC33"/>
              </a:buClr>
              <a:buChar char="–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2000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9221" name="Oval 6"/>
          <p:cNvSpPr>
            <a:spLocks noChangeArrowheads="1"/>
          </p:cNvSpPr>
          <p:nvPr/>
        </p:nvSpPr>
        <p:spPr bwMode="auto">
          <a:xfrm>
            <a:off x="5091113" y="1959343"/>
            <a:ext cx="182562" cy="182562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00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33CC33"/>
              </a:buClr>
              <a:buChar char="–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2000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9222" name="Oval 7"/>
          <p:cNvSpPr>
            <a:spLocks noChangeArrowheads="1"/>
          </p:cNvSpPr>
          <p:nvPr/>
        </p:nvSpPr>
        <p:spPr bwMode="auto">
          <a:xfrm>
            <a:off x="5472113" y="3178543"/>
            <a:ext cx="182562" cy="182562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00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33CC33"/>
              </a:buClr>
              <a:buChar char="–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2000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9223" name="Oval 8"/>
          <p:cNvSpPr>
            <a:spLocks noChangeArrowheads="1"/>
          </p:cNvSpPr>
          <p:nvPr/>
        </p:nvSpPr>
        <p:spPr bwMode="auto">
          <a:xfrm>
            <a:off x="5929313" y="1959343"/>
            <a:ext cx="182562" cy="182562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00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33CC33"/>
              </a:buClr>
              <a:buChar char="–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2000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9224" name="Oval 14"/>
          <p:cNvSpPr>
            <a:spLocks noChangeArrowheads="1"/>
          </p:cNvSpPr>
          <p:nvPr/>
        </p:nvSpPr>
        <p:spPr bwMode="auto">
          <a:xfrm>
            <a:off x="2957513" y="1803768"/>
            <a:ext cx="182562" cy="182562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00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33CC33"/>
              </a:buClr>
              <a:buChar char="–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2000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9225" name="Oval 15"/>
          <p:cNvSpPr>
            <a:spLocks noChangeArrowheads="1"/>
          </p:cNvSpPr>
          <p:nvPr/>
        </p:nvSpPr>
        <p:spPr bwMode="auto">
          <a:xfrm>
            <a:off x="3948113" y="2492743"/>
            <a:ext cx="182562" cy="182562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00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33CC33"/>
              </a:buClr>
              <a:buChar char="–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2000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9226" name="Oval 16"/>
          <p:cNvSpPr>
            <a:spLocks noChangeArrowheads="1"/>
          </p:cNvSpPr>
          <p:nvPr/>
        </p:nvSpPr>
        <p:spPr bwMode="auto">
          <a:xfrm>
            <a:off x="4329113" y="1732330"/>
            <a:ext cx="182562" cy="182563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00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33CC33"/>
              </a:buClr>
              <a:buChar char="–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2000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9227" name="Oval 17"/>
          <p:cNvSpPr>
            <a:spLocks noChangeArrowheads="1"/>
          </p:cNvSpPr>
          <p:nvPr/>
        </p:nvSpPr>
        <p:spPr bwMode="auto">
          <a:xfrm>
            <a:off x="4481513" y="3026143"/>
            <a:ext cx="182562" cy="182562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00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33CC33"/>
              </a:buClr>
              <a:buChar char="–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2000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9228" name="Oval 19"/>
          <p:cNvSpPr>
            <a:spLocks noChangeArrowheads="1"/>
          </p:cNvSpPr>
          <p:nvPr/>
        </p:nvSpPr>
        <p:spPr bwMode="auto">
          <a:xfrm>
            <a:off x="4830763" y="3854818"/>
            <a:ext cx="182562" cy="182562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00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33CC33"/>
              </a:buClr>
              <a:buChar char="–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2000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9229" name="Oval 19"/>
          <p:cNvSpPr>
            <a:spLocks noChangeArrowheads="1"/>
          </p:cNvSpPr>
          <p:nvPr/>
        </p:nvSpPr>
        <p:spPr bwMode="auto">
          <a:xfrm>
            <a:off x="2066925" y="2976930"/>
            <a:ext cx="182563" cy="182563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00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33CC33"/>
              </a:buClr>
              <a:buChar char="–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2000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9230" name="Oval 19"/>
          <p:cNvSpPr>
            <a:spLocks noChangeArrowheads="1"/>
          </p:cNvSpPr>
          <p:nvPr/>
        </p:nvSpPr>
        <p:spPr bwMode="auto">
          <a:xfrm>
            <a:off x="6664325" y="1748205"/>
            <a:ext cx="182563" cy="182563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00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33CC33"/>
              </a:buClr>
              <a:buChar char="–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2000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9231" name="Oval 19"/>
          <p:cNvSpPr>
            <a:spLocks noChangeArrowheads="1"/>
          </p:cNvSpPr>
          <p:nvPr/>
        </p:nvSpPr>
        <p:spPr bwMode="auto">
          <a:xfrm>
            <a:off x="6375400" y="2826118"/>
            <a:ext cx="182563" cy="182562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00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33CC33"/>
              </a:buClr>
              <a:buChar char="–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2000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9232" name="Oval 19"/>
          <p:cNvSpPr>
            <a:spLocks noChangeArrowheads="1"/>
          </p:cNvSpPr>
          <p:nvPr/>
        </p:nvSpPr>
        <p:spPr bwMode="auto">
          <a:xfrm>
            <a:off x="5238750" y="2651493"/>
            <a:ext cx="182563" cy="182562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00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33CC33"/>
              </a:buClr>
              <a:buChar char="–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2000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cxnSp>
        <p:nvCxnSpPr>
          <p:cNvPr id="9233" name="Straight Arrow Connector 32"/>
          <p:cNvCxnSpPr>
            <a:cxnSpLocks noChangeShapeType="1"/>
            <a:stCxn id="9225" idx="2"/>
            <a:endCxn id="9219" idx="7"/>
          </p:cNvCxnSpPr>
          <p:nvPr/>
        </p:nvCxnSpPr>
        <p:spPr bwMode="auto">
          <a:xfrm rot="10800000" flipV="1">
            <a:off x="2960688" y="2584818"/>
            <a:ext cx="987425" cy="392112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234" name="Straight Arrow Connector 34"/>
          <p:cNvCxnSpPr>
            <a:cxnSpLocks noChangeShapeType="1"/>
            <a:stCxn id="9219" idx="2"/>
            <a:endCxn id="9229" idx="6"/>
          </p:cNvCxnSpPr>
          <p:nvPr/>
        </p:nvCxnSpPr>
        <p:spPr bwMode="auto">
          <a:xfrm rot="10800000" flipV="1">
            <a:off x="2249488" y="3042018"/>
            <a:ext cx="555625" cy="26987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235" name="Straight Arrow Connector 36"/>
          <p:cNvCxnSpPr>
            <a:cxnSpLocks noChangeShapeType="1"/>
            <a:stCxn id="9229" idx="0"/>
            <a:endCxn id="9220" idx="3"/>
          </p:cNvCxnSpPr>
          <p:nvPr/>
        </p:nvCxnSpPr>
        <p:spPr bwMode="auto">
          <a:xfrm rot="5400000" flipH="1" flipV="1">
            <a:off x="2028031" y="2553862"/>
            <a:ext cx="554037" cy="292100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236" name="Straight Arrow Connector 40"/>
          <p:cNvCxnSpPr>
            <a:cxnSpLocks noChangeShapeType="1"/>
            <a:stCxn id="9224" idx="7"/>
            <a:endCxn id="9226" idx="2"/>
          </p:cNvCxnSpPr>
          <p:nvPr/>
        </p:nvCxnSpPr>
        <p:spPr bwMode="auto">
          <a:xfrm rot="5400000" flipH="1" flipV="1">
            <a:off x="3717926" y="1219567"/>
            <a:ext cx="6350" cy="1216025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237" name="Straight Arrow Connector 42"/>
          <p:cNvCxnSpPr>
            <a:cxnSpLocks noChangeShapeType="1"/>
            <a:stCxn id="9226" idx="6"/>
            <a:endCxn id="9221" idx="2"/>
          </p:cNvCxnSpPr>
          <p:nvPr/>
        </p:nvCxnSpPr>
        <p:spPr bwMode="auto">
          <a:xfrm>
            <a:off x="4511675" y="1824405"/>
            <a:ext cx="579438" cy="227013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238" name="Straight Arrow Connector 44"/>
          <p:cNvCxnSpPr>
            <a:cxnSpLocks noChangeShapeType="1"/>
            <a:stCxn id="9221" idx="6"/>
            <a:endCxn id="9223" idx="2"/>
          </p:cNvCxnSpPr>
          <p:nvPr/>
        </p:nvCxnSpPr>
        <p:spPr bwMode="auto">
          <a:xfrm>
            <a:off x="5273675" y="2051418"/>
            <a:ext cx="655638" cy="1587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239" name="Straight Arrow Connector 47"/>
          <p:cNvCxnSpPr>
            <a:cxnSpLocks noChangeShapeType="1"/>
            <a:stCxn id="9223" idx="6"/>
            <a:endCxn id="9230" idx="2"/>
          </p:cNvCxnSpPr>
          <p:nvPr/>
        </p:nvCxnSpPr>
        <p:spPr bwMode="auto">
          <a:xfrm flipV="1">
            <a:off x="6111875" y="1840280"/>
            <a:ext cx="552450" cy="211138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240" name="Straight Arrow Connector 49"/>
          <p:cNvCxnSpPr>
            <a:cxnSpLocks noChangeShapeType="1"/>
            <a:stCxn id="9230" idx="3"/>
            <a:endCxn id="9231" idx="7"/>
          </p:cNvCxnSpPr>
          <p:nvPr/>
        </p:nvCxnSpPr>
        <p:spPr bwMode="auto">
          <a:xfrm rot="5400000">
            <a:off x="6137275" y="2299068"/>
            <a:ext cx="947737" cy="160338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241" name="Straight Arrow Connector 51"/>
          <p:cNvCxnSpPr>
            <a:cxnSpLocks noChangeShapeType="1"/>
            <a:stCxn id="9231" idx="3"/>
            <a:endCxn id="9222" idx="7"/>
          </p:cNvCxnSpPr>
          <p:nvPr/>
        </p:nvCxnSpPr>
        <p:spPr bwMode="auto">
          <a:xfrm rot="5400000">
            <a:off x="5903913" y="2707055"/>
            <a:ext cx="222250" cy="774700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242" name="Straight Arrow Connector 55"/>
          <p:cNvCxnSpPr>
            <a:cxnSpLocks noChangeShapeType="1"/>
            <a:stCxn id="9232" idx="2"/>
            <a:endCxn id="9227" idx="7"/>
          </p:cNvCxnSpPr>
          <p:nvPr/>
        </p:nvCxnSpPr>
        <p:spPr bwMode="auto">
          <a:xfrm rot="10800000" flipV="1">
            <a:off x="4637088" y="2741980"/>
            <a:ext cx="601662" cy="311150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243" name="Text Box 22"/>
          <p:cNvSpPr txBox="1">
            <a:spLocks noChangeArrowheads="1"/>
          </p:cNvSpPr>
          <p:nvPr/>
        </p:nvSpPr>
        <p:spPr bwMode="auto">
          <a:xfrm>
            <a:off x="1917700" y="3656380"/>
            <a:ext cx="26225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CC0000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33CC33"/>
              </a:buClr>
              <a:buChar char="–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2000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/>
              <a:t>root/depot nodes</a:t>
            </a:r>
          </a:p>
        </p:txBody>
      </p:sp>
      <p:sp>
        <p:nvSpPr>
          <p:cNvPr id="9244" name="Oval 15"/>
          <p:cNvSpPr>
            <a:spLocks noChangeArrowheads="1"/>
          </p:cNvSpPr>
          <p:nvPr/>
        </p:nvSpPr>
        <p:spPr bwMode="auto">
          <a:xfrm>
            <a:off x="1682750" y="3819893"/>
            <a:ext cx="182563" cy="182562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00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33CC33"/>
              </a:buClr>
              <a:buChar char="–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2000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9245" name="TextBox 29"/>
          <p:cNvSpPr txBox="1">
            <a:spLocks noChangeArrowheads="1"/>
          </p:cNvSpPr>
          <p:nvPr/>
        </p:nvSpPr>
        <p:spPr bwMode="auto">
          <a:xfrm>
            <a:off x="515938" y="4332655"/>
            <a:ext cx="8194675" cy="1200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CC0000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33CC33"/>
              </a:buClr>
              <a:buChar char="–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2000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solidFill>
                  <a:schemeClr val="tx2"/>
                </a:solidFill>
              </a:rPr>
              <a:t>Given: (multi) set </a:t>
            </a:r>
            <a:r>
              <a:rPr lang="en-US" altLang="en-US" sz="2400">
                <a:solidFill>
                  <a:srgbClr val="0000FF"/>
                </a:solidFill>
              </a:rPr>
              <a:t>R={r</a:t>
            </a:r>
            <a:r>
              <a:rPr lang="en-US" altLang="en-US" sz="2400" baseline="-25000">
                <a:solidFill>
                  <a:srgbClr val="0000FF"/>
                </a:solidFill>
                <a:latin typeface="Calibri" panose="020F0502020204030204" pitchFamily="34" charset="0"/>
              </a:rPr>
              <a:t>1</a:t>
            </a:r>
            <a:r>
              <a:rPr lang="en-US" altLang="en-US" sz="2400">
                <a:solidFill>
                  <a:srgbClr val="0000FF"/>
                </a:solidFill>
              </a:rPr>
              <a:t>,…,r</a:t>
            </a:r>
            <a:r>
              <a:rPr lang="en-US" altLang="en-US" sz="2400" baseline="-25000">
                <a:solidFill>
                  <a:srgbClr val="0000FF"/>
                </a:solidFill>
              </a:rPr>
              <a:t>k</a:t>
            </a:r>
            <a:r>
              <a:rPr lang="en-US" altLang="en-US" sz="2400">
                <a:solidFill>
                  <a:srgbClr val="0000FF"/>
                </a:solidFill>
              </a:rPr>
              <a:t>} </a:t>
            </a:r>
            <a:r>
              <a:rPr lang="en-US" altLang="en-US" sz="2400">
                <a:solidFill>
                  <a:schemeClr val="tx2"/>
                </a:solidFill>
              </a:rPr>
              <a:t>of not necessarily distinct roots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solidFill>
                  <a:schemeClr val="tx2"/>
                </a:solidFill>
              </a:rPr>
              <a:t>Find paths </a:t>
            </a:r>
            <a:r>
              <a:rPr lang="en-US" altLang="en-US" sz="2400">
                <a:solidFill>
                  <a:srgbClr val="0000FF"/>
                </a:solidFill>
              </a:rPr>
              <a:t>P</a:t>
            </a:r>
            <a:r>
              <a:rPr lang="en-US" altLang="en-US" sz="2400" baseline="-25000">
                <a:solidFill>
                  <a:srgbClr val="0000FF"/>
                </a:solidFill>
                <a:latin typeface="Calibri" panose="020F0502020204030204" pitchFamily="34" charset="0"/>
              </a:rPr>
              <a:t>1</a:t>
            </a:r>
            <a:r>
              <a:rPr lang="en-US" altLang="en-US" sz="2400">
                <a:solidFill>
                  <a:srgbClr val="0000FF"/>
                </a:solidFill>
              </a:rPr>
              <a:t>,…P</a:t>
            </a:r>
            <a:r>
              <a:rPr lang="en-US" altLang="en-US" sz="2400" baseline="-25000">
                <a:solidFill>
                  <a:srgbClr val="0000FF"/>
                </a:solidFill>
              </a:rPr>
              <a:t>k</a:t>
            </a:r>
            <a:r>
              <a:rPr lang="en-US" altLang="en-US" sz="2400">
                <a:solidFill>
                  <a:srgbClr val="0000FF"/>
                </a:solidFill>
              </a:rPr>
              <a:t> </a:t>
            </a:r>
            <a:r>
              <a:rPr lang="en-US" altLang="en-US" sz="2400"/>
              <a:t>rooted at </a:t>
            </a:r>
            <a:r>
              <a:rPr lang="en-US" altLang="en-US" sz="2400">
                <a:solidFill>
                  <a:srgbClr val="0000FF"/>
                </a:solidFill>
              </a:rPr>
              <a:t>r</a:t>
            </a:r>
            <a:r>
              <a:rPr lang="en-US" altLang="en-US" sz="2400" baseline="-25000">
                <a:solidFill>
                  <a:srgbClr val="0000FF"/>
                </a:solidFill>
                <a:latin typeface="Calibri" panose="020F0502020204030204" pitchFamily="34" charset="0"/>
              </a:rPr>
              <a:t>1</a:t>
            </a:r>
            <a:r>
              <a:rPr lang="en-US" altLang="en-US" sz="2400">
                <a:solidFill>
                  <a:srgbClr val="0000FF"/>
                </a:solidFill>
              </a:rPr>
              <a:t>,…,r</a:t>
            </a:r>
            <a:r>
              <a:rPr lang="en-US" altLang="en-US" sz="2400" baseline="-25000">
                <a:solidFill>
                  <a:srgbClr val="0000FF"/>
                </a:solidFill>
              </a:rPr>
              <a:t>k</a:t>
            </a:r>
            <a:r>
              <a:rPr lang="en-US" altLang="en-US" sz="2400">
                <a:solidFill>
                  <a:schemeClr val="tx2"/>
                </a:solidFill>
              </a:rPr>
              <a:t> that together visit all nodes,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solidFill>
                  <a:schemeClr val="tx2"/>
                </a:solidFill>
              </a:rPr>
              <a:t>minimize   (sum of node waiting times = </a:t>
            </a:r>
            <a:r>
              <a:rPr lang="en-US" altLang="en-US" sz="2400">
                <a:solidFill>
                  <a:srgbClr val="0000FF"/>
                </a:solidFill>
              </a:rPr>
              <a:t>∑</a:t>
            </a:r>
            <a:r>
              <a:rPr lang="en-US" altLang="en-US" sz="2400" baseline="-25000">
                <a:solidFill>
                  <a:srgbClr val="0000FF"/>
                </a:solidFill>
              </a:rPr>
              <a:t>v</a:t>
            </a:r>
            <a:r>
              <a:rPr lang="en-US" altLang="en-US" sz="2400" baseline="-25000">
                <a:solidFill>
                  <a:srgbClr val="0000FF"/>
                </a:solidFill>
                <a:sym typeface="Symbol" panose="05050102010706020507" pitchFamily="18" charset="2"/>
              </a:rPr>
              <a:t></a:t>
            </a:r>
            <a:r>
              <a:rPr lang="en-US" altLang="en-US" sz="2400" baseline="-25000">
                <a:solidFill>
                  <a:srgbClr val="0000FF"/>
                </a:solidFill>
              </a:rPr>
              <a:t>P</a:t>
            </a:r>
            <a:r>
              <a:rPr lang="en-US" altLang="en-US" sz="2400" baseline="-40000">
                <a:solidFill>
                  <a:srgbClr val="0000FF"/>
                </a:solidFill>
              </a:rPr>
              <a:t>i</a:t>
            </a:r>
            <a:r>
              <a:rPr lang="en-US" altLang="en-US" sz="2400">
                <a:solidFill>
                  <a:srgbClr val="0000FF"/>
                </a:solidFill>
              </a:rPr>
              <a:t> c</a:t>
            </a:r>
            <a:r>
              <a:rPr lang="en-US" altLang="en-US" sz="2400" baseline="-25000">
                <a:solidFill>
                  <a:srgbClr val="0000FF"/>
                </a:solidFill>
              </a:rPr>
              <a:t>P</a:t>
            </a:r>
            <a:r>
              <a:rPr lang="en-US" altLang="en-US" sz="2400" baseline="-40000">
                <a:solidFill>
                  <a:srgbClr val="0000FF"/>
                </a:solidFill>
              </a:rPr>
              <a:t>i</a:t>
            </a:r>
            <a:r>
              <a:rPr lang="en-US" altLang="en-US" sz="2400">
                <a:solidFill>
                  <a:srgbClr val="0000FF"/>
                </a:solidFill>
              </a:rPr>
              <a:t>(v) </a:t>
            </a:r>
            <a:r>
              <a:rPr lang="en-US" altLang="en-US" sz="2400">
                <a:solidFill>
                  <a:schemeClr val="tx2"/>
                </a:solidFill>
              </a:rPr>
              <a:t>)</a:t>
            </a:r>
          </a:p>
        </p:txBody>
      </p:sp>
      <p:sp>
        <p:nvSpPr>
          <p:cNvPr id="9246" name="Oval 6"/>
          <p:cNvSpPr>
            <a:spLocks noChangeAspect="1" noChangeArrowheads="1"/>
          </p:cNvSpPr>
          <p:nvPr/>
        </p:nvSpPr>
        <p:spPr bwMode="auto">
          <a:xfrm>
            <a:off x="5041900" y="1906955"/>
            <a:ext cx="287338" cy="288925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00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33CC33"/>
              </a:buClr>
              <a:buChar char="–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2000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9247" name="TextBox 1"/>
          <p:cNvSpPr txBox="1">
            <a:spLocks noChangeArrowheads="1"/>
          </p:cNvSpPr>
          <p:nvPr/>
        </p:nvSpPr>
        <p:spPr bwMode="auto">
          <a:xfrm>
            <a:off x="4105275" y="2387968"/>
            <a:ext cx="404813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CC0000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33CC33"/>
              </a:buClr>
              <a:buChar char="–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2000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2200"/>
              <a:t>r</a:t>
            </a:r>
            <a:r>
              <a:rPr lang="en-CA" altLang="en-US" sz="2200" baseline="-25000">
                <a:latin typeface="Calibri" panose="020F0502020204030204" pitchFamily="34" charset="0"/>
              </a:rPr>
              <a:t>1</a:t>
            </a:r>
          </a:p>
        </p:txBody>
      </p:sp>
      <p:sp>
        <p:nvSpPr>
          <p:cNvPr id="9248" name="TextBox 36"/>
          <p:cNvSpPr txBox="1">
            <a:spLocks noChangeArrowheads="1"/>
          </p:cNvSpPr>
          <p:nvPr/>
        </p:nvSpPr>
        <p:spPr bwMode="auto">
          <a:xfrm>
            <a:off x="4995863" y="1449755"/>
            <a:ext cx="812800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CC0000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33CC33"/>
              </a:buClr>
              <a:buChar char="–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2000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2200"/>
              <a:t>r</a:t>
            </a:r>
            <a:r>
              <a:rPr lang="en-CA" altLang="en-US" sz="2200" baseline="-25000"/>
              <a:t>2</a:t>
            </a:r>
            <a:r>
              <a:rPr lang="en-CA" altLang="en-US" sz="2200"/>
              <a:t>, r</a:t>
            </a:r>
            <a:r>
              <a:rPr lang="en-CA" altLang="en-US" sz="2200" baseline="-25000"/>
              <a:t>3</a:t>
            </a:r>
          </a:p>
        </p:txBody>
      </p:sp>
      <p:sp>
        <p:nvSpPr>
          <p:cNvPr id="9249" name="TextBox 37"/>
          <p:cNvSpPr txBox="1">
            <a:spLocks noChangeArrowheads="1"/>
          </p:cNvSpPr>
          <p:nvPr/>
        </p:nvSpPr>
        <p:spPr bwMode="auto">
          <a:xfrm>
            <a:off x="5376863" y="2573705"/>
            <a:ext cx="4064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CC0000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33CC33"/>
              </a:buClr>
              <a:buChar char="–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2000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2200"/>
              <a:t>r</a:t>
            </a:r>
            <a:r>
              <a:rPr lang="en-CA" altLang="en-US" sz="2200" baseline="-25000"/>
              <a:t>4</a:t>
            </a:r>
          </a:p>
        </p:txBody>
      </p:sp>
      <p:sp>
        <p:nvSpPr>
          <p:cNvPr id="36" name="TextBox 35"/>
          <p:cNvSpPr txBox="1">
            <a:spLocks noChangeArrowheads="1"/>
          </p:cNvSpPr>
          <p:nvPr/>
        </p:nvSpPr>
        <p:spPr bwMode="auto">
          <a:xfrm>
            <a:off x="6530975" y="3300780"/>
            <a:ext cx="2598738" cy="461963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dirty="0" smtClean="0">
                <a:solidFill>
                  <a:srgbClr val="C00000"/>
                </a:solidFill>
              </a:rPr>
              <a:t>multi-depot k-MLP</a:t>
            </a:r>
          </a:p>
        </p:txBody>
      </p:sp>
      <p:cxnSp>
        <p:nvCxnSpPr>
          <p:cNvPr id="9251" name="Straight Arrow Connector 38"/>
          <p:cNvCxnSpPr>
            <a:cxnSpLocks noChangeShapeType="1"/>
          </p:cNvCxnSpPr>
          <p:nvPr/>
        </p:nvCxnSpPr>
        <p:spPr bwMode="auto">
          <a:xfrm flipH="1">
            <a:off x="7146925" y="3911968"/>
            <a:ext cx="528638" cy="552450"/>
          </a:xfrm>
          <a:prstGeom prst="straightConnector1">
            <a:avLst/>
          </a:prstGeom>
          <a:noFill/>
          <a:ln w="152400">
            <a:solidFill>
              <a:srgbClr val="D458FF">
                <a:alpha val="70195"/>
              </a:srgbClr>
            </a:solidFill>
            <a:round/>
            <a:headEnd/>
            <a:tailEnd type="triangle" w="med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504825" y="5674093"/>
            <a:ext cx="5607050" cy="4619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CC0000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33CC33"/>
              </a:buClr>
              <a:buChar char="–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2000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2400"/>
              <a:t>Special case </a:t>
            </a:r>
            <a:r>
              <a:rPr lang="en-CA" altLang="en-US" sz="2400">
                <a:solidFill>
                  <a:srgbClr val="0000FF"/>
                </a:solidFill>
              </a:rPr>
              <a:t>r</a:t>
            </a:r>
            <a:r>
              <a:rPr lang="en-CA" altLang="en-US" sz="2400" baseline="-25000">
                <a:solidFill>
                  <a:srgbClr val="0000FF"/>
                </a:solidFill>
                <a:latin typeface="Calibri" panose="020F0502020204030204" pitchFamily="34" charset="0"/>
              </a:rPr>
              <a:t>1</a:t>
            </a:r>
            <a:r>
              <a:rPr lang="en-CA" altLang="en-US" sz="2400">
                <a:solidFill>
                  <a:srgbClr val="0000FF"/>
                </a:solidFill>
              </a:rPr>
              <a:t>=</a:t>
            </a:r>
            <a:r>
              <a:rPr lang="en-CA" altLang="en-US" sz="2400" baseline="-25000">
                <a:solidFill>
                  <a:srgbClr val="0000FF"/>
                </a:solidFill>
              </a:rPr>
              <a:t> </a:t>
            </a:r>
            <a:r>
              <a:rPr lang="en-CA" altLang="en-US" sz="2400">
                <a:solidFill>
                  <a:srgbClr val="0000FF"/>
                </a:solidFill>
              </a:rPr>
              <a:t>…</a:t>
            </a:r>
            <a:r>
              <a:rPr lang="en-CA" altLang="en-US" sz="2400" baseline="-25000">
                <a:solidFill>
                  <a:srgbClr val="0000FF"/>
                </a:solidFill>
              </a:rPr>
              <a:t> </a:t>
            </a:r>
            <a:r>
              <a:rPr lang="en-CA" altLang="en-US" sz="2400">
                <a:solidFill>
                  <a:srgbClr val="0000FF"/>
                </a:solidFill>
              </a:rPr>
              <a:t>=</a:t>
            </a:r>
            <a:r>
              <a:rPr lang="en-CA" altLang="en-US" sz="2400" baseline="-25000">
                <a:solidFill>
                  <a:srgbClr val="0000FF"/>
                </a:solidFill>
              </a:rPr>
              <a:t> </a:t>
            </a:r>
            <a:r>
              <a:rPr lang="en-CA" altLang="en-US" sz="2400">
                <a:solidFill>
                  <a:srgbClr val="0000FF"/>
                </a:solidFill>
              </a:rPr>
              <a:t>r</a:t>
            </a:r>
            <a:r>
              <a:rPr lang="en-CA" altLang="en-US" sz="2400" baseline="-25000">
                <a:solidFill>
                  <a:srgbClr val="0000FF"/>
                </a:solidFill>
              </a:rPr>
              <a:t>k</a:t>
            </a:r>
            <a:r>
              <a:rPr lang="en-CA" altLang="en-US" sz="2400"/>
              <a:t>:  </a:t>
            </a:r>
            <a:r>
              <a:rPr lang="en-CA" altLang="en-US" sz="2400">
                <a:solidFill>
                  <a:srgbClr val="C00000"/>
                </a:solidFill>
              </a:rPr>
              <a:t>single-depot k-MLP</a:t>
            </a:r>
          </a:p>
        </p:txBody>
      </p:sp>
      <p:sp>
        <p:nvSpPr>
          <p:cNvPr id="9253" name="Text Box 21"/>
          <p:cNvSpPr txBox="1">
            <a:spLocks noChangeArrowheads="1"/>
          </p:cNvSpPr>
          <p:nvPr/>
        </p:nvSpPr>
        <p:spPr bwMode="auto">
          <a:xfrm>
            <a:off x="5059363" y="3673843"/>
            <a:ext cx="160496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CC0000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33CC33"/>
              </a:buClr>
              <a:buChar char="–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2000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/>
              <a:t>node/client</a:t>
            </a:r>
            <a:endParaRPr lang="en-US" altLang="en-US" sz="2400">
              <a:solidFill>
                <a:srgbClr val="33CC33"/>
              </a:solidFill>
              <a:latin typeface="Lucida Calligraphy" panose="03010101010101010101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685800" y="200025"/>
            <a:ext cx="7772400" cy="838200"/>
          </a:xfrm>
        </p:spPr>
        <p:txBody>
          <a:bodyPr/>
          <a:lstStyle/>
          <a:p>
            <a:r>
              <a:rPr lang="en-CA" altLang="en-US" dirty="0" smtClean="0">
                <a:ea typeface="ＭＳ Ｐゴシック" panose="020B0600070205080204" pitchFamily="34" charset="-128"/>
              </a:rPr>
              <a:t>Our results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67180"/>
            <a:ext cx="7930662" cy="5105400"/>
          </a:xfrm>
        </p:spPr>
        <p:txBody>
          <a:bodyPr/>
          <a:lstStyle/>
          <a:p>
            <a:pPr>
              <a:tabLst>
                <a:tab pos="1430338" algn="l"/>
              </a:tabLst>
              <a:defRPr/>
            </a:pPr>
            <a:r>
              <a:rPr lang="en-CA" sz="2400" dirty="0" smtClean="0"/>
              <a:t>Design: 	</a:t>
            </a:r>
            <a:r>
              <a:rPr lang="en-CA" sz="2400" dirty="0" smtClean="0">
                <a:solidFill>
                  <a:srgbClr val="0000FF"/>
                </a:solidFill>
              </a:rPr>
              <a:t>8.497</a:t>
            </a:r>
            <a:r>
              <a:rPr lang="en-CA" sz="2400" dirty="0" smtClean="0"/>
              <a:t>-approx. for </a:t>
            </a:r>
            <a:r>
              <a:rPr lang="en-CA" sz="2400" dirty="0" smtClean="0">
                <a:solidFill>
                  <a:srgbClr val="C00000"/>
                </a:solidFill>
              </a:rPr>
              <a:t>multi-depot k-MLP</a:t>
            </a:r>
            <a:endParaRPr lang="en-CA" sz="2400" dirty="0" smtClean="0"/>
          </a:p>
          <a:p>
            <a:pPr marL="0" indent="0">
              <a:spcBef>
                <a:spcPts val="0"/>
              </a:spcBef>
              <a:buFontTx/>
              <a:buNone/>
              <a:tabLst>
                <a:tab pos="1430338" algn="l"/>
              </a:tabLst>
              <a:defRPr/>
            </a:pPr>
            <a:r>
              <a:rPr lang="en-CA" sz="2400" dirty="0" smtClean="0"/>
              <a:t>	</a:t>
            </a:r>
            <a:r>
              <a:rPr lang="en-CA" sz="2400" dirty="0" smtClean="0">
                <a:solidFill>
                  <a:srgbClr val="0000FF"/>
                </a:solidFill>
              </a:rPr>
              <a:t>7.183</a:t>
            </a:r>
            <a:r>
              <a:rPr lang="en-CA" sz="2400" dirty="0" smtClean="0"/>
              <a:t>-approx. for </a:t>
            </a:r>
            <a:r>
              <a:rPr lang="en-CA" sz="2400" dirty="0" smtClean="0">
                <a:solidFill>
                  <a:srgbClr val="C00000"/>
                </a:solidFill>
              </a:rPr>
              <a:t>single-depot k-MLP</a:t>
            </a:r>
          </a:p>
          <a:p>
            <a:pPr lvl="1">
              <a:spcBef>
                <a:spcPts val="300"/>
              </a:spcBef>
              <a:tabLst>
                <a:tab pos="1347788" algn="l"/>
                <a:tab pos="2157413" algn="l"/>
              </a:tabLst>
              <a:defRPr/>
            </a:pPr>
            <a:r>
              <a:rPr lang="en-CA" sz="2200" dirty="0" smtClean="0"/>
              <a:t>First improvements in over a decade; previous best factors: 	</a:t>
            </a:r>
            <a:r>
              <a:rPr lang="en-CA" sz="2200" dirty="0" smtClean="0">
                <a:solidFill>
                  <a:srgbClr val="0000FF"/>
                </a:solidFill>
              </a:rPr>
              <a:t>12</a:t>
            </a:r>
            <a:r>
              <a:rPr lang="en-CA" sz="2200" dirty="0" smtClean="0"/>
              <a:t> 	for multi-depot   (CK04 + CGRT03)</a:t>
            </a:r>
          </a:p>
          <a:p>
            <a:pPr marL="457200" lvl="1" indent="0">
              <a:spcBef>
                <a:spcPts val="0"/>
              </a:spcBef>
              <a:buFontTx/>
              <a:buNone/>
              <a:tabLst>
                <a:tab pos="1347788" algn="l"/>
                <a:tab pos="2157413" algn="l"/>
              </a:tabLst>
              <a:defRPr/>
            </a:pPr>
            <a:r>
              <a:rPr lang="en-CA" sz="2200" dirty="0" smtClean="0"/>
              <a:t>	</a:t>
            </a:r>
            <a:r>
              <a:rPr lang="en-CA" sz="2200" dirty="0" smtClean="0">
                <a:solidFill>
                  <a:srgbClr val="0000FF"/>
                </a:solidFill>
              </a:rPr>
              <a:t>8.497</a:t>
            </a:r>
            <a:r>
              <a:rPr lang="en-CA" sz="2200" dirty="0" smtClean="0"/>
              <a:t> 	for single-depot  (FHR03 + CGRT03)</a:t>
            </a:r>
          </a:p>
          <a:p>
            <a:pPr lvl="1">
              <a:defRPr/>
            </a:pPr>
            <a:r>
              <a:rPr lang="en-CA" sz="2200" dirty="0" smtClean="0"/>
              <a:t>Guarantees extend to various generalizations: weighted latency, node-depot service constraints, node service times</a:t>
            </a:r>
          </a:p>
          <a:p>
            <a:pPr>
              <a:defRPr/>
            </a:pPr>
            <a:r>
              <a:rPr lang="en-CA" sz="2400" dirty="0" smtClean="0"/>
              <a:t>Develop </a:t>
            </a:r>
            <a:r>
              <a:rPr lang="en-CA" sz="2400" dirty="0" smtClean="0">
                <a:solidFill>
                  <a:srgbClr val="C00000"/>
                </a:solidFill>
              </a:rPr>
              <a:t>LP-based techniques</a:t>
            </a:r>
          </a:p>
          <a:p>
            <a:pPr lvl="1">
              <a:defRPr/>
            </a:pPr>
            <a:r>
              <a:rPr lang="en-CA" sz="2200" dirty="0" smtClean="0"/>
              <a:t>Exploit </a:t>
            </a:r>
            <a:r>
              <a:rPr lang="en-CA" sz="2200" dirty="0" smtClean="0">
                <a:solidFill>
                  <a:srgbClr val="009900"/>
                </a:solidFill>
              </a:rPr>
              <a:t>configuration LPs</a:t>
            </a:r>
            <a:r>
              <a:rPr lang="en-CA" sz="2200" dirty="0"/>
              <a:t> </a:t>
            </a:r>
            <a:r>
              <a:rPr lang="en-CA" sz="2200" dirty="0" smtClean="0"/>
              <a:t>(</a:t>
            </a:r>
            <a:r>
              <a:rPr lang="en-CA" sz="2000" dirty="0" smtClean="0"/>
              <a:t>for 8.5-approx. for multi-depot k-MLP)</a:t>
            </a:r>
            <a:r>
              <a:rPr lang="en-CA" sz="2200" dirty="0" smtClean="0">
                <a:solidFill>
                  <a:srgbClr val="33CC33"/>
                </a:solidFill>
              </a:rPr>
              <a:t> </a:t>
            </a:r>
            <a:r>
              <a:rPr lang="en-CA" sz="2200" dirty="0" smtClean="0"/>
              <a:t>and </a:t>
            </a:r>
            <a:r>
              <a:rPr lang="en-CA" sz="2200" dirty="0" err="1" smtClean="0">
                <a:solidFill>
                  <a:srgbClr val="009900"/>
                </a:solidFill>
              </a:rPr>
              <a:t>bidirected</a:t>
            </a:r>
            <a:r>
              <a:rPr lang="en-CA" sz="2200" dirty="0" smtClean="0">
                <a:solidFill>
                  <a:srgbClr val="009900"/>
                </a:solidFill>
              </a:rPr>
              <a:t> LPs </a:t>
            </a:r>
            <a:r>
              <a:rPr lang="en-CA" sz="2000" dirty="0" smtClean="0"/>
              <a:t>(for 7.183-approx. for single-depot k-MLP)</a:t>
            </a:r>
          </a:p>
          <a:p>
            <a:pPr lvl="1">
              <a:defRPr/>
            </a:pPr>
            <a:r>
              <a:rPr lang="en-CA" sz="2200" dirty="0" smtClean="0"/>
              <a:t>First concrete evidence that LP-relaxations can be effectively leveraged for minimum-latency problems</a:t>
            </a:r>
          </a:p>
          <a:p>
            <a:pPr lvl="1">
              <a:defRPr/>
            </a:pPr>
            <a:r>
              <a:rPr lang="en-CA" sz="2200" dirty="0" smtClean="0"/>
              <a:t>Chakrabarty-S</a:t>
            </a:r>
            <a:r>
              <a:rPr lang="en-CA" sz="2200" dirty="0" smtClean="0">
                <a:latin typeface="Calibri" panose="020F0502020204030204" pitchFamily="34" charset="0"/>
              </a:rPr>
              <a:t>11</a:t>
            </a:r>
            <a:r>
              <a:rPr lang="en-CA" sz="2200" dirty="0" smtClean="0"/>
              <a:t> proposed some LPs but no improvements via these LPs; our LPs are subtly different, except when </a:t>
            </a:r>
            <a:r>
              <a:rPr lang="en-CA" sz="2200" dirty="0" smtClean="0">
                <a:solidFill>
                  <a:srgbClr val="0000FF"/>
                </a:solidFill>
              </a:rPr>
              <a:t>k=</a:t>
            </a:r>
            <a:r>
              <a:rPr lang="en-CA" sz="2200" dirty="0" smtClean="0">
                <a:solidFill>
                  <a:srgbClr val="0000FF"/>
                </a:solidFill>
                <a:latin typeface="Calibri" panose="020F0502020204030204" pitchFamily="34" charset="0"/>
              </a:rPr>
              <a:t>1</a:t>
            </a:r>
            <a:r>
              <a:rPr lang="en-CA" sz="2200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685800" y="280988"/>
            <a:ext cx="7772400" cy="838200"/>
          </a:xfrm>
        </p:spPr>
        <p:txBody>
          <a:bodyPr/>
          <a:lstStyle/>
          <a:p>
            <a:pPr algn="r"/>
            <a:r>
              <a:rPr lang="en-CA" altLang="en-US" dirty="0" smtClean="0">
                <a:ea typeface="ＭＳ Ｐゴシック" panose="020B0600070205080204" pitchFamily="34" charset="-128"/>
              </a:rPr>
              <a:t>Our results (contd.)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788" y="1423988"/>
            <a:ext cx="7983537" cy="5105400"/>
          </a:xfrm>
        </p:spPr>
        <p:txBody>
          <a:bodyPr/>
          <a:lstStyle/>
          <a:p>
            <a:r>
              <a:rPr lang="en-CA" altLang="en-US" sz="2800" dirty="0" smtClean="0">
                <a:ea typeface="ＭＳ Ｐゴシック" panose="020B0600070205080204" pitchFamily="34" charset="-128"/>
              </a:rPr>
              <a:t>Obtain a stronger configuration LP that sheds further light on the power of LPs and why they are promising</a:t>
            </a:r>
          </a:p>
          <a:p>
            <a:pPr marL="668338" lvl="1" indent="-304800"/>
            <a:r>
              <a:rPr lang="en-CA" altLang="en-US" sz="2400" dirty="0" smtClean="0">
                <a:ea typeface="ＭＳ Ｐゴシック" panose="020B0600070205080204" pitchFamily="34" charset="-128"/>
              </a:rPr>
              <a:t>Integrality gap of LP </a:t>
            </a:r>
            <a:r>
              <a:rPr lang="en-CA" altLang="en-US" sz="2400" dirty="0" smtClean="0">
                <a:solidFill>
                  <a:srgbClr val="0000FF"/>
                </a:solidFill>
                <a:ea typeface="ＭＳ Ｐゴシック" panose="020B0600070205080204" pitchFamily="34" charset="-128"/>
              </a:rPr>
              <a:t>≤ 3.5912 </a:t>
            </a:r>
            <a:r>
              <a:rPr lang="en-CA" altLang="en-US" sz="2400" dirty="0" smtClean="0">
                <a:ea typeface="ＭＳ Ｐゴシック" panose="020B0600070205080204" pitchFamily="34" charset="-128"/>
              </a:rPr>
              <a:t>for multi-depot </a:t>
            </a:r>
            <a:r>
              <a:rPr lang="en-CA" altLang="en-US" sz="2400" dirty="0" smtClean="0">
                <a:solidFill>
                  <a:srgbClr val="0000FF"/>
                </a:solidFill>
                <a:ea typeface="ＭＳ Ｐゴシック" panose="020B0600070205080204" pitchFamily="34" charset="-128"/>
              </a:rPr>
              <a:t>k</a:t>
            </a:r>
            <a:r>
              <a:rPr lang="en-CA" altLang="en-US" sz="2400" dirty="0" smtClean="0">
                <a:ea typeface="ＭＳ Ｐゴシック" panose="020B0600070205080204" pitchFamily="34" charset="-128"/>
              </a:rPr>
              <a:t>-MLP – give an efficient rounding procedure</a:t>
            </a:r>
          </a:p>
          <a:p>
            <a:pPr marL="668338" lvl="1" indent="-304800"/>
            <a:r>
              <a:rPr lang="en-CA" altLang="en-US" sz="2400" dirty="0" smtClean="0">
                <a:solidFill>
                  <a:srgbClr val="0000FF"/>
                </a:solidFill>
                <a:ea typeface="ＭＳ Ｐゴシック" panose="020B0600070205080204" pitchFamily="34" charset="-128"/>
              </a:rPr>
              <a:t>OPT</a:t>
            </a:r>
            <a:r>
              <a:rPr lang="en-CA" altLang="en-US" sz="2400" baseline="-25000" dirty="0" smtClean="0">
                <a:solidFill>
                  <a:srgbClr val="0000FF"/>
                </a:solidFill>
                <a:ea typeface="ＭＳ Ｐゴシック" panose="020B0600070205080204" pitchFamily="34" charset="-128"/>
              </a:rPr>
              <a:t>LP</a:t>
            </a:r>
            <a:r>
              <a:rPr lang="en-CA" altLang="en-US" sz="2400" dirty="0" smtClean="0">
                <a:solidFill>
                  <a:srgbClr val="0000FF"/>
                </a:solidFill>
                <a:ea typeface="ＭＳ Ｐゴシック" panose="020B0600070205080204" pitchFamily="34" charset="-128"/>
              </a:rPr>
              <a:t> ≥</a:t>
            </a:r>
            <a:r>
              <a:rPr lang="en-CA" altLang="en-US" sz="2400" dirty="0" smtClean="0">
                <a:ea typeface="ＭＳ Ｐゴシック" panose="020B0600070205080204" pitchFamily="34" charset="-128"/>
              </a:rPr>
              <a:t> combinatorial lower bound that generalizes the </a:t>
            </a:r>
            <a:r>
              <a:rPr lang="en-CA" altLang="en-US" sz="2400" dirty="0" smtClean="0">
                <a:solidFill>
                  <a:srgbClr val="0000FF"/>
                </a:solidFill>
                <a:ea typeface="ＭＳ Ｐゴシック" panose="020B0600070205080204" pitchFamily="34" charset="-128"/>
              </a:rPr>
              <a:t>q</a:t>
            </a:r>
            <a:r>
              <a:rPr lang="en-CA" altLang="en-US" sz="2400" dirty="0" smtClean="0">
                <a:ea typeface="ＭＳ Ｐゴシック" panose="020B0600070205080204" pitchFamily="34" charset="-128"/>
              </a:rPr>
              <a:t>-stroll lower bound for MLP</a:t>
            </a:r>
          </a:p>
          <a:p>
            <a:pPr marL="668338" lvl="1" indent="-304800"/>
            <a:r>
              <a:rPr lang="en-CA" altLang="en-US" sz="2400" dirty="0" smtClean="0">
                <a:ea typeface="ＭＳ Ｐゴシック" panose="020B0600070205080204" pitchFamily="34" charset="-128"/>
              </a:rPr>
              <a:t>Shows (non-constructively) integrality gap </a:t>
            </a:r>
            <a:r>
              <a:rPr lang="en-CA" altLang="en-US" sz="2400" dirty="0" smtClean="0">
                <a:solidFill>
                  <a:srgbClr val="0000FF"/>
                </a:solidFill>
                <a:ea typeface="ＭＳ Ｐゴシック" panose="020B0600070205080204" pitchFamily="34" charset="-128"/>
              </a:rPr>
              <a:t>≤ 3.03 </a:t>
            </a:r>
            <a:r>
              <a:rPr lang="en-CA" altLang="en-US" sz="2400" dirty="0" smtClean="0">
                <a:ea typeface="ＭＳ Ｐゴシック" panose="020B0600070205080204" pitchFamily="34" charset="-128"/>
              </a:rPr>
              <a:t>for MLP (follows from AB10)</a:t>
            </a:r>
          </a:p>
          <a:p>
            <a:pPr marL="668338" lvl="1" indent="-304800"/>
            <a:r>
              <a:rPr lang="en-CA" altLang="en-US" sz="2400" dirty="0" smtClean="0">
                <a:ea typeface="ＭＳ Ｐゴシック" panose="020B0600070205080204" pitchFamily="34" charset="-128"/>
              </a:rPr>
              <a:t>Do not know how to solve LP in general, but can “solve” it for </a:t>
            </a:r>
            <a:r>
              <a:rPr lang="en-CA" altLang="en-US" sz="2400" dirty="0" smtClean="0">
                <a:solidFill>
                  <a:srgbClr val="0000FF"/>
                </a:solidFill>
                <a:ea typeface="ＭＳ Ｐゴシック" panose="020B0600070205080204" pitchFamily="34" charset="-128"/>
              </a:rPr>
              <a:t>k=</a:t>
            </a:r>
            <a:r>
              <a:rPr lang="en-CA" altLang="en-US" sz="2400" dirty="0" smtClean="0">
                <a:solidFill>
                  <a:srgbClr val="0000FF"/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1</a:t>
            </a:r>
            <a:r>
              <a:rPr lang="en-CA" altLang="en-US" sz="2400" dirty="0" smtClean="0">
                <a:ea typeface="ＭＳ Ｐゴシック" panose="020B0600070205080204" pitchFamily="34" charset="-128"/>
              </a:rPr>
              <a:t> – yields LP-relative </a:t>
            </a:r>
            <a:r>
              <a:rPr lang="en-CA" altLang="en-US" sz="2400" dirty="0" smtClean="0">
                <a:solidFill>
                  <a:srgbClr val="0000FF"/>
                </a:solidFill>
                <a:ea typeface="ＭＳ Ｐゴシック" panose="020B0600070205080204" pitchFamily="34" charset="-128"/>
              </a:rPr>
              <a:t>(</a:t>
            </a:r>
            <a:r>
              <a:rPr lang="en-CA" altLang="en-US" sz="2400" dirty="0" smtClean="0">
                <a:solidFill>
                  <a:srgbClr val="0000FF"/>
                </a:solidFill>
                <a:latin typeface="Symbol" panose="05050102010706020507" pitchFamily="18" charset="2"/>
                <a:ea typeface="ＭＳ Ｐゴシック" panose="020B0600070205080204" pitchFamily="34" charset="-128"/>
              </a:rPr>
              <a:t>m</a:t>
            </a:r>
            <a:r>
              <a:rPr lang="en-CA" altLang="en-US" sz="2400" baseline="30000" dirty="0" smtClean="0">
                <a:solidFill>
                  <a:srgbClr val="0000FF"/>
                </a:solidFill>
                <a:ea typeface="ＭＳ Ｐゴシック" panose="020B0600070205080204" pitchFamily="34" charset="-128"/>
              </a:rPr>
              <a:t>*</a:t>
            </a:r>
            <a:r>
              <a:rPr lang="en-CA" altLang="en-US" sz="2400" dirty="0" smtClean="0">
                <a:solidFill>
                  <a:srgbClr val="0000FF"/>
                </a:solidFill>
                <a:ea typeface="ＭＳ Ｐゴシック" panose="020B0600070205080204" pitchFamily="34" charset="-128"/>
              </a:rPr>
              <a:t>+</a:t>
            </a:r>
            <a:r>
              <a:rPr lang="en-CA" altLang="en-US" sz="2400" dirty="0" smtClean="0">
                <a:solidFill>
                  <a:srgbClr val="0000FF"/>
                </a:solidFill>
                <a:latin typeface="Symbol" panose="05050102010706020507" pitchFamily="18" charset="2"/>
                <a:ea typeface="ＭＳ Ｐゴシック" panose="020B0600070205080204" pitchFamily="34" charset="-128"/>
              </a:rPr>
              <a:t>e</a:t>
            </a:r>
            <a:r>
              <a:rPr lang="en-CA" altLang="en-US" sz="2400" dirty="0" smtClean="0">
                <a:solidFill>
                  <a:srgbClr val="0000FF"/>
                </a:solidFill>
                <a:ea typeface="ＭＳ Ｐゴシック" panose="020B0600070205080204" pitchFamily="34" charset="-128"/>
              </a:rPr>
              <a:t>)-</a:t>
            </a:r>
            <a:r>
              <a:rPr lang="en-CA" altLang="en-US" sz="2400" dirty="0" smtClean="0">
                <a:ea typeface="ＭＳ Ｐゴシック" panose="020B0600070205080204" pitchFamily="34" charset="-128"/>
              </a:rPr>
              <a:t>approx. for MLP</a:t>
            </a:r>
            <a:endParaRPr lang="en-CA" altLang="en-US" sz="2400" baseline="30000" dirty="0" smtClean="0">
              <a:ea typeface="ＭＳ Ｐゴシック" panose="020B0600070205080204" pitchFamily="34" charset="-12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180013" y="2322513"/>
            <a:ext cx="447675" cy="461962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CA" dirty="0">
                <a:solidFill>
                  <a:srgbClr val="0000FF"/>
                </a:solidFill>
                <a:latin typeface="Symbol" panose="05050102010706020507" pitchFamily="18" charset="2"/>
              </a:rPr>
              <a:t>m</a:t>
            </a:r>
            <a:r>
              <a:rPr lang="en-CA" baseline="30000" dirty="0">
                <a:solidFill>
                  <a:srgbClr val="0000FF"/>
                </a:solidFill>
              </a:rPr>
              <a:t>*</a:t>
            </a:r>
            <a:endParaRPr lang="en-CA" dirty="0">
              <a:solidFill>
                <a:srgbClr val="0000FF"/>
              </a:solidFill>
            </a:endParaRPr>
          </a:p>
        </p:txBody>
      </p:sp>
      <p:sp>
        <p:nvSpPr>
          <p:cNvPr id="5" name="Right Arrow 4"/>
          <p:cNvSpPr>
            <a:spLocks noChangeArrowheads="1"/>
          </p:cNvSpPr>
          <p:nvPr/>
        </p:nvSpPr>
        <p:spPr bwMode="auto">
          <a:xfrm rot="-1655456">
            <a:off x="4760913" y="2616200"/>
            <a:ext cx="398462" cy="187325"/>
          </a:xfrm>
          <a:prstGeom prst="rightArrow">
            <a:avLst>
              <a:gd name="adj1" fmla="val 50000"/>
              <a:gd name="adj2" fmla="val 50046"/>
            </a:avLst>
          </a:prstGeom>
          <a:noFill/>
          <a:ln w="12700" algn="ctr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CC0000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33CC33"/>
              </a:buClr>
              <a:buChar char="–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2000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CA" altLang="en-US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685800" y="352425"/>
            <a:ext cx="7772400" cy="838200"/>
          </a:xfrm>
        </p:spPr>
        <p:txBody>
          <a:bodyPr/>
          <a:lstStyle/>
          <a:p>
            <a:pPr algn="r"/>
            <a:r>
              <a:rPr lang="en-CA" altLang="en-US" smtClean="0">
                <a:ea typeface="ＭＳ Ｐゴシック" panose="020B0600070205080204" pitchFamily="34" charset="-128"/>
              </a:rPr>
              <a:t>Our results (contd.)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799" y="1495425"/>
            <a:ext cx="7895493" cy="5105400"/>
          </a:xfrm>
        </p:spPr>
        <p:txBody>
          <a:bodyPr/>
          <a:lstStyle/>
          <a:p>
            <a:pPr>
              <a:defRPr/>
            </a:pPr>
            <a:r>
              <a:rPr lang="en-CA" sz="2400" dirty="0" smtClean="0"/>
              <a:t>Use </a:t>
            </a:r>
            <a:r>
              <a:rPr lang="en-CA" sz="2400" dirty="0" err="1" smtClean="0">
                <a:solidFill>
                  <a:srgbClr val="D30000"/>
                </a:solidFill>
              </a:rPr>
              <a:t>bidirected</a:t>
            </a:r>
            <a:r>
              <a:rPr lang="en-CA" sz="2400" dirty="0" smtClean="0">
                <a:solidFill>
                  <a:srgbClr val="D30000"/>
                </a:solidFill>
              </a:rPr>
              <a:t> LP</a:t>
            </a:r>
            <a:r>
              <a:rPr lang="en-CA" sz="2400" dirty="0" smtClean="0"/>
              <a:t> to obtain following </a:t>
            </a:r>
            <a:r>
              <a:rPr lang="en-CA" sz="2400" dirty="0" smtClean="0">
                <a:solidFill>
                  <a:srgbClr val="D30000"/>
                </a:solidFill>
              </a:rPr>
              <a:t>prize-collecting result</a:t>
            </a:r>
            <a:r>
              <a:rPr lang="en-CA" sz="2400" dirty="0" smtClean="0"/>
              <a:t> of independent interest:</a:t>
            </a:r>
            <a:endParaRPr lang="en-CA" sz="2400" dirty="0"/>
          </a:p>
        </p:txBody>
      </p:sp>
    </p:spTree>
    <p:extLst>
      <p:ext uri="{BB962C8B-B14F-4D97-AF65-F5344CB8AC3E}">
        <p14:creationId xmlns:p14="http://schemas.microsoft.com/office/powerpoint/2010/main" val="3549232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685800" y="352425"/>
            <a:ext cx="7772400" cy="838200"/>
          </a:xfrm>
        </p:spPr>
        <p:txBody>
          <a:bodyPr/>
          <a:lstStyle/>
          <a:p>
            <a:pPr algn="r"/>
            <a:r>
              <a:rPr lang="en-CA" altLang="en-US" smtClean="0">
                <a:ea typeface="ＭＳ Ｐゴシック" panose="020B0600070205080204" pitchFamily="34" charset="-128"/>
              </a:rPr>
              <a:t>Our results (contd.)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799" y="1495425"/>
            <a:ext cx="7895493" cy="5105400"/>
          </a:xfrm>
        </p:spPr>
        <p:txBody>
          <a:bodyPr/>
          <a:lstStyle/>
          <a:p>
            <a:pPr>
              <a:defRPr/>
            </a:pPr>
            <a:r>
              <a:rPr lang="en-CA" sz="2400" dirty="0" smtClean="0"/>
              <a:t>Use </a:t>
            </a:r>
            <a:r>
              <a:rPr lang="en-CA" sz="2400" dirty="0" err="1" smtClean="0">
                <a:solidFill>
                  <a:srgbClr val="D30000"/>
                </a:solidFill>
              </a:rPr>
              <a:t>bidirected</a:t>
            </a:r>
            <a:r>
              <a:rPr lang="en-CA" sz="2400" dirty="0" smtClean="0">
                <a:solidFill>
                  <a:srgbClr val="D30000"/>
                </a:solidFill>
              </a:rPr>
              <a:t> LP</a:t>
            </a:r>
            <a:r>
              <a:rPr lang="en-CA" sz="2400" dirty="0" smtClean="0"/>
              <a:t> to obtain following </a:t>
            </a:r>
            <a:r>
              <a:rPr lang="en-CA" sz="2400" dirty="0" smtClean="0">
                <a:solidFill>
                  <a:srgbClr val="D30000"/>
                </a:solidFill>
              </a:rPr>
              <a:t>prize-collecting result</a:t>
            </a:r>
            <a:r>
              <a:rPr lang="en-CA" sz="2400" dirty="0" smtClean="0"/>
              <a:t> of independent interest: given root </a:t>
            </a:r>
            <a:r>
              <a:rPr lang="en-CA" sz="2400" dirty="0" smtClean="0">
                <a:solidFill>
                  <a:srgbClr val="0000FF"/>
                </a:solidFill>
              </a:rPr>
              <a:t>r</a:t>
            </a:r>
            <a:r>
              <a:rPr lang="en-CA" sz="2400" dirty="0" smtClean="0"/>
              <a:t>, node penalties </a:t>
            </a:r>
            <a:r>
              <a:rPr lang="en-CA" sz="2400" dirty="0" smtClean="0">
                <a:solidFill>
                  <a:srgbClr val="0000FF"/>
                </a:solidFill>
              </a:rPr>
              <a:t>{</a:t>
            </a:r>
            <a:r>
              <a:rPr lang="en-CA" sz="2400" dirty="0" err="1" smtClean="0">
                <a:solidFill>
                  <a:srgbClr val="0000FF"/>
                </a:solidFill>
                <a:latin typeface="Symbol" panose="05050102010706020507" pitchFamily="18" charset="2"/>
              </a:rPr>
              <a:t>p</a:t>
            </a:r>
            <a:r>
              <a:rPr lang="en-CA" sz="2400" baseline="-25000" dirty="0" err="1" smtClean="0">
                <a:solidFill>
                  <a:srgbClr val="0000FF"/>
                </a:solidFill>
              </a:rPr>
              <a:t>v</a:t>
            </a:r>
            <a:r>
              <a:rPr lang="en-CA" sz="2400" dirty="0" smtClean="0">
                <a:solidFill>
                  <a:srgbClr val="0000FF"/>
                </a:solidFill>
              </a:rPr>
              <a:t>}</a:t>
            </a:r>
            <a:r>
              <a:rPr lang="en-CA" sz="2400" dirty="0" smtClean="0"/>
              <a:t>, can efficiently compute one </a:t>
            </a:r>
            <a:r>
              <a:rPr lang="en-CA" sz="2400" dirty="0" smtClean="0">
                <a:solidFill>
                  <a:srgbClr val="0000FF"/>
                </a:solidFill>
              </a:rPr>
              <a:t>r</a:t>
            </a:r>
            <a:r>
              <a:rPr lang="en-CA" sz="2400" dirty="0" smtClean="0"/>
              <a:t>-tree </a:t>
            </a:r>
            <a:r>
              <a:rPr lang="en-CA" sz="2400" dirty="0" smtClean="0">
                <a:solidFill>
                  <a:srgbClr val="0000FF"/>
                </a:solidFill>
              </a:rPr>
              <a:t>T</a:t>
            </a:r>
            <a:r>
              <a:rPr lang="en-CA" sz="2400" dirty="0" smtClean="0"/>
              <a:t> </a:t>
            </a:r>
            <a:r>
              <a:rPr lang="en-CA" sz="2400" dirty="0" err="1" smtClean="0"/>
              <a:t>s.t.</a:t>
            </a:r>
            <a:endParaRPr lang="en-CA" sz="2400" dirty="0"/>
          </a:p>
          <a:p>
            <a:pPr>
              <a:defRPr/>
            </a:pPr>
            <a:endParaRPr lang="en-CA" sz="2400" dirty="0" smtClean="0"/>
          </a:p>
          <a:p>
            <a:pPr lvl="1">
              <a:spcBef>
                <a:spcPts val="3000"/>
              </a:spcBef>
              <a:defRPr/>
            </a:pPr>
            <a:r>
              <a:rPr lang="en-CA" sz="2200" dirty="0" smtClean="0"/>
              <a:t>Substantially generalizes a result of CGRT03, who show the above when </a:t>
            </a:r>
            <a:r>
              <a:rPr lang="en-CA" sz="2200" dirty="0" smtClean="0">
                <a:solidFill>
                  <a:srgbClr val="0000FF"/>
                </a:solidFill>
                <a:latin typeface="Lucida Calligraphy" panose="03010101010101010101" pitchFamily="66" charset="0"/>
              </a:rPr>
              <a:t>P</a:t>
            </a:r>
            <a:r>
              <a:rPr lang="en-CA" sz="2200" dirty="0" smtClean="0"/>
              <a:t> consists of only one </a:t>
            </a:r>
            <a:r>
              <a:rPr lang="en-CA" sz="2200" dirty="0" smtClean="0">
                <a:solidFill>
                  <a:srgbClr val="0000FF"/>
                </a:solidFill>
              </a:rPr>
              <a:t>r</a:t>
            </a:r>
            <a:r>
              <a:rPr lang="en-CA" sz="2200" dirty="0" smtClean="0"/>
              <a:t>-path</a:t>
            </a:r>
          </a:p>
          <a:p>
            <a:pPr lvl="1">
              <a:spcBef>
                <a:spcPts val="1200"/>
              </a:spcBef>
              <a:defRPr/>
            </a:pPr>
            <a:r>
              <a:rPr lang="en-CA" sz="2200" dirty="0" smtClean="0"/>
              <a:t>Our proof is much simpler: exploit </a:t>
            </a:r>
            <a:r>
              <a:rPr lang="en-CA" sz="2200" dirty="0" err="1" smtClean="0"/>
              <a:t>bidirected</a:t>
            </a:r>
            <a:r>
              <a:rPr lang="en-CA" sz="2200" dirty="0" smtClean="0"/>
              <a:t> LPs and </a:t>
            </a:r>
            <a:r>
              <a:rPr lang="en-CA" sz="2200" dirty="0" smtClean="0">
                <a:solidFill>
                  <a:srgbClr val="D30000"/>
                </a:solidFill>
              </a:rPr>
              <a:t>arborescence-packing results</a:t>
            </a:r>
            <a:r>
              <a:rPr lang="en-CA" sz="2200" dirty="0" smtClean="0"/>
              <a:t> of BFJ95 </a:t>
            </a:r>
            <a:r>
              <a:rPr lang="en-CA" sz="2000" dirty="0" smtClean="0"/>
              <a:t>(unlike CGRT03, infeasible to “guess” end-points of paths in </a:t>
            </a:r>
            <a:r>
              <a:rPr lang="en-CA" sz="2000" dirty="0" smtClean="0">
                <a:solidFill>
                  <a:srgbClr val="0000FF"/>
                </a:solidFill>
                <a:latin typeface="Lucida Calligraphy" panose="03010101010101010101" pitchFamily="66" charset="0"/>
              </a:rPr>
              <a:t>P</a:t>
            </a:r>
            <a:r>
              <a:rPr lang="en-CA" sz="2000" dirty="0" smtClean="0">
                <a:latin typeface="Lucida Calligraphy" panose="03010101010101010101" pitchFamily="66" charset="0"/>
              </a:rPr>
              <a:t> </a:t>
            </a:r>
            <a:r>
              <a:rPr lang="en-CA" sz="2000" dirty="0" smtClean="0"/>
              <a:t>)</a:t>
            </a:r>
          </a:p>
          <a:p>
            <a:pPr lvl="1">
              <a:spcBef>
                <a:spcPts val="1200"/>
              </a:spcBef>
              <a:defRPr/>
            </a:pPr>
            <a:r>
              <a:rPr lang="en-CA" sz="2200" dirty="0" smtClean="0"/>
              <a:t>Yields a combinatorial </a:t>
            </a:r>
            <a:r>
              <a:rPr lang="en-CA" sz="2200" dirty="0" smtClean="0">
                <a:solidFill>
                  <a:srgbClr val="0000FF"/>
                </a:solidFill>
              </a:rPr>
              <a:t>2</a:t>
            </a:r>
            <a:r>
              <a:rPr lang="en-CA" sz="2200" dirty="0" smtClean="0">
                <a:solidFill>
                  <a:srgbClr val="0000FF"/>
                </a:solidFill>
                <a:latin typeface="Symbol" panose="05050102010706020507" pitchFamily="18" charset="2"/>
              </a:rPr>
              <a:t>m</a:t>
            </a:r>
            <a:r>
              <a:rPr lang="en-CA" sz="2200" baseline="30000" dirty="0" smtClean="0">
                <a:solidFill>
                  <a:srgbClr val="0000FF"/>
                </a:solidFill>
              </a:rPr>
              <a:t>*</a:t>
            </a:r>
            <a:r>
              <a:rPr lang="en-CA" sz="2200" dirty="0" smtClean="0"/>
              <a:t>-approx. for single-depot </a:t>
            </a:r>
            <a:r>
              <a:rPr lang="en-CA" sz="2200" dirty="0" smtClean="0">
                <a:solidFill>
                  <a:srgbClr val="0000FF"/>
                </a:solidFill>
              </a:rPr>
              <a:t>k</a:t>
            </a:r>
            <a:r>
              <a:rPr lang="en-CA" sz="2200" dirty="0" smtClean="0"/>
              <a:t>-MLP</a:t>
            </a:r>
            <a:endParaRPr lang="en-CA" sz="2200" dirty="0" smtClean="0">
              <a:solidFill>
                <a:srgbClr val="0000FF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74663" y="2703513"/>
            <a:ext cx="8347075" cy="493712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eaLnBrk="1" hangingPunct="1">
              <a:spcBef>
                <a:spcPts val="0"/>
              </a:spcBef>
              <a:defRPr/>
            </a:pPr>
            <a:r>
              <a:rPr lang="en-CA" dirty="0">
                <a:solidFill>
                  <a:srgbClr val="0000FF"/>
                </a:solidFill>
              </a:rPr>
              <a:t>c(T</a:t>
            </a:r>
            <a:r>
              <a:rPr lang="en-CA" dirty="0" smtClean="0">
                <a:solidFill>
                  <a:srgbClr val="0000FF"/>
                </a:solidFill>
              </a:rPr>
              <a:t>)+</a:t>
            </a:r>
            <a:r>
              <a:rPr lang="en-CA" dirty="0" smtClean="0">
                <a:solidFill>
                  <a:srgbClr val="0000FF"/>
                </a:solidFill>
                <a:latin typeface="Symbol" panose="05050102010706020507" pitchFamily="18" charset="2"/>
              </a:rPr>
              <a:t>p</a:t>
            </a:r>
            <a:r>
              <a:rPr lang="en-CA" dirty="0" smtClean="0">
                <a:solidFill>
                  <a:srgbClr val="0000FF"/>
                </a:solidFill>
              </a:rPr>
              <a:t>(V(T</a:t>
            </a:r>
            <a:r>
              <a:rPr lang="en-CA" baseline="30000" dirty="0" smtClean="0">
                <a:solidFill>
                  <a:srgbClr val="0000FF"/>
                </a:solidFill>
              </a:rPr>
              <a:t>c</a:t>
            </a:r>
            <a:r>
              <a:rPr lang="en-CA" dirty="0" smtClean="0">
                <a:solidFill>
                  <a:srgbClr val="0000FF"/>
                </a:solidFill>
              </a:rPr>
              <a:t>)) </a:t>
            </a:r>
            <a:r>
              <a:rPr lang="en-CA" dirty="0">
                <a:solidFill>
                  <a:srgbClr val="0000FF"/>
                </a:solidFill>
              </a:rPr>
              <a:t>≤ </a:t>
            </a:r>
            <a:r>
              <a:rPr lang="en-CA" dirty="0" err="1">
                <a:solidFill>
                  <a:srgbClr val="0000FF"/>
                </a:solidFill>
              </a:rPr>
              <a:t>min</a:t>
            </a:r>
            <a:r>
              <a:rPr lang="en-CA" baseline="-25000" dirty="0" err="1"/>
              <a:t>collection</a:t>
            </a:r>
            <a:r>
              <a:rPr lang="en-CA" baseline="-25000" dirty="0"/>
              <a:t> </a:t>
            </a:r>
            <a:r>
              <a:rPr lang="en-CA" baseline="-25000" dirty="0">
                <a:solidFill>
                  <a:srgbClr val="0000FF"/>
                </a:solidFill>
                <a:latin typeface="Lucida Calligraphy" panose="03010101010101010101" pitchFamily="66" charset="0"/>
              </a:rPr>
              <a:t>P</a:t>
            </a:r>
            <a:r>
              <a:rPr lang="en-CA" baseline="-25000" dirty="0"/>
              <a:t> of </a:t>
            </a:r>
            <a:r>
              <a:rPr lang="en-CA" baseline="-25000" dirty="0">
                <a:solidFill>
                  <a:srgbClr val="0000FF"/>
                </a:solidFill>
              </a:rPr>
              <a:t>r</a:t>
            </a:r>
            <a:r>
              <a:rPr lang="en-CA" baseline="-25000" dirty="0"/>
              <a:t>-paths </a:t>
            </a:r>
            <a:r>
              <a:rPr lang="en-CA" sz="2600" dirty="0">
                <a:solidFill>
                  <a:srgbClr val="0000FF"/>
                </a:solidFill>
              </a:rPr>
              <a:t>(</a:t>
            </a:r>
            <a:r>
              <a:rPr lang="en-US" altLang="en-US" dirty="0">
                <a:solidFill>
                  <a:srgbClr val="0000FF"/>
                </a:solidFill>
              </a:rPr>
              <a:t>∑</a:t>
            </a:r>
            <a:r>
              <a:rPr lang="en-CA" baseline="-25000" dirty="0">
                <a:solidFill>
                  <a:srgbClr val="0000FF"/>
                </a:solidFill>
              </a:rPr>
              <a:t>P</a:t>
            </a:r>
            <a:r>
              <a:rPr lang="en-CA" baseline="-25000" dirty="0">
                <a:solidFill>
                  <a:srgbClr val="0000FF"/>
                </a:solidFill>
                <a:sym typeface="Symbol" panose="05050102010706020507" pitchFamily="18" charset="2"/>
              </a:rPr>
              <a:t></a:t>
            </a:r>
            <a:r>
              <a:rPr lang="en-CA" baseline="-25000" dirty="0">
                <a:solidFill>
                  <a:srgbClr val="0000FF"/>
                </a:solidFill>
                <a:latin typeface="Lucida Calligraphy" panose="03010101010101010101" pitchFamily="66" charset="0"/>
              </a:rPr>
              <a:t>P</a:t>
            </a:r>
            <a:r>
              <a:rPr lang="en-CA" dirty="0">
                <a:solidFill>
                  <a:srgbClr val="0000FF"/>
                </a:solidFill>
              </a:rPr>
              <a:t> c(P) + </a:t>
            </a:r>
            <a:r>
              <a:rPr lang="en-CA" dirty="0" smtClean="0">
                <a:solidFill>
                  <a:srgbClr val="0000FF"/>
                </a:solidFill>
                <a:latin typeface="Symbol" panose="05050102010706020507" pitchFamily="18" charset="2"/>
              </a:rPr>
              <a:t>p</a:t>
            </a:r>
            <a:r>
              <a:rPr lang="en-CA" dirty="0" smtClean="0">
                <a:solidFill>
                  <a:srgbClr val="0000FF"/>
                </a:solidFill>
              </a:rPr>
              <a:t>(V</a:t>
            </a:r>
            <a:r>
              <a:rPr lang="en-CA" dirty="0">
                <a:solidFill>
                  <a:srgbClr val="0000FF"/>
                </a:solidFill>
              </a:rPr>
              <a:t>\ </a:t>
            </a:r>
            <a:r>
              <a:rPr lang="en-CA" sz="2600" dirty="0">
                <a:solidFill>
                  <a:srgbClr val="0000FF"/>
                </a:solidFill>
              </a:rPr>
              <a:t>U</a:t>
            </a:r>
            <a:r>
              <a:rPr lang="en-CA" baseline="-25000" dirty="0">
                <a:solidFill>
                  <a:srgbClr val="0000FF"/>
                </a:solidFill>
              </a:rPr>
              <a:t>P</a:t>
            </a:r>
            <a:r>
              <a:rPr lang="en-CA" baseline="-25000" dirty="0">
                <a:solidFill>
                  <a:srgbClr val="0000FF"/>
                </a:solidFill>
                <a:sym typeface="Symbol" panose="05050102010706020507" pitchFamily="18" charset="2"/>
              </a:rPr>
              <a:t></a:t>
            </a:r>
            <a:r>
              <a:rPr lang="en-CA" baseline="-25000" dirty="0">
                <a:solidFill>
                  <a:srgbClr val="0000FF"/>
                </a:solidFill>
                <a:latin typeface="Lucida Calligraphy" panose="03010101010101010101" pitchFamily="66" charset="0"/>
              </a:rPr>
              <a:t>P</a:t>
            </a:r>
            <a:r>
              <a:rPr lang="en-CA" dirty="0">
                <a:solidFill>
                  <a:srgbClr val="0000FF"/>
                </a:solidFill>
              </a:rPr>
              <a:t> V(P</a:t>
            </a:r>
            <a:r>
              <a:rPr lang="en-CA" dirty="0" smtClean="0">
                <a:solidFill>
                  <a:srgbClr val="0000FF"/>
                </a:solidFill>
              </a:rPr>
              <a:t>))</a:t>
            </a:r>
            <a:r>
              <a:rPr lang="en-CA" sz="2600" dirty="0" smtClean="0">
                <a:solidFill>
                  <a:srgbClr val="0000FF"/>
                </a:solidFill>
              </a:rPr>
              <a:t>)</a:t>
            </a:r>
            <a:endParaRPr lang="en-CA" sz="2600" baseline="-250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ill Sans MT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ill Sans MT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52050</TotalTime>
  <Words>1570</Words>
  <Application>Microsoft Office PowerPoint</Application>
  <PresentationFormat>On-screen Show (4:3)</PresentationFormat>
  <Paragraphs>256</Paragraphs>
  <Slides>28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8" baseType="lpstr">
      <vt:lpstr>ＭＳ Ｐゴシック</vt:lpstr>
      <vt:lpstr>Arial</vt:lpstr>
      <vt:lpstr>Calibri</vt:lpstr>
      <vt:lpstr>Cambria Math</vt:lpstr>
      <vt:lpstr>Comic Sans MS</vt:lpstr>
      <vt:lpstr>Gill Sans MT</vt:lpstr>
      <vt:lpstr>Lucida Calligraphy</vt:lpstr>
      <vt:lpstr>Symbol</vt:lpstr>
      <vt:lpstr>Times New Roman</vt:lpstr>
      <vt:lpstr>Default Design</vt:lpstr>
      <vt:lpstr>LP-based Approximation Algorithms for Multi-Vehicle Minimum Latency Problems</vt:lpstr>
      <vt:lpstr>Minimum-latency problem (MLP)</vt:lpstr>
      <vt:lpstr>Minimum-latency problem (MLP)</vt:lpstr>
      <vt:lpstr>Multi-vehicle MLP</vt:lpstr>
      <vt:lpstr>Multi-vehicle MLP</vt:lpstr>
      <vt:lpstr>Our results</vt:lpstr>
      <vt:lpstr>Our results (contd.)</vt:lpstr>
      <vt:lpstr>Our results (contd.)</vt:lpstr>
      <vt:lpstr>Our results (contd.)</vt:lpstr>
      <vt:lpstr>A brief history of MLP-time</vt:lpstr>
      <vt:lpstr>Template for approximating MLP (i.e., 1-MLP)</vt:lpstr>
      <vt:lpstr>Template for approximating MLP</vt:lpstr>
      <vt:lpstr>Template for approximating MLP</vt:lpstr>
      <vt:lpstr>Template for approximating k-MLP</vt:lpstr>
      <vt:lpstr>Template for approximating k-MLP</vt:lpstr>
      <vt:lpstr>Template for approximating k-MLP</vt:lpstr>
      <vt:lpstr>Configuration LP for k-MLP</vt:lpstr>
      <vt:lpstr>Configuration LP for k-MLP</vt:lpstr>
      <vt:lpstr>Rounding algorithm</vt:lpstr>
      <vt:lpstr>Rounding algorithm</vt:lpstr>
      <vt:lpstr>Template for approximating k-MLP</vt:lpstr>
      <vt:lpstr>Bidirected LP for single-depot k-MLP</vt:lpstr>
      <vt:lpstr>Rounding bidirected LP</vt:lpstr>
      <vt:lpstr>Rounding bidirected LP</vt:lpstr>
      <vt:lpstr>Prize-collecting arborescences</vt:lpstr>
      <vt:lpstr>Prize-collecting arborescences</vt:lpstr>
      <vt:lpstr>Open Questions</vt:lpstr>
      <vt:lpstr>Thank You</vt:lpstr>
    </vt:vector>
  </TitlesOfParts>
  <Company>Dept. of Computer Science, Cornell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Stochastic Optimization is (almost) as easy as Deterministic Optimization</dc:title>
  <dc:creator>Chaitanya Swamy</dc:creator>
  <cp:lastModifiedBy>Chaitanya Swamy</cp:lastModifiedBy>
  <cp:revision>320</cp:revision>
  <dcterms:created xsi:type="dcterms:W3CDTF">2011-06-14T21:20:02Z</dcterms:created>
  <dcterms:modified xsi:type="dcterms:W3CDTF">2015-01-08T05:29:14Z</dcterms:modified>
</cp:coreProperties>
</file>