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77" r:id="rId3"/>
    <p:sldId id="464" r:id="rId4"/>
    <p:sldId id="478" r:id="rId5"/>
    <p:sldId id="479" r:id="rId6"/>
    <p:sldId id="480" r:id="rId7"/>
    <p:sldId id="482" r:id="rId8"/>
    <p:sldId id="506" r:id="rId9"/>
    <p:sldId id="481" r:id="rId10"/>
    <p:sldId id="509" r:id="rId11"/>
    <p:sldId id="504" r:id="rId12"/>
    <p:sldId id="507" r:id="rId13"/>
    <p:sldId id="510" r:id="rId14"/>
    <p:sldId id="519" r:id="rId15"/>
    <p:sldId id="511" r:id="rId16"/>
    <p:sldId id="520" r:id="rId17"/>
    <p:sldId id="526" r:id="rId18"/>
    <p:sldId id="527" r:id="rId19"/>
    <p:sldId id="528" r:id="rId20"/>
    <p:sldId id="529" r:id="rId21"/>
    <p:sldId id="488" r:id="rId22"/>
    <p:sldId id="516" r:id="rId23"/>
    <p:sldId id="517" r:id="rId24"/>
    <p:sldId id="518" r:id="rId25"/>
    <p:sldId id="530" r:id="rId26"/>
    <p:sldId id="531" r:id="rId27"/>
    <p:sldId id="502" r:id="rId28"/>
    <p:sldId id="50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9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30000"/>
    <a:srgbClr val="009900"/>
    <a:srgbClr val="33CC33"/>
    <a:srgbClr val="33CC5D"/>
    <a:srgbClr val="FFFFFF"/>
    <a:srgbClr val="8BBEFF"/>
    <a:srgbClr val="D458FF"/>
    <a:srgbClr val="C96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36" y="65"/>
      </p:cViewPr>
      <p:guideLst>
        <p:guide orient="horz" pos="3159"/>
        <p:guide pos="111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7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63006C-6CA8-4AEB-A139-68F3EE250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98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09028D-D718-4A51-93C4-A3ECDB78A9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593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fld id="{4E7FFE23-B4E2-4A63-9B30-A4AEDF681304}" type="slidenum">
              <a:rPr lang="en-US" altLang="en-US" sz="1200" smtClean="0">
                <a:latin typeface="Arial" panose="020B0604020202020204" pitchFamily="34" charset="0"/>
              </a:rPr>
              <a:pPr/>
              <a:t>3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44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9028D-D718-4A51-93C4-A3ECDB78A9A5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20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66C24-4A57-4253-BAD1-7CA58F5C85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26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074EA-3486-4F54-8C11-FFD6803A6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809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FC36F-1D70-4592-A237-E020BD989E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62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14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114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0A21E-195E-4C74-A31D-AA4305ADF3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39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5B96-12EC-4D16-A3B6-36E6CEDEB9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161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0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8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8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4C106-04BB-492A-93D1-67828FA0F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55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AE489-187E-41D1-80B4-2CB9FBFF95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46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0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89FF6-065A-4CE9-B584-4CDDBC4D0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56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EBE6-FD0A-45CD-9C07-0E65AD176A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044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B07DB-C918-486D-AC06-83B10B52D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18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6D5D6-A455-45BB-BD8C-C85B5E50C6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28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35B5DC0E-CA1D-4E94-97D4-13295F607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2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44525"/>
            <a:ext cx="8053388" cy="1981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LP-based Approximation Algorithms for Multi-Vehicle Minimum Latency Problems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943225"/>
            <a:ext cx="8053388" cy="3352800"/>
          </a:xfrm>
        </p:spPr>
        <p:txBody>
          <a:bodyPr/>
          <a:lstStyle/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smtClean="0">
                <a:ea typeface="ＭＳ Ｐゴシック" panose="020B0600070205080204" pitchFamily="34" charset="-128"/>
              </a:rPr>
              <a:t>Chaitanya Swamy</a:t>
            </a:r>
          </a:p>
          <a:p>
            <a:pPr eaLnBrk="1" hangingPunct="1"/>
            <a:r>
              <a:rPr lang="en-US" altLang="en-US" sz="3600" smtClean="0">
                <a:ea typeface="ＭＳ Ｐゴシック" panose="020B0600070205080204" pitchFamily="34" charset="-128"/>
              </a:rPr>
              <a:t>University of Waterloo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smtClean="0">
                <a:ea typeface="ＭＳ Ｐゴシック" panose="020B0600070205080204" pitchFamily="34" charset="-128"/>
              </a:rPr>
              <a:t>Joint work with Ian Post</a:t>
            </a:r>
          </a:p>
          <a:p>
            <a:pPr eaLnBrk="1" hangingPunct="1"/>
            <a:r>
              <a:rPr lang="en-US" altLang="en-US" sz="3600" smtClean="0">
                <a:ea typeface="ＭＳ Ｐゴシック" panose="020B0600070205080204" pitchFamily="34" charset="-128"/>
              </a:rPr>
              <a:t>University of Waterloo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685800" y="377457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 brief history of MLP-time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6050" y="1561243"/>
            <a:ext cx="8450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dirty="0">
                <a:solidFill>
                  <a:srgbClr val="0000FF"/>
                </a:solidFill>
              </a:rPr>
              <a:t>OPT	= </a:t>
            </a:r>
            <a:r>
              <a:rPr lang="en-CA" altLang="en-US" dirty="0" err="1">
                <a:solidFill>
                  <a:srgbClr val="0000FF"/>
                </a:solidFill>
              </a:rPr>
              <a:t>min</a:t>
            </a:r>
            <a:r>
              <a:rPr lang="en-CA" altLang="en-US" baseline="-25000" dirty="0" err="1">
                <a:solidFill>
                  <a:srgbClr val="0000FF"/>
                </a:solidFill>
              </a:rPr>
              <a:t>r</a:t>
            </a:r>
            <a:r>
              <a:rPr lang="en-CA" altLang="en-US" baseline="-25000" dirty="0"/>
              <a:t>-paths</a:t>
            </a:r>
            <a:r>
              <a:rPr lang="en-CA" altLang="en-US" baseline="-25000" dirty="0">
                <a:solidFill>
                  <a:srgbClr val="0000FF"/>
                </a:solidFill>
              </a:rPr>
              <a:t> P(</a:t>
            </a:r>
            <a:r>
              <a:rPr lang="en-CA" altLang="en-US" baseline="-250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 dirty="0">
                <a:solidFill>
                  <a:srgbClr val="0000FF"/>
                </a:solidFill>
              </a:rPr>
              <a:t>) </a:t>
            </a:r>
            <a:r>
              <a:rPr lang="en-CA" altLang="en-US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lang="en-CA" altLang="en-US" baseline="-25000" dirty="0">
                <a:solidFill>
                  <a:srgbClr val="0000FF"/>
                </a:solidFill>
              </a:rPr>
              <a:t>P(2)</a:t>
            </a:r>
            <a:r>
              <a:rPr lang="en-CA" altLang="en-US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 </a:t>
            </a:r>
            <a:r>
              <a:rPr lang="en-CA" altLang="en-US" baseline="-25000" dirty="0">
                <a:solidFill>
                  <a:srgbClr val="0000FF"/>
                </a:solidFill>
              </a:rPr>
              <a:t> … </a:t>
            </a:r>
            <a:r>
              <a:rPr lang="en-CA" altLang="en-US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lang="en-CA" altLang="en-US" baseline="-25000" dirty="0">
                <a:solidFill>
                  <a:srgbClr val="0000FF"/>
                </a:solidFill>
              </a:rPr>
              <a:t>P(n)</a:t>
            </a:r>
            <a:r>
              <a:rPr lang="en-CA" altLang="en-US" dirty="0">
                <a:solidFill>
                  <a:srgbClr val="0000FF"/>
                </a:solidFill>
              </a:rPr>
              <a:t> [c(P(</a:t>
            </a:r>
            <a:r>
              <a:rPr lang="en-CA" altLang="en-US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dirty="0">
                <a:solidFill>
                  <a:srgbClr val="0000FF"/>
                </a:solidFill>
              </a:rPr>
              <a:t>))+…+c(P(n</a:t>
            </a:r>
            <a:r>
              <a:rPr lang="en-CA" altLang="en-US" dirty="0" smtClean="0">
                <a:solidFill>
                  <a:srgbClr val="0000FF"/>
                </a:solidFill>
              </a:rPr>
              <a:t>))]</a:t>
            </a:r>
            <a:endParaRPr lang="en-CA" altLang="en-US" dirty="0">
              <a:solidFill>
                <a:srgbClr val="0000FF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2195513" y="1905730"/>
            <a:ext cx="201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baseline="-25000">
                <a:solidFill>
                  <a:srgbClr val="0000FF"/>
                </a:solidFill>
              </a:rPr>
              <a:t>|V(P(q))|=q </a:t>
            </a:r>
            <a:r>
              <a:rPr lang="en-CA" altLang="en-US" baseline="-25000"/>
              <a:t>for all </a:t>
            </a:r>
            <a:r>
              <a:rPr lang="en-CA" altLang="en-US" baseline="-25000">
                <a:solidFill>
                  <a:srgbClr val="0000FF"/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40552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685800" y="377457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MLP (i.e., </a:t>
            </a:r>
            <a:r>
              <a:rPr lang="en-CA" altLang="en-US" dirty="0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1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-MLP)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6050" y="1561243"/>
            <a:ext cx="84502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>
                <a:solidFill>
                  <a:srgbClr val="0000FF"/>
                </a:solidFill>
              </a:rPr>
              <a:t>OPT	= min</a:t>
            </a:r>
            <a:r>
              <a:rPr lang="en-CA" altLang="en-US" baseline="-25000">
                <a:solidFill>
                  <a:srgbClr val="0000FF"/>
                </a:solidFill>
              </a:rPr>
              <a:t>r</a:t>
            </a:r>
            <a:r>
              <a:rPr lang="en-CA" altLang="en-US" baseline="-25000"/>
              <a:t>-paths</a:t>
            </a:r>
            <a:r>
              <a:rPr lang="en-CA" altLang="en-US" baseline="-25000">
                <a:solidFill>
                  <a:srgbClr val="0000FF"/>
                </a:solidFill>
              </a:rPr>
              <a:t> P(</a:t>
            </a:r>
            <a:r>
              <a:rPr lang="en-CA" altLang="en-US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>
                <a:solidFill>
                  <a:srgbClr val="0000FF"/>
                </a:solidFill>
              </a:rPr>
              <a:t>) </a:t>
            </a:r>
            <a:r>
              <a:rPr lang="en-CA" altLang="en-US" baseline="-2500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lang="en-CA" altLang="en-US" baseline="-25000">
                <a:solidFill>
                  <a:srgbClr val="0000FF"/>
                </a:solidFill>
              </a:rPr>
              <a:t>P(2)</a:t>
            </a:r>
            <a:r>
              <a:rPr lang="en-CA" altLang="en-US" baseline="-25000">
                <a:solidFill>
                  <a:srgbClr val="0000FF"/>
                </a:solidFill>
                <a:sym typeface="Symbol" panose="05050102010706020507" pitchFamily="18" charset="2"/>
              </a:rPr>
              <a:t> </a:t>
            </a:r>
            <a:r>
              <a:rPr lang="en-CA" altLang="en-US" baseline="-25000">
                <a:solidFill>
                  <a:srgbClr val="0000FF"/>
                </a:solidFill>
              </a:rPr>
              <a:t> … </a:t>
            </a:r>
            <a:r>
              <a:rPr lang="en-CA" altLang="en-US" baseline="-2500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lang="en-CA" altLang="en-US" baseline="-25000">
                <a:solidFill>
                  <a:srgbClr val="0000FF"/>
                </a:solidFill>
              </a:rPr>
              <a:t>P(n)</a:t>
            </a:r>
            <a:r>
              <a:rPr lang="en-CA" altLang="en-US">
                <a:solidFill>
                  <a:srgbClr val="0000FF"/>
                </a:solidFill>
              </a:rPr>
              <a:t> [c(P(</a:t>
            </a:r>
            <a:r>
              <a:rPr lang="en-CA" altLang="en-US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>
                <a:solidFill>
                  <a:srgbClr val="0000FF"/>
                </a:solidFill>
              </a:rPr>
              <a:t>))+…+c(P(n))]</a:t>
            </a:r>
          </a:p>
          <a:p>
            <a:pPr eaLnBrk="1" hangingPunct="1"/>
            <a:endParaRPr lang="en-CA" altLang="en-US">
              <a:solidFill>
                <a:srgbClr val="0000FF"/>
              </a:solidFill>
            </a:endParaRPr>
          </a:p>
          <a:p>
            <a:pPr eaLnBrk="1" hangingPunct="1"/>
            <a:r>
              <a:rPr lang="en-CA" altLang="en-US">
                <a:solidFill>
                  <a:srgbClr val="0000FF"/>
                </a:solidFill>
              </a:rPr>
              <a:t>	≥ min</a:t>
            </a:r>
            <a:r>
              <a:rPr lang="en-CA" altLang="en-US" baseline="-25000">
                <a:solidFill>
                  <a:srgbClr val="0000FF"/>
                </a:solidFill>
              </a:rPr>
              <a:t>r</a:t>
            </a:r>
            <a:r>
              <a:rPr lang="en-CA" altLang="en-US" baseline="-25000"/>
              <a:t>-paths</a:t>
            </a:r>
            <a:r>
              <a:rPr lang="en-CA" altLang="en-US" baseline="-25000">
                <a:solidFill>
                  <a:srgbClr val="0000FF"/>
                </a:solidFill>
              </a:rPr>
              <a:t> P(</a:t>
            </a:r>
            <a:r>
              <a:rPr lang="en-CA" altLang="en-US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>
                <a:solidFill>
                  <a:srgbClr val="0000FF"/>
                </a:solidFill>
              </a:rPr>
              <a:t>),P(2),…,P(n)</a:t>
            </a:r>
            <a:r>
              <a:rPr lang="en-CA" altLang="en-US">
                <a:solidFill>
                  <a:srgbClr val="0000FF"/>
                </a:solidFill>
              </a:rPr>
              <a:t> [c(P(</a:t>
            </a:r>
            <a:r>
              <a:rPr lang="en-CA" altLang="en-US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>
                <a:solidFill>
                  <a:srgbClr val="0000FF"/>
                </a:solidFill>
              </a:rPr>
              <a:t>))+…+c(P(n))]</a:t>
            </a:r>
          </a:p>
          <a:p>
            <a:pPr eaLnBrk="1" hangingPunct="1"/>
            <a:endParaRPr lang="en-CA" altLang="en-US"/>
          </a:p>
          <a:p>
            <a:pPr eaLnBrk="1" hangingPunct="1"/>
            <a:r>
              <a:rPr lang="en-CA" altLang="en-US"/>
              <a:t>	</a:t>
            </a:r>
            <a:r>
              <a:rPr lang="en-CA" altLang="en-US">
                <a:solidFill>
                  <a:srgbClr val="0000FF"/>
                </a:solidFill>
              </a:rPr>
              <a:t>= </a:t>
            </a:r>
            <a:r>
              <a:rPr lang="en-US" altLang="en-US">
                <a:solidFill>
                  <a:srgbClr val="0000FF"/>
                </a:solidFill>
              </a:rPr>
              <a:t>∑</a:t>
            </a:r>
            <a:r>
              <a:rPr lang="en-CA" altLang="en-US" baseline="-25000">
                <a:solidFill>
                  <a:srgbClr val="0000FF"/>
                </a:solidFill>
              </a:rPr>
              <a:t>q=</a:t>
            </a:r>
            <a:r>
              <a:rPr lang="en-CA" altLang="en-US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>
                <a:solidFill>
                  <a:srgbClr val="0000FF"/>
                </a:solidFill>
              </a:rPr>
              <a:t>…n</a:t>
            </a:r>
            <a:r>
              <a:rPr lang="en-CA" altLang="en-US">
                <a:solidFill>
                  <a:srgbClr val="0000FF"/>
                </a:solidFill>
              </a:rPr>
              <a:t>  OPT</a:t>
            </a:r>
            <a:r>
              <a:rPr lang="en-CA" altLang="en-US" baseline="-25000">
                <a:solidFill>
                  <a:srgbClr val="0000FF"/>
                </a:solidFill>
              </a:rPr>
              <a:t>q</a:t>
            </a:r>
            <a:endParaRPr lang="en-CA" altLang="en-US">
              <a:solidFill>
                <a:srgbClr val="0000FF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2195513" y="1905730"/>
            <a:ext cx="201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baseline="-25000">
                <a:solidFill>
                  <a:srgbClr val="0000FF"/>
                </a:solidFill>
              </a:rPr>
              <a:t>|V(P(q))|=q </a:t>
            </a:r>
            <a:r>
              <a:rPr lang="en-CA" altLang="en-US" baseline="-25000"/>
              <a:t>for all </a:t>
            </a:r>
            <a:r>
              <a:rPr lang="en-CA" altLang="en-US" baseline="-25000">
                <a:solidFill>
                  <a:srgbClr val="0000FF"/>
                </a:solidFill>
              </a:rPr>
              <a:t>q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1888" y="3180493"/>
            <a:ext cx="3786187" cy="4302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C00000"/>
                </a:solidFill>
              </a:rPr>
              <a:t>q-stroll lower bound </a:t>
            </a:r>
            <a:r>
              <a:rPr lang="en-CA" sz="2200" dirty="0"/>
              <a:t>(CGRT03)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89163" y="2631218"/>
            <a:ext cx="2016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baseline="-25000">
                <a:solidFill>
                  <a:srgbClr val="0000FF"/>
                </a:solidFill>
              </a:rPr>
              <a:t>|V(P(q))|=q </a:t>
            </a:r>
            <a:r>
              <a:rPr lang="en-CA" altLang="en-US" baseline="-25000"/>
              <a:t>for all </a:t>
            </a:r>
            <a:r>
              <a:rPr lang="en-CA" altLang="en-US" baseline="-25000">
                <a:solidFill>
                  <a:srgbClr val="0000FF"/>
                </a:solidFill>
              </a:rPr>
              <a:t>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5050" y="3845655"/>
            <a:ext cx="2309813" cy="768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/>
              <a:t>min-cost </a:t>
            </a:r>
            <a:r>
              <a:rPr lang="en-CA" sz="2200" dirty="0">
                <a:solidFill>
                  <a:srgbClr val="0000FF"/>
                </a:solidFill>
              </a:rPr>
              <a:t>r</a:t>
            </a:r>
            <a:r>
              <a:rPr lang="en-CA" sz="2200" dirty="0"/>
              <a:t>-path spanning </a:t>
            </a:r>
            <a:r>
              <a:rPr lang="en-CA" sz="2200" dirty="0">
                <a:solidFill>
                  <a:srgbClr val="0000FF"/>
                </a:solidFill>
              </a:rPr>
              <a:t>q</a:t>
            </a:r>
            <a:r>
              <a:rPr lang="en-CA" sz="2200" dirty="0"/>
              <a:t> nodes</a:t>
            </a:r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 rot="6033464">
            <a:off x="2236788" y="3550380"/>
            <a:ext cx="344488" cy="211137"/>
          </a:xfrm>
          <a:prstGeom prst="rightArrow">
            <a:avLst>
              <a:gd name="adj1" fmla="val 50000"/>
              <a:gd name="adj2" fmla="val 49967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endParaRPr lang="en-CA" altLang="en-US"/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287089">
            <a:off x="3200400" y="3180493"/>
            <a:ext cx="1562100" cy="287337"/>
          </a:xfrm>
          <a:prstGeom prst="rightArrow">
            <a:avLst>
              <a:gd name="adj1" fmla="val 50000"/>
              <a:gd name="adj2" fmla="val 49960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2345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685800" y="49213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MLP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6050" y="1079500"/>
            <a:ext cx="8450263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719138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719138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00FF"/>
                </a:solidFill>
              </a:rPr>
              <a:t>OPT	≥ </a:t>
            </a:r>
            <a:r>
              <a:rPr lang="en-US" altLang="en-US" sz="2400" dirty="0">
                <a:solidFill>
                  <a:srgbClr val="0000FF"/>
                </a:solidFill>
              </a:rPr>
              <a:t>∑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q=</a:t>
            </a:r>
            <a:r>
              <a:rPr lang="en-CA" altLang="en-US" sz="2400" baseline="-250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…n</a:t>
            </a:r>
            <a:r>
              <a:rPr lang="en-CA" altLang="en-US" sz="2400" dirty="0">
                <a:solidFill>
                  <a:srgbClr val="0000FF"/>
                </a:solidFill>
              </a:rPr>
              <a:t>  </a:t>
            </a:r>
            <a:r>
              <a:rPr lang="en-CA" altLang="en-US" sz="2400" dirty="0" err="1">
                <a:solidFill>
                  <a:srgbClr val="0000FF"/>
                </a:solidFill>
              </a:rPr>
              <a:t>OPT</a:t>
            </a:r>
            <a:r>
              <a:rPr lang="en-CA" altLang="en-US" sz="2400" baseline="-25000" dirty="0" err="1">
                <a:solidFill>
                  <a:srgbClr val="0000FF"/>
                </a:solidFill>
              </a:rPr>
              <a:t>q</a:t>
            </a:r>
            <a:endParaRPr lang="en-CA" altLang="en-US" sz="2400" dirty="0"/>
          </a:p>
          <a:p>
            <a:pPr eaLnBrk="1" hangingPunct="1">
              <a:spcBef>
                <a:spcPts val="180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9900"/>
                </a:solidFill>
              </a:rPr>
              <a:t>Theorem (BCCPRS94): </a:t>
            </a:r>
            <a:r>
              <a:rPr lang="en-CA" altLang="en-US" sz="2400" dirty="0"/>
              <a:t>Given trees </a:t>
            </a:r>
            <a:r>
              <a:rPr lang="en-CA" altLang="en-US" sz="2400" dirty="0">
                <a:solidFill>
                  <a:srgbClr val="0000FF"/>
                </a:solidFill>
              </a:rPr>
              <a:t>T(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),…,T(n) </a:t>
            </a:r>
            <a:r>
              <a:rPr lang="en-CA" altLang="en-US" sz="2400" dirty="0"/>
              <a:t>with </a:t>
            </a:r>
            <a:r>
              <a:rPr lang="en-CA" altLang="en-US" sz="2400" dirty="0">
                <a:solidFill>
                  <a:srgbClr val="0000FF"/>
                </a:solidFill>
              </a:rPr>
              <a:t>|V(T(q))|=q </a:t>
            </a:r>
            <a:r>
              <a:rPr lang="en-CA" altLang="en-US" sz="2400" dirty="0"/>
              <a:t>for all </a:t>
            </a:r>
            <a:r>
              <a:rPr lang="en-CA" altLang="en-US" sz="2400" dirty="0">
                <a:solidFill>
                  <a:srgbClr val="0000FF"/>
                </a:solidFill>
              </a:rPr>
              <a:t>q</a:t>
            </a:r>
            <a:r>
              <a:rPr lang="en-CA" altLang="en-US" sz="2400" dirty="0"/>
              <a:t>, can obtain solution of cost </a:t>
            </a:r>
            <a:r>
              <a:rPr lang="en-CA" altLang="en-US" sz="2400" dirty="0">
                <a:solidFill>
                  <a:srgbClr val="0000FF"/>
                </a:solidFill>
              </a:rPr>
              <a:t>≤ O(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).[c(T(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))+…+c(T(n))]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 dirty="0"/>
          </a:p>
          <a:p>
            <a:pPr eaLnBrk="1" hangingPunct="1">
              <a:spcBef>
                <a:spcPts val="1800"/>
              </a:spcBef>
              <a:buClrTx/>
              <a:buSzTx/>
              <a:buFontTx/>
              <a:buNone/>
            </a:pPr>
            <a:r>
              <a:rPr lang="en-CA" altLang="en-US" sz="2400" dirty="0"/>
              <a:t>So if each </a:t>
            </a:r>
            <a:r>
              <a:rPr lang="en-CA" altLang="en-US" sz="2400" dirty="0">
                <a:solidFill>
                  <a:srgbClr val="0000FF"/>
                </a:solidFill>
              </a:rPr>
              <a:t>T(q)</a:t>
            </a:r>
            <a:r>
              <a:rPr lang="en-CA" altLang="en-US" sz="2400" dirty="0"/>
              <a:t> is an </a:t>
            </a:r>
            <a:r>
              <a:rPr lang="en-CA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en-CA" altLang="en-US" sz="2400" dirty="0"/>
              <a:t>-approx. </a:t>
            </a:r>
            <a:r>
              <a:rPr lang="en-CA" altLang="en-US" sz="2400" dirty="0">
                <a:solidFill>
                  <a:srgbClr val="0000FF"/>
                </a:solidFill>
              </a:rPr>
              <a:t>q</a:t>
            </a:r>
            <a:r>
              <a:rPr lang="en-CA" altLang="en-US" sz="2400" dirty="0"/>
              <a:t>-MST,  get </a:t>
            </a:r>
            <a:r>
              <a:rPr lang="en-CA" altLang="en-US" sz="2400" dirty="0" err="1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en-CA" altLang="en-US" sz="2400" dirty="0" err="1">
                <a:solidFill>
                  <a:srgbClr val="0000FF"/>
                </a:solidFill>
              </a:rPr>
              <a:t>.</a:t>
            </a:r>
            <a:r>
              <a:rPr lang="en-CA" altLang="en-US" sz="2400" dirty="0" err="1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altLang="en-US" sz="2400" baseline="30000" dirty="0">
                <a:solidFill>
                  <a:srgbClr val="0000FF"/>
                </a:solidFill>
              </a:rPr>
              <a:t>*</a:t>
            </a:r>
            <a:r>
              <a:rPr lang="en-CA" altLang="en-US" sz="2400" dirty="0"/>
              <a:t>-approx.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779838" y="2528888"/>
            <a:ext cx="5260975" cy="7381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/>
              <a:t>GK96: </a:t>
            </a:r>
            <a:r>
              <a:rPr lang="en-CA" sz="2200" dirty="0">
                <a:solidFill>
                  <a:srgbClr val="0000FF"/>
                </a:solidFill>
              </a:rPr>
              <a:t>O(</a:t>
            </a:r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200" dirty="0">
                <a:solidFill>
                  <a:srgbClr val="0000FF"/>
                </a:solidFill>
              </a:rPr>
              <a:t>) = </a:t>
            </a:r>
            <a:r>
              <a:rPr lang="en-CA" sz="2200" dirty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dirty="0"/>
              <a:t>;  </a:t>
            </a:r>
            <a:r>
              <a:rPr lang="en-CA" sz="2000" dirty="0">
                <a:solidFill>
                  <a:srgbClr val="D30000"/>
                </a:solidFill>
              </a:rPr>
              <a:t>Concatenation graph </a:t>
            </a:r>
            <a:r>
              <a:rPr lang="en-CA" sz="2000" dirty="0"/>
              <a:t>to find best way of combining tours obtained from </a:t>
            </a:r>
            <a:r>
              <a:rPr lang="en-CA" sz="2000" dirty="0">
                <a:solidFill>
                  <a:srgbClr val="0000FF"/>
                </a:solidFill>
              </a:rPr>
              <a:t>T(q)</a:t>
            </a:r>
            <a:r>
              <a:rPr lang="en-CA" sz="2000" dirty="0"/>
              <a:t>’s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99113" y="3851275"/>
            <a:ext cx="3441700" cy="430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0000FF"/>
                </a:solidFill>
              </a:rPr>
              <a:t>(2+</a:t>
            </a:r>
            <a:r>
              <a:rPr lang="en-CA" sz="2200" dirty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sz="2200" dirty="0">
                <a:solidFill>
                  <a:srgbClr val="0000FF"/>
                </a:solidFill>
              </a:rPr>
              <a:t>)</a:t>
            </a:r>
            <a:r>
              <a:rPr lang="en-CA" sz="2200" dirty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dirty="0">
                <a:solidFill>
                  <a:srgbClr val="0000FF"/>
                </a:solidFill>
              </a:rPr>
              <a:t>-</a:t>
            </a:r>
            <a:r>
              <a:rPr lang="en-CA" sz="2200" dirty="0"/>
              <a:t>approx.: G96, AK00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4625" y="1065213"/>
            <a:ext cx="3786188" cy="4302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C00000"/>
                </a:solidFill>
              </a:rPr>
              <a:t>q-stroll lower bound </a:t>
            </a:r>
            <a:r>
              <a:rPr lang="en-CA" sz="2200" dirty="0"/>
              <a:t>(CGRT03)</a:t>
            </a:r>
          </a:p>
        </p:txBody>
      </p:sp>
    </p:spTree>
    <p:extLst>
      <p:ext uri="{BB962C8B-B14F-4D97-AF65-F5344CB8AC3E}">
        <p14:creationId xmlns:p14="http://schemas.microsoft.com/office/powerpoint/2010/main" val="244124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>
                <a:spLocks noChangeArrowheads="1"/>
              </p:cNvSpPr>
              <p:nvPr/>
            </p:nvSpPr>
            <p:spPr bwMode="auto">
              <a:xfrm>
                <a:off x="146050" y="1079500"/>
                <a:ext cx="8564196" cy="5793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CA" altLang="en-US" dirty="0" smtClean="0">
                    <a:solidFill>
                      <a:srgbClr val="0000FF"/>
                    </a:solidFill>
                  </a:rPr>
                  <a:t>OPT	≥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∑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q=</a:t>
                </a:r>
                <a:r>
                  <a:rPr lang="en-CA" altLang="en-US" baseline="-250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…n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 </a:t>
                </a:r>
                <a:r>
                  <a:rPr lang="en-CA" altLang="en-US" dirty="0" err="1">
                    <a:solidFill>
                      <a:srgbClr val="0000FF"/>
                    </a:solidFill>
                  </a:rPr>
                  <a:t>OPT</a:t>
                </a:r>
                <a:r>
                  <a:rPr lang="en-CA" altLang="en-US" baseline="-25000" dirty="0" err="1">
                    <a:solidFill>
                      <a:srgbClr val="0000FF"/>
                    </a:solidFill>
                  </a:rPr>
                  <a:t>q</a:t>
                </a:r>
                <a:endParaRPr lang="en-CA" altLang="en-US" dirty="0"/>
              </a:p>
              <a:p>
                <a:pPr eaLnBrk="1" hangingPunct="1">
                  <a:spcBef>
                    <a:spcPts val="1800"/>
                  </a:spcBef>
                </a:pPr>
                <a:r>
                  <a:rPr lang="en-CA" altLang="en-US" dirty="0">
                    <a:solidFill>
                      <a:srgbClr val="009900"/>
                    </a:solidFill>
                  </a:rPr>
                  <a:t>Theorem (</a:t>
                </a:r>
                <a:r>
                  <a:rPr lang="en-CA" altLang="en-US" dirty="0" smtClean="0">
                    <a:solidFill>
                      <a:srgbClr val="009900"/>
                    </a:solidFill>
                  </a:rPr>
                  <a:t>BCCPRS94 + GK96):</a:t>
                </a:r>
                <a:r>
                  <a:rPr lang="en-CA" altLang="en-US" dirty="0" smtClean="0">
                    <a:solidFill>
                      <a:srgbClr val="33CC33"/>
                    </a:solidFill>
                  </a:rPr>
                  <a:t> </a:t>
                </a:r>
                <a:r>
                  <a:rPr lang="en-CA" altLang="en-US" sz="2200" dirty="0"/>
                  <a:t>Given </a:t>
                </a:r>
                <a:r>
                  <a:rPr lang="en-CA" altLang="en-US" sz="2200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sz="2200" dirty="0" smtClean="0"/>
                  <a:t>-trees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T(</a:t>
                </a:r>
                <a:r>
                  <a:rPr lang="en-CA" altLang="en-US" sz="22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),…,T(n) </a:t>
                </a:r>
                <a:r>
                  <a:rPr lang="en-CA" altLang="en-US" sz="2200" dirty="0"/>
                  <a:t>with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|V(T(q))|=q </a:t>
                </a:r>
                <a:r>
                  <a:rPr lang="en-CA" altLang="en-US" sz="2200" dirty="0"/>
                  <a:t>for all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sz="2200" dirty="0"/>
                  <a:t>, can obtain solution of cost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≤ </a:t>
                </a:r>
                <a:r>
                  <a:rPr lang="en-CA" altLang="en-US" sz="22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sz="2200" baseline="30000" dirty="0" smtClean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sz="2200" dirty="0" smtClean="0">
                    <a:solidFill>
                      <a:srgbClr val="0000FF"/>
                    </a:solidFill>
                  </a:rPr>
                  <a:t>.[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c(T(</a:t>
                </a:r>
                <a:r>
                  <a:rPr lang="en-CA" altLang="en-US" sz="22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))+…+c(T(n))]</a:t>
                </a:r>
              </a:p>
              <a:p>
                <a:pPr eaLnBrk="1" hangingPunct="1">
                  <a:spcBef>
                    <a:spcPts val="600"/>
                  </a:spcBef>
                </a:pPr>
                <a:r>
                  <a:rPr lang="en-CA" altLang="en-US" sz="2200" dirty="0" smtClean="0"/>
                  <a:t>So </a:t>
                </a:r>
                <a:r>
                  <a:rPr lang="en-CA" altLang="en-US" sz="2200" dirty="0"/>
                  <a:t>if each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T(q)</a:t>
                </a:r>
                <a:r>
                  <a:rPr lang="en-CA" altLang="en-US" sz="2200" dirty="0"/>
                  <a:t> is an </a:t>
                </a:r>
                <a:r>
                  <a:rPr lang="en-CA" altLang="en-US" sz="2200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en-CA" altLang="en-US" sz="2200" dirty="0"/>
                  <a:t>-approx.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sz="2200" dirty="0"/>
                  <a:t>-MST,  get </a:t>
                </a:r>
                <a:r>
                  <a:rPr lang="en-CA" altLang="en-US" sz="2200" dirty="0" err="1">
                    <a:solidFill>
                      <a:srgbClr val="0000FF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en-CA" altLang="en-US" sz="2200" dirty="0" err="1">
                    <a:solidFill>
                      <a:srgbClr val="0000FF"/>
                    </a:solidFill>
                  </a:rPr>
                  <a:t>.</a:t>
                </a:r>
                <a:r>
                  <a:rPr lang="en-CA" altLang="en-US" sz="2200" dirty="0" err="1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sz="2200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sz="2200" dirty="0"/>
                  <a:t>-approx.</a:t>
                </a:r>
              </a:p>
              <a:p>
                <a:pPr eaLnBrk="1" hangingPunct="1">
                  <a:spcBef>
                    <a:spcPts val="1800"/>
                  </a:spcBef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[ALW03]: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Z(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),…,Z(s) </a:t>
                </a:r>
                <a:r>
                  <a:rPr lang="en-CA" altLang="en-US" dirty="0" smtClean="0"/>
                  <a:t>be random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dirty="0" smtClean="0"/>
                  <a:t>-trees </a:t>
                </a:r>
                <a:r>
                  <a:rPr lang="en-CA" altLang="en-US" dirty="0" err="1" smtClean="0"/>
                  <a:t>s.t.</a:t>
                </a:r>
                <a:r>
                  <a:rPr lang="en-CA" altLang="en-US" dirty="0" smtClean="0"/>
                  <a:t>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|V(Z(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))|=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/>
                  <a:t>,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|V(Z(s))|=n </a:t>
                </a:r>
                <a:r>
                  <a:rPr lang="en-CA" altLang="en-US" dirty="0" smtClean="0"/>
                  <a:t>with probability 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/>
                  <a:t>.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 smtClean="0"/>
                  <a:t>be </a:t>
                </a:r>
                <a:r>
                  <a:rPr lang="en-CA" altLang="en-US" dirty="0" smtClean="0">
                    <a:solidFill>
                      <a:srgbClr val="CC0000"/>
                    </a:solidFill>
                  </a:rPr>
                  <a:t>lower-envelope curve</a:t>
                </a:r>
                <a:r>
                  <a:rPr lang="en-CA" altLang="en-US" dirty="0" smtClean="0"/>
                  <a:t> of 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,…,s 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support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of Z(q)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|V(Z(q))|, c(Z(q))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 </a:t>
                </a:r>
                <a:endParaRPr lang="en-CA" altLang="en-US" dirty="0" smtClean="0"/>
              </a:p>
              <a:p>
                <a:pPr eaLnBrk="1" hangingPunct="1">
                  <a:spcBef>
                    <a:spcPts val="1800"/>
                  </a:spcBef>
                </a:pPr>
                <a:endParaRPr lang="en-CA" altLang="en-US" dirty="0" smtClean="0"/>
              </a:p>
              <a:p>
                <a:pPr eaLnBrk="1" hangingPunct="1">
                  <a:spcBef>
                    <a:spcPts val="1800"/>
                  </a:spcBef>
                </a:pPr>
                <a:endParaRPr lang="en-CA" altLang="en-US" dirty="0" smtClean="0"/>
              </a:p>
              <a:p>
                <a:pPr eaLnBrk="1" hangingPunct="1">
                  <a:spcBef>
                    <a:spcPts val="1800"/>
                  </a:spcBef>
                </a:pPr>
                <a:endParaRPr lang="en-CA" altLang="en-US" dirty="0" smtClean="0"/>
              </a:p>
              <a:p>
                <a:pPr eaLnBrk="1" hangingPunct="1">
                  <a:spcBef>
                    <a:spcPts val="1800"/>
                  </a:spcBef>
                </a:pPr>
                <a:r>
                  <a:rPr lang="en-CA" altLang="en-US" dirty="0" smtClean="0">
                    <a:solidFill>
                      <a:srgbClr val="0000FF"/>
                    </a:solidFill>
                  </a:rPr>
                  <a:t> </a:t>
                </a:r>
                <a:endParaRPr lang="en-CA" altLang="en-US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6050" y="1079500"/>
                <a:ext cx="8564196" cy="5793766"/>
              </a:xfrm>
              <a:prstGeom prst="rect">
                <a:avLst/>
              </a:prstGeom>
              <a:blipFill rotWithShape="0">
                <a:blip r:embed="rId3"/>
                <a:stretch>
                  <a:fillRect l="-1139" t="-841" r="-7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685800" y="49213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MLP</a:t>
            </a:r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4625" y="1065213"/>
            <a:ext cx="3786188" cy="4302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C00000"/>
                </a:solidFill>
              </a:rPr>
              <a:t>q-stroll lower bound </a:t>
            </a:r>
            <a:r>
              <a:rPr lang="en-CA" sz="2200" dirty="0"/>
              <a:t>(CGRT03)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670267" y="4295383"/>
            <a:ext cx="5473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altLang="en-US" dirty="0" smtClean="0"/>
              <a:t>Can get solution of cost </a:t>
            </a:r>
            <a:r>
              <a:rPr lang="en-CA" altLang="en-US" dirty="0" smtClean="0">
                <a:solidFill>
                  <a:srgbClr val="0000FF"/>
                </a:solidFill>
              </a:rPr>
              <a:t>≤</a:t>
            </a:r>
            <a:r>
              <a:rPr lang="en-CA" altLang="en-US" dirty="0" smtClean="0"/>
              <a:t> </a:t>
            </a:r>
            <a:r>
              <a:rPr lang="en-CA" altLang="en-US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altLang="en-US" baseline="30000" dirty="0" smtClean="0">
                <a:solidFill>
                  <a:srgbClr val="0000FF"/>
                </a:solidFill>
              </a:rPr>
              <a:t>*</a:t>
            </a:r>
            <a:r>
              <a:rPr lang="en-CA" altLang="en-US" dirty="0" smtClean="0">
                <a:solidFill>
                  <a:srgbClr val="0000FF"/>
                </a:solidFill>
              </a:rPr>
              <a:t>(f(</a:t>
            </a:r>
            <a:r>
              <a:rPr lang="en-CA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dirty="0" smtClean="0">
                <a:solidFill>
                  <a:srgbClr val="0000FF"/>
                </a:solidFill>
              </a:rPr>
              <a:t>)+…+f(n))</a:t>
            </a:r>
            <a:endParaRPr lang="en-CA" altLang="en-US" dirty="0" smtClean="0"/>
          </a:p>
        </p:txBody>
      </p:sp>
      <p:grpSp>
        <p:nvGrpSpPr>
          <p:cNvPr id="50" name="Group 49"/>
          <p:cNvGrpSpPr/>
          <p:nvPr/>
        </p:nvGrpSpPr>
        <p:grpSpPr>
          <a:xfrm>
            <a:off x="216000" y="4483772"/>
            <a:ext cx="3989701" cy="2201899"/>
            <a:chOff x="216000" y="4483772"/>
            <a:chExt cx="3989701" cy="2201899"/>
          </a:xfrm>
        </p:grpSpPr>
        <p:sp>
          <p:nvSpPr>
            <p:cNvPr id="35" name="TextBox 34"/>
            <p:cNvSpPr txBox="1"/>
            <p:nvPr/>
          </p:nvSpPr>
          <p:spPr>
            <a:xfrm>
              <a:off x="3240000" y="6239723"/>
              <a:ext cx="96570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|V(Z)|</a:t>
              </a:r>
              <a:endParaRPr lang="en-CA" sz="2200" dirty="0"/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160585" y="4747846"/>
              <a:ext cx="2157046" cy="1488831"/>
            </a:xfrm>
            <a:custGeom>
              <a:avLst/>
              <a:gdLst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5" fmla="*/ 2157046 w 2168769"/>
                <a:gd name="connsiteY5" fmla="*/ 1488831 h 1488831"/>
                <a:gd name="connsiteX0" fmla="*/ 0 w 2168769"/>
                <a:gd name="connsiteY0" fmla="*/ 1477108 h 1500554"/>
                <a:gd name="connsiteX1" fmla="*/ 1301261 w 2168769"/>
                <a:gd name="connsiteY1" fmla="*/ 691662 h 1500554"/>
                <a:gd name="connsiteX2" fmla="*/ 1910861 w 2168769"/>
                <a:gd name="connsiteY2" fmla="*/ 257908 h 1500554"/>
                <a:gd name="connsiteX3" fmla="*/ 2168769 w 2168769"/>
                <a:gd name="connsiteY3" fmla="*/ 0 h 1500554"/>
                <a:gd name="connsiteX4" fmla="*/ 2145323 w 2168769"/>
                <a:gd name="connsiteY4" fmla="*/ 1488831 h 1500554"/>
                <a:gd name="connsiteX5" fmla="*/ 2110153 w 2168769"/>
                <a:gd name="connsiteY5" fmla="*/ 1500554 h 1500554"/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5" fmla="*/ 1723292 w 2168769"/>
                <a:gd name="connsiteY5" fmla="*/ 1277816 h 1488831"/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0" fmla="*/ 0 w 2168769"/>
                <a:gd name="connsiteY0" fmla="*/ 1477108 h 1477108"/>
                <a:gd name="connsiteX1" fmla="*/ 1301261 w 2168769"/>
                <a:gd name="connsiteY1" fmla="*/ 691662 h 1477108"/>
                <a:gd name="connsiteX2" fmla="*/ 1910861 w 2168769"/>
                <a:gd name="connsiteY2" fmla="*/ 257908 h 1477108"/>
                <a:gd name="connsiteX3" fmla="*/ 2168769 w 2168769"/>
                <a:gd name="connsiteY3" fmla="*/ 0 h 1477108"/>
                <a:gd name="connsiteX4" fmla="*/ 2157046 w 2168769"/>
                <a:gd name="connsiteY4" fmla="*/ 1477108 h 1477108"/>
                <a:gd name="connsiteX0" fmla="*/ 0 w 2168769"/>
                <a:gd name="connsiteY0" fmla="*/ 1500554 h 1500554"/>
                <a:gd name="connsiteX1" fmla="*/ 1301261 w 2168769"/>
                <a:gd name="connsiteY1" fmla="*/ 715108 h 1500554"/>
                <a:gd name="connsiteX2" fmla="*/ 1910861 w 2168769"/>
                <a:gd name="connsiteY2" fmla="*/ 281354 h 1500554"/>
                <a:gd name="connsiteX3" fmla="*/ 2168769 w 2168769"/>
                <a:gd name="connsiteY3" fmla="*/ 0 h 1500554"/>
                <a:gd name="connsiteX4" fmla="*/ 2157046 w 2168769"/>
                <a:gd name="connsiteY4" fmla="*/ 1500554 h 1500554"/>
                <a:gd name="connsiteX0" fmla="*/ 0 w 2158174"/>
                <a:gd name="connsiteY0" fmla="*/ 1500554 h 1500554"/>
                <a:gd name="connsiteX1" fmla="*/ 1301261 w 2158174"/>
                <a:gd name="connsiteY1" fmla="*/ 715108 h 1500554"/>
                <a:gd name="connsiteX2" fmla="*/ 1910861 w 2158174"/>
                <a:gd name="connsiteY2" fmla="*/ 281354 h 1500554"/>
                <a:gd name="connsiteX3" fmla="*/ 2157046 w 2158174"/>
                <a:gd name="connsiteY3" fmla="*/ 0 h 1500554"/>
                <a:gd name="connsiteX4" fmla="*/ 2157046 w 2158174"/>
                <a:gd name="connsiteY4" fmla="*/ 1500554 h 1500554"/>
                <a:gd name="connsiteX0" fmla="*/ 0 w 2158174"/>
                <a:gd name="connsiteY0" fmla="*/ 1500554 h 1524000"/>
                <a:gd name="connsiteX1" fmla="*/ 1301261 w 2158174"/>
                <a:gd name="connsiteY1" fmla="*/ 715108 h 1524000"/>
                <a:gd name="connsiteX2" fmla="*/ 1910861 w 2158174"/>
                <a:gd name="connsiteY2" fmla="*/ 281354 h 1524000"/>
                <a:gd name="connsiteX3" fmla="*/ 2157046 w 2158174"/>
                <a:gd name="connsiteY3" fmla="*/ 0 h 1524000"/>
                <a:gd name="connsiteX4" fmla="*/ 2157046 w 2158174"/>
                <a:gd name="connsiteY4" fmla="*/ 1524000 h 1524000"/>
                <a:gd name="connsiteX0" fmla="*/ 0 w 2157046"/>
                <a:gd name="connsiteY0" fmla="*/ 1500554 h 1524000"/>
                <a:gd name="connsiteX1" fmla="*/ 1301261 w 2157046"/>
                <a:gd name="connsiteY1" fmla="*/ 715108 h 1524000"/>
                <a:gd name="connsiteX2" fmla="*/ 1910861 w 2157046"/>
                <a:gd name="connsiteY2" fmla="*/ 281354 h 1524000"/>
                <a:gd name="connsiteX3" fmla="*/ 2157046 w 2157046"/>
                <a:gd name="connsiteY3" fmla="*/ 0 h 1524000"/>
                <a:gd name="connsiteX4" fmla="*/ 2145323 w 2157046"/>
                <a:gd name="connsiteY4" fmla="*/ 1524000 h 1524000"/>
                <a:gd name="connsiteX0" fmla="*/ 0 w 2157046"/>
                <a:gd name="connsiteY0" fmla="*/ 1488831 h 1512277"/>
                <a:gd name="connsiteX1" fmla="*/ 1301261 w 2157046"/>
                <a:gd name="connsiteY1" fmla="*/ 703385 h 1512277"/>
                <a:gd name="connsiteX2" fmla="*/ 1910861 w 2157046"/>
                <a:gd name="connsiteY2" fmla="*/ 269631 h 1512277"/>
                <a:gd name="connsiteX3" fmla="*/ 2157046 w 2157046"/>
                <a:gd name="connsiteY3" fmla="*/ 0 h 1512277"/>
                <a:gd name="connsiteX4" fmla="*/ 2145323 w 2157046"/>
                <a:gd name="connsiteY4" fmla="*/ 1512277 h 1512277"/>
                <a:gd name="connsiteX0" fmla="*/ 0 w 2157046"/>
                <a:gd name="connsiteY0" fmla="*/ 1488831 h 1488831"/>
                <a:gd name="connsiteX1" fmla="*/ 1301261 w 2157046"/>
                <a:gd name="connsiteY1" fmla="*/ 703385 h 1488831"/>
                <a:gd name="connsiteX2" fmla="*/ 1910861 w 2157046"/>
                <a:gd name="connsiteY2" fmla="*/ 269631 h 1488831"/>
                <a:gd name="connsiteX3" fmla="*/ 2157046 w 2157046"/>
                <a:gd name="connsiteY3" fmla="*/ 0 h 148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7046" h="1488831">
                  <a:moveTo>
                    <a:pt x="0" y="1488831"/>
                  </a:moveTo>
                  <a:lnTo>
                    <a:pt x="1301261" y="703385"/>
                  </a:lnTo>
                  <a:lnTo>
                    <a:pt x="1910861" y="269631"/>
                  </a:lnTo>
                  <a:lnTo>
                    <a:pt x="2157046" y="0"/>
                  </a:lnTo>
                </a:path>
              </a:pathLst>
            </a:custGeom>
            <a:noFill/>
            <a:ln w="190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678615" y="6265679"/>
              <a:ext cx="3036277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842738" y="4483772"/>
              <a:ext cx="23447" cy="194603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159261" y="6136725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19" name="Oval 18"/>
            <p:cNvSpPr>
              <a:spLocks noChangeAspect="1"/>
            </p:cNvSpPr>
            <p:nvPr/>
          </p:nvSpPr>
          <p:spPr bwMode="auto">
            <a:xfrm>
              <a:off x="1123261" y="621878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 bwMode="auto">
            <a:xfrm>
              <a:off x="3278646" y="472995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 bwMode="auto">
            <a:xfrm>
              <a:off x="1452338" y="5656077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 bwMode="auto">
            <a:xfrm>
              <a:off x="1698523" y="5302726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 bwMode="auto">
            <a:xfrm>
              <a:off x="1772184" y="5530813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 bwMode="auto">
            <a:xfrm>
              <a:off x="2413959" y="5420787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 bwMode="auto">
            <a:xfrm>
              <a:off x="2485959" y="518715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 bwMode="auto">
            <a:xfrm>
              <a:off x="2694419" y="506909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 bwMode="auto">
            <a:xfrm>
              <a:off x="3024986" y="499709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 bwMode="auto">
            <a:xfrm>
              <a:off x="2036830" y="527927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>
              <a:off x="3303348" y="6138384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216000" y="4509685"/>
              <a:ext cx="96570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c(Z)</a:t>
              </a:r>
              <a:endParaRPr lang="en-CA" sz="22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28820" y="6254784"/>
              <a:ext cx="30285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latin typeface="Calibri" panose="020F0502020204030204" pitchFamily="34" charset="0"/>
                </a:rPr>
                <a:t>1</a:t>
              </a:r>
              <a:endParaRPr lang="en-CA" sz="2200" dirty="0">
                <a:latin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76000" y="5879723"/>
              <a:ext cx="30263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n</a:t>
              </a:r>
              <a:endParaRPr lang="en-CA" sz="22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120112" y="4842868"/>
            <a:ext cx="4824593" cy="7694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CA" sz="2200" dirty="0" smtClean="0">
                <a:sym typeface="Symbol" panose="05050102010706020507" pitchFamily="18" charset="2"/>
              </a:rPr>
              <a:t></a:t>
            </a:r>
            <a:r>
              <a:rPr lang="en-CA" sz="2200" dirty="0" smtClean="0"/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2</a:t>
            </a:r>
            <a:r>
              <a:rPr lang="en-CA" sz="2200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dirty="0"/>
              <a:t>-approx.: can </a:t>
            </a:r>
            <a:r>
              <a:rPr lang="en-CA" sz="2200" dirty="0" smtClean="0"/>
              <a:t>get trees </a:t>
            </a:r>
            <a:r>
              <a:rPr lang="en-CA" sz="2200" dirty="0" smtClean="0">
                <a:solidFill>
                  <a:srgbClr val="0000FF"/>
                </a:solidFill>
              </a:rPr>
              <a:t>T(q</a:t>
            </a:r>
            <a:r>
              <a:rPr lang="en-CA" sz="2200" dirty="0">
                <a:solidFill>
                  <a:srgbClr val="0000FF"/>
                </a:solidFill>
              </a:rPr>
              <a:t>)</a:t>
            </a:r>
            <a:r>
              <a:rPr lang="en-CA" sz="2200" dirty="0"/>
              <a:t> </a:t>
            </a:r>
            <a:r>
              <a:rPr lang="en-CA" sz="2200" dirty="0" err="1" smtClean="0"/>
              <a:t>s.t.</a:t>
            </a:r>
            <a:r>
              <a:rPr lang="en-CA" sz="2200" dirty="0" smtClean="0"/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E[|V(T(q))|]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altLang="en-US" sz="2200" dirty="0">
                <a:solidFill>
                  <a:srgbClr val="0000FF"/>
                </a:solidFill>
              </a:rPr>
              <a:t>≥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q</a:t>
            </a:r>
            <a:r>
              <a:rPr lang="en-CA" sz="2200" dirty="0" smtClean="0"/>
              <a:t>,    </a:t>
            </a:r>
            <a:r>
              <a:rPr lang="en-CA" sz="2200" dirty="0" smtClean="0">
                <a:solidFill>
                  <a:srgbClr val="0000FF"/>
                </a:solidFill>
              </a:rPr>
              <a:t>E[c(T(q</a:t>
            </a:r>
            <a:r>
              <a:rPr lang="en-CA" sz="2200" dirty="0">
                <a:solidFill>
                  <a:srgbClr val="0000FF"/>
                </a:solidFill>
              </a:rPr>
              <a:t>))]</a:t>
            </a:r>
            <a:r>
              <a:rPr lang="en-CA" sz="22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</a:rPr>
              <a:t>≤</a:t>
            </a:r>
            <a:r>
              <a:rPr lang="en-CA" sz="2200" baseline="-25000" dirty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2OPT</a:t>
            </a:r>
            <a:r>
              <a:rPr lang="en-CA" sz="2200" baseline="-25000" dirty="0" smtClean="0">
                <a:solidFill>
                  <a:srgbClr val="0000FF"/>
                </a:solidFill>
              </a:rPr>
              <a:t>q-MST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02530" y="5740837"/>
            <a:ext cx="4824593" cy="7694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CA" sz="2200" dirty="0" smtClean="0">
                <a:sym typeface="Symbol" panose="05050102010706020507" pitchFamily="18" charset="2"/>
              </a:rPr>
              <a:t></a:t>
            </a:r>
            <a:r>
              <a:rPr lang="en-CA" sz="2200" dirty="0" smtClean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en-CA" sz="2200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dirty="0"/>
              <a:t>-</a:t>
            </a:r>
            <a:r>
              <a:rPr lang="en-CA" sz="2200" dirty="0" smtClean="0"/>
              <a:t>approx. (</a:t>
            </a:r>
            <a:r>
              <a:rPr lang="en-CA" sz="2200" dirty="0" smtClean="0">
                <a:solidFill>
                  <a:srgbClr val="009900"/>
                </a:solidFill>
              </a:rPr>
              <a:t>CGRT03</a:t>
            </a:r>
            <a:r>
              <a:rPr lang="en-CA" sz="2200" dirty="0" smtClean="0"/>
              <a:t>): can get </a:t>
            </a:r>
            <a:r>
              <a:rPr lang="en-CA" sz="2200" dirty="0" smtClean="0">
                <a:solidFill>
                  <a:srgbClr val="0000FF"/>
                </a:solidFill>
              </a:rPr>
              <a:t>T(q</a:t>
            </a:r>
            <a:r>
              <a:rPr lang="en-CA" sz="2200" dirty="0">
                <a:solidFill>
                  <a:srgbClr val="0000FF"/>
                </a:solidFill>
              </a:rPr>
              <a:t>)</a:t>
            </a:r>
            <a:r>
              <a:rPr lang="en-CA" sz="2200" dirty="0"/>
              <a:t> </a:t>
            </a:r>
            <a:r>
              <a:rPr lang="en-CA" sz="2200" dirty="0" err="1" smtClean="0"/>
              <a:t>s.t.</a:t>
            </a:r>
            <a:r>
              <a:rPr lang="en-CA" sz="2200" dirty="0" smtClean="0"/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E[|V(T(q))|]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altLang="en-US" sz="2200" dirty="0">
                <a:solidFill>
                  <a:srgbClr val="0000FF"/>
                </a:solidFill>
              </a:rPr>
              <a:t>≥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q</a:t>
            </a:r>
            <a:r>
              <a:rPr lang="en-CA" sz="2200" dirty="0" smtClean="0"/>
              <a:t>,    </a:t>
            </a:r>
            <a:r>
              <a:rPr lang="en-CA" sz="2200" dirty="0" smtClean="0">
                <a:solidFill>
                  <a:srgbClr val="0000FF"/>
                </a:solidFill>
              </a:rPr>
              <a:t>E[c(T(q</a:t>
            </a:r>
            <a:r>
              <a:rPr lang="en-CA" sz="2200" dirty="0">
                <a:solidFill>
                  <a:srgbClr val="0000FF"/>
                </a:solidFill>
              </a:rPr>
              <a:t>))]</a:t>
            </a:r>
            <a:r>
              <a:rPr lang="en-CA" sz="22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</a:rPr>
              <a:t>≤</a:t>
            </a:r>
            <a:r>
              <a:rPr lang="en-CA" sz="2200" baseline="-25000" dirty="0">
                <a:solidFill>
                  <a:srgbClr val="0000FF"/>
                </a:solidFill>
              </a:rPr>
              <a:t> </a:t>
            </a:r>
            <a:r>
              <a:rPr lang="en-CA" sz="2200" dirty="0" err="1" smtClean="0">
                <a:solidFill>
                  <a:srgbClr val="0000FF"/>
                </a:solidFill>
              </a:rPr>
              <a:t>OPT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q</a:t>
            </a:r>
            <a:endParaRPr lang="en-CA" sz="22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159261" y="4784400"/>
            <a:ext cx="2151141" cy="1476923"/>
            <a:chOff x="1159261" y="4784400"/>
            <a:chExt cx="2151141" cy="1476923"/>
          </a:xfrm>
        </p:grpSpPr>
        <p:sp>
          <p:nvSpPr>
            <p:cNvPr id="64" name="Rectangle 63"/>
            <p:cNvSpPr/>
            <p:nvPr/>
          </p:nvSpPr>
          <p:spPr bwMode="auto">
            <a:xfrm>
              <a:off x="3090802" y="4784400"/>
              <a:ext cx="219600" cy="1476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1159261" y="6123600"/>
              <a:ext cx="216000" cy="1368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1365849" y="5998523"/>
              <a:ext cx="216000" cy="2628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580525" y="5864400"/>
              <a:ext cx="216000" cy="396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791152" y="5720400"/>
              <a:ext cx="216000" cy="540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002478" y="5594400"/>
              <a:ext cx="219600" cy="666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25872" y="5468400"/>
              <a:ext cx="219600" cy="792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447188" y="5324400"/>
              <a:ext cx="219600" cy="936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658366" y="5162400"/>
              <a:ext cx="219600" cy="1098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869486" y="5036400"/>
              <a:ext cx="219600" cy="1224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31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0985" y="1184029"/>
                <a:ext cx="8124092" cy="2623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Concatenation theorem (Post-S14):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 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)), </a:t>
                </a:r>
              </a:p>
              <a:p>
                <a:pPr>
                  <a:spcBef>
                    <a:spcPts val="3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00FF"/>
                    </a:solidFill>
                  </a:rPr>
                  <a:t>	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(2),…,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(2)), …, 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(s)) 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altLang="en-US" dirty="0" smtClean="0"/>
                  <a:t>be a sequence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/>
                  <a:t>-tuples where each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</a:t>
                </a:r>
                <a:r>
                  <a:rPr lang="en-CA" altLang="en-US" dirty="0" smtClean="0"/>
                  <a:t> is a random tree rooted at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/>
                  <a:t>. Suppose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V(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(s))|=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n </a:t>
                </a:r>
                <a:r>
                  <a:rPr lang="en-CA" altLang="en-US" dirty="0"/>
                  <a:t>with probability 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/>
                  <a:t>. </a:t>
                </a:r>
                <a:endParaRPr lang="en-CA" altLang="en-US" dirty="0" smtClean="0"/>
              </a:p>
              <a:p>
                <a:pPr>
                  <a:spcBef>
                    <a:spcPts val="600"/>
                  </a:spcBef>
                </a:pPr>
                <a:r>
                  <a:rPr lang="en-CA" altLang="en-US" dirty="0" smtClean="0"/>
                  <a:t>Let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be </a:t>
                </a:r>
                <a:r>
                  <a:rPr lang="en-CA" altLang="en-US" dirty="0">
                    <a:solidFill>
                      <a:srgbClr val="CC0000"/>
                    </a:solidFill>
                  </a:rPr>
                  <a:t>lower-envelope curve</a:t>
                </a:r>
                <a:r>
                  <a:rPr lang="en-CA" altLang="en-US" dirty="0"/>
                  <a:t> of </a:t>
                </a:r>
                <a:endParaRPr lang="en-CA" altLang="en-US" dirty="0" smtClean="0"/>
              </a:p>
              <a:p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,…,s </a:t>
                </a:r>
                <a:r>
                  <a:rPr lang="en-CA" altLang="en-US" sz="2800" dirty="0" err="1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>
                    <a:solidFill>
                      <a:srgbClr val="0000FF"/>
                    </a:solidFill>
                  </a:rPr>
                  <a:t>support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of 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CA" altLang="en-US" i="1" baseline="-2500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altLang="en-US" sz="2800" dirty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V(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(q))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, max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i=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c(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(q))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)</a:t>
                </a:r>
                <a:endParaRPr lang="en-CA" sz="280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5" y="1184029"/>
                <a:ext cx="8124092" cy="2623795"/>
              </a:xfrm>
              <a:prstGeom prst="rect">
                <a:avLst/>
              </a:prstGeom>
              <a:blipFill rotWithShape="0">
                <a:blip r:embed="rId2"/>
                <a:stretch>
                  <a:fillRect l="-1500" t="-2088" b="-53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7539" y="140680"/>
            <a:ext cx="8124092" cy="838200"/>
          </a:xfrm>
        </p:spPr>
        <p:txBody>
          <a:bodyPr/>
          <a:lstStyle/>
          <a:p>
            <a:r>
              <a:rPr lang="en-CA" dirty="0" smtClean="0"/>
              <a:t>Template for approximating k-MLP</a:t>
            </a:r>
            <a:endParaRPr lang="en-CA" dirty="0"/>
          </a:p>
        </p:txBody>
      </p:sp>
      <p:grpSp>
        <p:nvGrpSpPr>
          <p:cNvPr id="26" name="Group 25"/>
          <p:cNvGrpSpPr/>
          <p:nvPr/>
        </p:nvGrpSpPr>
        <p:grpSpPr>
          <a:xfrm>
            <a:off x="1630800" y="4399200"/>
            <a:ext cx="5548487" cy="2201899"/>
            <a:chOff x="-516934" y="4483772"/>
            <a:chExt cx="5548487" cy="2201899"/>
          </a:xfrm>
        </p:grpSpPr>
        <p:sp>
          <p:nvSpPr>
            <p:cNvPr id="27" name="TextBox 26"/>
            <p:cNvSpPr txBox="1"/>
            <p:nvPr/>
          </p:nvSpPr>
          <p:spPr>
            <a:xfrm>
              <a:off x="3240000" y="6239723"/>
              <a:ext cx="179155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total coverage</a:t>
              </a:r>
              <a:endParaRPr lang="en-CA" sz="2200" dirty="0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1160585" y="4747846"/>
              <a:ext cx="2157046" cy="1488831"/>
            </a:xfrm>
            <a:custGeom>
              <a:avLst/>
              <a:gdLst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5" fmla="*/ 2157046 w 2168769"/>
                <a:gd name="connsiteY5" fmla="*/ 1488831 h 1488831"/>
                <a:gd name="connsiteX0" fmla="*/ 0 w 2168769"/>
                <a:gd name="connsiteY0" fmla="*/ 1477108 h 1500554"/>
                <a:gd name="connsiteX1" fmla="*/ 1301261 w 2168769"/>
                <a:gd name="connsiteY1" fmla="*/ 691662 h 1500554"/>
                <a:gd name="connsiteX2" fmla="*/ 1910861 w 2168769"/>
                <a:gd name="connsiteY2" fmla="*/ 257908 h 1500554"/>
                <a:gd name="connsiteX3" fmla="*/ 2168769 w 2168769"/>
                <a:gd name="connsiteY3" fmla="*/ 0 h 1500554"/>
                <a:gd name="connsiteX4" fmla="*/ 2145323 w 2168769"/>
                <a:gd name="connsiteY4" fmla="*/ 1488831 h 1500554"/>
                <a:gd name="connsiteX5" fmla="*/ 2110153 w 2168769"/>
                <a:gd name="connsiteY5" fmla="*/ 1500554 h 1500554"/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5" fmla="*/ 1723292 w 2168769"/>
                <a:gd name="connsiteY5" fmla="*/ 1277816 h 1488831"/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0" fmla="*/ 0 w 2168769"/>
                <a:gd name="connsiteY0" fmla="*/ 1477108 h 1477108"/>
                <a:gd name="connsiteX1" fmla="*/ 1301261 w 2168769"/>
                <a:gd name="connsiteY1" fmla="*/ 691662 h 1477108"/>
                <a:gd name="connsiteX2" fmla="*/ 1910861 w 2168769"/>
                <a:gd name="connsiteY2" fmla="*/ 257908 h 1477108"/>
                <a:gd name="connsiteX3" fmla="*/ 2168769 w 2168769"/>
                <a:gd name="connsiteY3" fmla="*/ 0 h 1477108"/>
                <a:gd name="connsiteX4" fmla="*/ 2157046 w 2168769"/>
                <a:gd name="connsiteY4" fmla="*/ 1477108 h 1477108"/>
                <a:gd name="connsiteX0" fmla="*/ 0 w 2168769"/>
                <a:gd name="connsiteY0" fmla="*/ 1500554 h 1500554"/>
                <a:gd name="connsiteX1" fmla="*/ 1301261 w 2168769"/>
                <a:gd name="connsiteY1" fmla="*/ 715108 h 1500554"/>
                <a:gd name="connsiteX2" fmla="*/ 1910861 w 2168769"/>
                <a:gd name="connsiteY2" fmla="*/ 281354 h 1500554"/>
                <a:gd name="connsiteX3" fmla="*/ 2168769 w 2168769"/>
                <a:gd name="connsiteY3" fmla="*/ 0 h 1500554"/>
                <a:gd name="connsiteX4" fmla="*/ 2157046 w 2168769"/>
                <a:gd name="connsiteY4" fmla="*/ 1500554 h 1500554"/>
                <a:gd name="connsiteX0" fmla="*/ 0 w 2158174"/>
                <a:gd name="connsiteY0" fmla="*/ 1500554 h 1500554"/>
                <a:gd name="connsiteX1" fmla="*/ 1301261 w 2158174"/>
                <a:gd name="connsiteY1" fmla="*/ 715108 h 1500554"/>
                <a:gd name="connsiteX2" fmla="*/ 1910861 w 2158174"/>
                <a:gd name="connsiteY2" fmla="*/ 281354 h 1500554"/>
                <a:gd name="connsiteX3" fmla="*/ 2157046 w 2158174"/>
                <a:gd name="connsiteY3" fmla="*/ 0 h 1500554"/>
                <a:gd name="connsiteX4" fmla="*/ 2157046 w 2158174"/>
                <a:gd name="connsiteY4" fmla="*/ 1500554 h 1500554"/>
                <a:gd name="connsiteX0" fmla="*/ 0 w 2158174"/>
                <a:gd name="connsiteY0" fmla="*/ 1500554 h 1524000"/>
                <a:gd name="connsiteX1" fmla="*/ 1301261 w 2158174"/>
                <a:gd name="connsiteY1" fmla="*/ 715108 h 1524000"/>
                <a:gd name="connsiteX2" fmla="*/ 1910861 w 2158174"/>
                <a:gd name="connsiteY2" fmla="*/ 281354 h 1524000"/>
                <a:gd name="connsiteX3" fmla="*/ 2157046 w 2158174"/>
                <a:gd name="connsiteY3" fmla="*/ 0 h 1524000"/>
                <a:gd name="connsiteX4" fmla="*/ 2157046 w 2158174"/>
                <a:gd name="connsiteY4" fmla="*/ 1524000 h 1524000"/>
                <a:gd name="connsiteX0" fmla="*/ 0 w 2157046"/>
                <a:gd name="connsiteY0" fmla="*/ 1500554 h 1524000"/>
                <a:gd name="connsiteX1" fmla="*/ 1301261 w 2157046"/>
                <a:gd name="connsiteY1" fmla="*/ 715108 h 1524000"/>
                <a:gd name="connsiteX2" fmla="*/ 1910861 w 2157046"/>
                <a:gd name="connsiteY2" fmla="*/ 281354 h 1524000"/>
                <a:gd name="connsiteX3" fmla="*/ 2157046 w 2157046"/>
                <a:gd name="connsiteY3" fmla="*/ 0 h 1524000"/>
                <a:gd name="connsiteX4" fmla="*/ 2145323 w 2157046"/>
                <a:gd name="connsiteY4" fmla="*/ 1524000 h 1524000"/>
                <a:gd name="connsiteX0" fmla="*/ 0 w 2157046"/>
                <a:gd name="connsiteY0" fmla="*/ 1488831 h 1512277"/>
                <a:gd name="connsiteX1" fmla="*/ 1301261 w 2157046"/>
                <a:gd name="connsiteY1" fmla="*/ 703385 h 1512277"/>
                <a:gd name="connsiteX2" fmla="*/ 1910861 w 2157046"/>
                <a:gd name="connsiteY2" fmla="*/ 269631 h 1512277"/>
                <a:gd name="connsiteX3" fmla="*/ 2157046 w 2157046"/>
                <a:gd name="connsiteY3" fmla="*/ 0 h 1512277"/>
                <a:gd name="connsiteX4" fmla="*/ 2145323 w 2157046"/>
                <a:gd name="connsiteY4" fmla="*/ 1512277 h 1512277"/>
                <a:gd name="connsiteX0" fmla="*/ 0 w 2157046"/>
                <a:gd name="connsiteY0" fmla="*/ 1488831 h 1488831"/>
                <a:gd name="connsiteX1" fmla="*/ 1301261 w 2157046"/>
                <a:gd name="connsiteY1" fmla="*/ 703385 h 1488831"/>
                <a:gd name="connsiteX2" fmla="*/ 1910861 w 2157046"/>
                <a:gd name="connsiteY2" fmla="*/ 269631 h 1488831"/>
                <a:gd name="connsiteX3" fmla="*/ 2157046 w 2157046"/>
                <a:gd name="connsiteY3" fmla="*/ 0 h 148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7046" h="1488831">
                  <a:moveTo>
                    <a:pt x="0" y="1488831"/>
                  </a:moveTo>
                  <a:lnTo>
                    <a:pt x="1301261" y="703385"/>
                  </a:lnTo>
                  <a:lnTo>
                    <a:pt x="1910861" y="269631"/>
                  </a:lnTo>
                  <a:lnTo>
                    <a:pt x="2157046" y="0"/>
                  </a:lnTo>
                </a:path>
              </a:pathLst>
            </a:custGeom>
            <a:noFill/>
            <a:ln w="190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678615" y="6265679"/>
              <a:ext cx="3036277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842738" y="4483772"/>
              <a:ext cx="23447" cy="194603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159261" y="6136725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32" name="Oval 31"/>
            <p:cNvSpPr>
              <a:spLocks noChangeAspect="1"/>
            </p:cNvSpPr>
            <p:nvPr/>
          </p:nvSpPr>
          <p:spPr bwMode="auto">
            <a:xfrm>
              <a:off x="1123261" y="621878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 bwMode="auto">
            <a:xfrm>
              <a:off x="3278646" y="472995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 bwMode="auto">
            <a:xfrm>
              <a:off x="1452338" y="5656077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 bwMode="auto">
            <a:xfrm>
              <a:off x="1698523" y="5302726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 bwMode="auto">
            <a:xfrm>
              <a:off x="1772184" y="5530813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7" name="Oval 36"/>
            <p:cNvSpPr>
              <a:spLocks noChangeAspect="1"/>
            </p:cNvSpPr>
            <p:nvPr/>
          </p:nvSpPr>
          <p:spPr bwMode="auto">
            <a:xfrm>
              <a:off x="2413959" y="5420787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 bwMode="auto">
            <a:xfrm>
              <a:off x="2485959" y="518715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 bwMode="auto">
            <a:xfrm>
              <a:off x="2694419" y="506909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 bwMode="auto">
            <a:xfrm>
              <a:off x="3024986" y="499709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 bwMode="auto">
            <a:xfrm>
              <a:off x="2036830" y="527927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3303348" y="6138384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-516934" y="4509685"/>
              <a:ext cx="1698635" cy="608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CA" sz="2200" dirty="0"/>
                <a:t>b</a:t>
              </a:r>
              <a:r>
                <a:rPr lang="en-CA" sz="2200" dirty="0" smtClean="0"/>
                <a:t>ottleneck cost</a:t>
              </a:r>
              <a:endParaRPr lang="en-CA" sz="22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28820" y="6254784"/>
              <a:ext cx="30285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latin typeface="Calibri" panose="020F0502020204030204" pitchFamily="34" charset="0"/>
                </a:rPr>
                <a:t>1</a:t>
              </a:r>
              <a:endParaRPr lang="en-CA" sz="2200" dirty="0">
                <a:latin typeface="Calibri" panose="020F0502020204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276000" y="5879723"/>
              <a:ext cx="30263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n</a:t>
              </a:r>
              <a:endParaRPr lang="en-CA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725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0985" y="1184029"/>
                <a:ext cx="8124092" cy="3246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Concatenation theorem (Post-S14):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 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)), </a:t>
                </a:r>
              </a:p>
              <a:p>
                <a:pPr>
                  <a:spcBef>
                    <a:spcPts val="3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00FF"/>
                    </a:solidFill>
                  </a:rPr>
                  <a:t>	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(2),…,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(2)), …, 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(s)) 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altLang="en-US" dirty="0" smtClean="0"/>
                  <a:t>be a sequence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/>
                  <a:t>-tuples where each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</a:t>
                </a:r>
                <a:r>
                  <a:rPr lang="en-CA" altLang="en-US" dirty="0" smtClean="0"/>
                  <a:t> is a random tree rooted at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/>
                  <a:t>. Suppose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V(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(s))|=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n </a:t>
                </a:r>
                <a:r>
                  <a:rPr lang="en-CA" altLang="en-US" dirty="0"/>
                  <a:t>with probability 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/>
                  <a:t>. </a:t>
                </a:r>
                <a:endParaRPr lang="en-CA" altLang="en-US" dirty="0" smtClean="0"/>
              </a:p>
              <a:p>
                <a:pPr>
                  <a:spcBef>
                    <a:spcPts val="600"/>
                  </a:spcBef>
                </a:pPr>
                <a:r>
                  <a:rPr lang="en-CA" altLang="en-US" dirty="0" smtClean="0"/>
                  <a:t>Let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be </a:t>
                </a:r>
                <a:r>
                  <a:rPr lang="en-CA" altLang="en-US" dirty="0">
                    <a:solidFill>
                      <a:srgbClr val="CC0000"/>
                    </a:solidFill>
                  </a:rPr>
                  <a:t>lower-envelope curve</a:t>
                </a:r>
                <a:r>
                  <a:rPr lang="en-CA" altLang="en-US" dirty="0"/>
                  <a:t> of </a:t>
                </a:r>
                <a:endParaRPr lang="en-CA" altLang="en-US" dirty="0" smtClean="0"/>
              </a:p>
              <a:p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,…,s </a:t>
                </a:r>
                <a:r>
                  <a:rPr lang="en-CA" altLang="en-US" sz="2800" dirty="0" err="1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>
                    <a:solidFill>
                      <a:srgbClr val="0000FF"/>
                    </a:solidFill>
                  </a:rPr>
                  <a:t>support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of 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CA" altLang="en-US" i="1" baseline="-2500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altLang="en-US" sz="2800" dirty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V(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(q))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, max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i=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c(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(q))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sz="2800" dirty="0">
                    <a:solidFill>
                      <a:srgbClr val="0000FF"/>
                    </a:solidFill>
                  </a:rPr>
                  <a:t>)</a:t>
                </a:r>
                <a:endParaRPr lang="en-CA" sz="2800" dirty="0" smtClean="0"/>
              </a:p>
              <a:p>
                <a:pPr>
                  <a:spcBef>
                    <a:spcPts val="1200"/>
                  </a:spcBef>
                </a:pPr>
                <a:r>
                  <a:rPr lang="en-CA" altLang="en-US" dirty="0"/>
                  <a:t>Can get a solution of cost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≤</a:t>
                </a:r>
                <a:r>
                  <a:rPr lang="en-CA" altLang="en-US" dirty="0"/>
                  <a:t> </a:t>
                </a:r>
                <a:r>
                  <a:rPr lang="en-CA" altLang="en-US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CA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5" y="1184029"/>
                <a:ext cx="8124092" cy="3246914"/>
              </a:xfrm>
              <a:prstGeom prst="rect">
                <a:avLst/>
              </a:prstGeom>
              <a:blipFill rotWithShape="0">
                <a:blip r:embed="rId2"/>
                <a:stretch>
                  <a:fillRect l="-1500" t="-1689" b="-168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7539" y="140680"/>
            <a:ext cx="8124092" cy="838200"/>
          </a:xfrm>
        </p:spPr>
        <p:txBody>
          <a:bodyPr/>
          <a:lstStyle/>
          <a:p>
            <a:r>
              <a:rPr lang="en-CA" dirty="0" smtClean="0"/>
              <a:t>Template for approximating k-MLP</a:t>
            </a:r>
            <a:endParaRPr lang="en-CA" dirty="0"/>
          </a:p>
        </p:txBody>
      </p:sp>
      <p:grpSp>
        <p:nvGrpSpPr>
          <p:cNvPr id="6" name="Group 5"/>
          <p:cNvGrpSpPr/>
          <p:nvPr/>
        </p:nvGrpSpPr>
        <p:grpSpPr>
          <a:xfrm>
            <a:off x="1632409" y="4399132"/>
            <a:ext cx="5606904" cy="2201899"/>
            <a:chOff x="906902" y="4472049"/>
            <a:chExt cx="5606904" cy="2201899"/>
          </a:xfrm>
        </p:grpSpPr>
        <p:sp>
          <p:nvSpPr>
            <p:cNvPr id="7" name="Freeform 6"/>
            <p:cNvSpPr/>
            <p:nvPr/>
          </p:nvSpPr>
          <p:spPr bwMode="auto">
            <a:xfrm>
              <a:off x="2574758" y="4752476"/>
              <a:ext cx="2166709" cy="1503948"/>
            </a:xfrm>
            <a:custGeom>
              <a:avLst/>
              <a:gdLst>
                <a:gd name="connsiteX0" fmla="*/ 0 w 2153653"/>
                <a:gd name="connsiteY0" fmla="*/ 1491916 h 1503948"/>
                <a:gd name="connsiteX1" fmla="*/ 1299411 w 2153653"/>
                <a:gd name="connsiteY1" fmla="*/ 709863 h 1503948"/>
                <a:gd name="connsiteX2" fmla="*/ 1900990 w 2153653"/>
                <a:gd name="connsiteY2" fmla="*/ 264695 h 1503948"/>
                <a:gd name="connsiteX3" fmla="*/ 2153653 w 2153653"/>
                <a:gd name="connsiteY3" fmla="*/ 0 h 1503948"/>
                <a:gd name="connsiteX4" fmla="*/ 2153653 w 2153653"/>
                <a:gd name="connsiteY4" fmla="*/ 1503948 h 1503948"/>
                <a:gd name="connsiteX5" fmla="*/ 0 w 2153653"/>
                <a:gd name="connsiteY5" fmla="*/ 1491916 h 1503948"/>
                <a:gd name="connsiteX0" fmla="*/ 0 w 2153653"/>
                <a:gd name="connsiteY0" fmla="*/ 1491916 h 1503948"/>
                <a:gd name="connsiteX1" fmla="*/ 1299411 w 2153653"/>
                <a:gd name="connsiteY1" fmla="*/ 709863 h 1503948"/>
                <a:gd name="connsiteX2" fmla="*/ 1900990 w 2153653"/>
                <a:gd name="connsiteY2" fmla="*/ 264695 h 1503948"/>
                <a:gd name="connsiteX3" fmla="*/ 2153653 w 2153653"/>
                <a:gd name="connsiteY3" fmla="*/ 0 h 1503948"/>
                <a:gd name="connsiteX4" fmla="*/ 2153653 w 2153653"/>
                <a:gd name="connsiteY4" fmla="*/ 1503948 h 1503948"/>
                <a:gd name="connsiteX5" fmla="*/ 0 w 2153653"/>
                <a:gd name="connsiteY5" fmla="*/ 1491916 h 1503948"/>
                <a:gd name="connsiteX0" fmla="*/ 0 w 2165678"/>
                <a:gd name="connsiteY0" fmla="*/ 1503947 h 1503948"/>
                <a:gd name="connsiteX1" fmla="*/ 1311436 w 2165678"/>
                <a:gd name="connsiteY1" fmla="*/ 709863 h 1503948"/>
                <a:gd name="connsiteX2" fmla="*/ 1913015 w 2165678"/>
                <a:gd name="connsiteY2" fmla="*/ 264695 h 1503948"/>
                <a:gd name="connsiteX3" fmla="*/ 2165678 w 2165678"/>
                <a:gd name="connsiteY3" fmla="*/ 0 h 1503948"/>
                <a:gd name="connsiteX4" fmla="*/ 2165678 w 2165678"/>
                <a:gd name="connsiteY4" fmla="*/ 1503948 h 1503948"/>
                <a:gd name="connsiteX5" fmla="*/ 0 w 2165678"/>
                <a:gd name="connsiteY5" fmla="*/ 1503947 h 150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5678" h="1503948">
                  <a:moveTo>
                    <a:pt x="0" y="1503947"/>
                  </a:moveTo>
                  <a:lnTo>
                    <a:pt x="1311436" y="709863"/>
                  </a:lnTo>
                  <a:lnTo>
                    <a:pt x="1913015" y="264695"/>
                  </a:lnTo>
                  <a:lnTo>
                    <a:pt x="2165678" y="0"/>
                  </a:lnTo>
                  <a:lnTo>
                    <a:pt x="2165678" y="1503948"/>
                  </a:lnTo>
                  <a:lnTo>
                    <a:pt x="0" y="1503947"/>
                  </a:lnTo>
                  <a:close/>
                </a:path>
              </a:pathLst>
            </a:custGeom>
            <a:solidFill>
              <a:srgbClr val="CC0000">
                <a:alpha val="20000"/>
              </a:srgbClr>
            </a:solidFill>
            <a:ln w="1905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2110154" y="6253956"/>
              <a:ext cx="3036277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2274277" y="4472049"/>
              <a:ext cx="23447" cy="194603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2590800" y="6125002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2554800" y="620706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 bwMode="auto">
            <a:xfrm>
              <a:off x="4710185" y="471823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2883877" y="564435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 bwMode="auto">
            <a:xfrm>
              <a:off x="3130062" y="5291003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 bwMode="auto">
            <a:xfrm>
              <a:off x="3203723" y="551909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 bwMode="auto">
            <a:xfrm>
              <a:off x="3845498" y="540906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 bwMode="auto">
            <a:xfrm>
              <a:off x="3917498" y="5175432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 bwMode="auto">
            <a:xfrm>
              <a:off x="4125958" y="505736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 bwMode="auto">
            <a:xfrm>
              <a:off x="4456525" y="498536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 bwMode="auto">
            <a:xfrm>
              <a:off x="3468369" y="526755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4734887" y="6126661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4671539" y="6228000"/>
              <a:ext cx="184226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/>
                <a:t>t</a:t>
              </a:r>
              <a:r>
                <a:rPr lang="en-CA" sz="2200" dirty="0" smtClean="0"/>
                <a:t>otal coverage</a:t>
              </a:r>
              <a:endParaRPr lang="en-CA" sz="2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06902" y="4489369"/>
              <a:ext cx="1477639" cy="608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CA" sz="2200" dirty="0"/>
                <a:t>b</a:t>
              </a:r>
              <a:r>
                <a:rPr lang="en-CA" sz="2200" dirty="0" smtClean="0"/>
                <a:t>ottleneck cost</a:t>
              </a:r>
              <a:endParaRPr lang="en-CA" sz="2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60359" y="6243061"/>
              <a:ext cx="30285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latin typeface="Calibri" panose="020F0502020204030204" pitchFamily="34" charset="0"/>
                </a:rPr>
                <a:t>1</a:t>
              </a:r>
              <a:endParaRPr lang="en-CA" sz="2200" dirty="0">
                <a:latin typeface="Calibri" panose="020F050202020403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07539" y="5868000"/>
              <a:ext cx="30263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n</a:t>
              </a:r>
              <a:endParaRPr lang="en-CA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74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29199" y="176213"/>
            <a:ext cx="8145877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k-MLP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1152000"/>
                <a:ext cx="8510954" cy="3223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8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Concatenation theorem (Post-S14):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Z(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 Z(2), …, Z(s) </a:t>
                </a:r>
                <a:r>
                  <a:rPr lang="en-CA" altLang="en-US" dirty="0" smtClean="0"/>
                  <a:t>be a suitable sequence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/>
                  <a:t>-tuples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{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altLang="en-US" dirty="0" smtClean="0"/>
                  <a:t>-trees. Let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be </a:t>
                </a:r>
                <a:r>
                  <a:rPr lang="en-CA" altLang="en-US" dirty="0" smtClean="0"/>
                  <a:t>their </a:t>
                </a:r>
                <a:r>
                  <a:rPr lang="en-CA" altLang="en-US" dirty="0" smtClean="0">
                    <a:solidFill>
                      <a:srgbClr val="CC0000"/>
                    </a:solidFill>
                  </a:rPr>
                  <a:t>lower-envelope curve </a:t>
                </a:r>
                <a:r>
                  <a:rPr lang="en-CA" altLang="en-US" dirty="0" smtClean="0">
                    <a:sym typeface="Symbol" panose="05050102010706020507" pitchFamily="18" charset="2"/>
                  </a:rPr>
                  <a:t></a:t>
                </a:r>
                <a:r>
                  <a:rPr lang="en-CA" altLang="en-US" dirty="0" smtClean="0"/>
                  <a:t> can </a:t>
                </a:r>
                <a:r>
                  <a:rPr lang="en-CA" altLang="en-US" dirty="0"/>
                  <a:t>get </a:t>
                </a:r>
                <a:r>
                  <a:rPr lang="en-CA" altLang="en-US" dirty="0" smtClean="0"/>
                  <a:t>solution </a:t>
                </a:r>
                <a:r>
                  <a:rPr lang="en-CA" altLang="en-US" dirty="0"/>
                  <a:t>of cost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≤</a:t>
                </a:r>
                <a:r>
                  <a:rPr lang="en-CA" altLang="en-US" dirty="0"/>
                  <a:t> </a:t>
                </a:r>
                <a:r>
                  <a:rPr lang="en-CA" altLang="en-US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CA" dirty="0" smtClean="0"/>
              </a:p>
              <a:p>
                <a:pPr eaLnBrk="1" hangingPunct="1">
                  <a:spcBef>
                    <a:spcPts val="1200"/>
                  </a:spcBef>
                  <a:defRPr/>
                </a:pPr>
                <a:r>
                  <a:rPr lang="en-CA" dirty="0" smtClean="0"/>
                  <a:t>Key question</a:t>
                </a:r>
                <a:r>
                  <a:rPr lang="en-CA" dirty="0"/>
                  <a:t>: How to get </a:t>
                </a:r>
                <a:r>
                  <a:rPr lang="en-CA" dirty="0" smtClean="0"/>
                  <a:t>good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dirty="0" smtClean="0"/>
                  <a:t>-tuples </a:t>
                </a:r>
                <a:r>
                  <a:rPr lang="en-CA" dirty="0"/>
                  <a:t>of </a:t>
                </a:r>
                <a:r>
                  <a:rPr lang="en-CA" dirty="0">
                    <a:solidFill>
                      <a:srgbClr val="0000FF"/>
                    </a:solidFill>
                  </a:rPr>
                  <a:t>{</a:t>
                </a:r>
                <a:r>
                  <a:rPr lang="en-CA" dirty="0" err="1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-trees?</a:t>
                </a:r>
                <a:endParaRPr lang="en-CA" dirty="0"/>
              </a:p>
              <a:p>
                <a:pPr eaLnBrk="1" hangingPunct="1">
                  <a:spcBef>
                    <a:spcPts val="600"/>
                  </a:spcBef>
                  <a:defRPr/>
                </a:pPr>
                <a:r>
                  <a:rPr lang="en-CA" sz="2200" dirty="0"/>
                  <a:t>For </a:t>
                </a:r>
                <a:r>
                  <a:rPr lang="en-CA" sz="2200" dirty="0">
                    <a:solidFill>
                      <a:srgbClr val="D30000"/>
                    </a:solidFill>
                  </a:rPr>
                  <a:t>multi-depot k-MLP</a:t>
                </a:r>
                <a:r>
                  <a:rPr lang="en-CA" sz="2200" dirty="0"/>
                  <a:t>: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CK04 solve a suitable variant of max </a:t>
                </a:r>
                <a:r>
                  <a:rPr lang="en-CA" sz="2200" dirty="0">
                    <a:solidFill>
                      <a:srgbClr val="0000FF"/>
                    </a:solidFill>
                  </a:rPr>
                  <a:t>k</a:t>
                </a:r>
                <a:r>
                  <a:rPr lang="en-CA" sz="2200" dirty="0"/>
                  <a:t>-cover: lose various factors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Our approach: use </a:t>
                </a:r>
                <a:r>
                  <a:rPr lang="en-CA" sz="2200" dirty="0">
                    <a:solidFill>
                      <a:srgbClr val="009900"/>
                    </a:solidFill>
                  </a:rPr>
                  <a:t>configuration LP </a:t>
                </a:r>
                <a:r>
                  <a:rPr lang="en-CA" sz="2200" dirty="0"/>
                  <a:t>– </a:t>
                </a:r>
                <a:r>
                  <a:rPr lang="en-CA" sz="2000" dirty="0" smtClean="0"/>
                  <a:t>yields, for each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 smtClean="0"/>
                  <a:t>, </a:t>
                </a:r>
                <a:r>
                  <a:rPr lang="en-CA" sz="2000" dirty="0">
                    <a:solidFill>
                      <a:srgbClr val="0000FF"/>
                    </a:solidFill>
                  </a:rPr>
                  <a:t>{</a:t>
                </a:r>
                <a:r>
                  <a:rPr lang="en-CA" sz="2000" dirty="0" err="1">
                    <a:solidFill>
                      <a:srgbClr val="0000FF"/>
                    </a:solidFill>
                  </a:rPr>
                  <a:t>r</a:t>
                </a:r>
                <a:r>
                  <a:rPr lang="en-CA" sz="2000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sz="2000" dirty="0">
                    <a:solidFill>
                      <a:srgbClr val="0000FF"/>
                    </a:solidFill>
                  </a:rPr>
                  <a:t>}</a:t>
                </a:r>
                <a:r>
                  <a:rPr lang="en-CA" sz="2000" dirty="0"/>
                  <a:t>-</a:t>
                </a:r>
                <a:r>
                  <a:rPr lang="en-CA" sz="2000" dirty="0" smtClean="0"/>
                  <a:t>trees, each of cost </a:t>
                </a:r>
                <a:r>
                  <a:rPr lang="en-CA" altLang="en-US" sz="2000" dirty="0" smtClean="0">
                    <a:solidFill>
                      <a:srgbClr val="0000FF"/>
                    </a:solidFill>
                  </a:rPr>
                  <a:t>≤ t;  </a:t>
                </a:r>
                <a:r>
                  <a:rPr lang="en-CA" altLang="en-US" sz="2000" dirty="0" smtClean="0"/>
                  <a:t>fall behind LP-coverage by time </a:t>
                </a:r>
                <a:r>
                  <a:rPr lang="en-CA" altLang="en-US" sz="2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CA" altLang="en-US" sz="2000" dirty="0" smtClean="0"/>
                  <a:t>, so factor degrades from </a:t>
                </a:r>
                <a:r>
                  <a:rPr lang="en-CA" altLang="en-US" sz="20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sz="2000" baseline="30000" dirty="0" smtClean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sz="2000" dirty="0" smtClean="0"/>
                  <a:t> to </a:t>
                </a:r>
                <a:r>
                  <a:rPr lang="en-CA" altLang="en-US" sz="2000" dirty="0" smtClean="0">
                    <a:solidFill>
                      <a:srgbClr val="0000FF"/>
                    </a:solidFill>
                  </a:rPr>
                  <a:t>8.497</a:t>
                </a:r>
                <a:r>
                  <a:rPr lang="en-CA" altLang="en-US" sz="2000" dirty="0" smtClean="0"/>
                  <a:t> </a:t>
                </a:r>
                <a:endParaRPr lang="en-CA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152000"/>
                <a:ext cx="8510954" cy="3223831"/>
              </a:xfrm>
              <a:prstGeom prst="rect">
                <a:avLst/>
              </a:prstGeom>
              <a:blipFill rotWithShape="0">
                <a:blip r:embed="rId2"/>
                <a:stretch>
                  <a:fillRect l="-1146" t="-1701" r="-716" b="-245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68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346075"/>
            <a:ext cx="7772400" cy="83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Configuration LP for k-MLP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984250" y="1577975"/>
            <a:ext cx="77612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571500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571500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5715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/>
              <a:t>Let  </a:t>
            </a:r>
            <a:r>
              <a:rPr lang="en-US" altLang="en-US" sz="220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US" altLang="en-US" sz="2200" baseline="30000">
                <a:solidFill>
                  <a:srgbClr val="0000FF"/>
                </a:solidFill>
                <a:latin typeface="Lucida Calligraphy" panose="03010101010101010101" pitchFamily="66" charset="0"/>
              </a:rPr>
              <a:t> 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(t)</a:t>
            </a:r>
            <a:r>
              <a:rPr lang="en-US" altLang="en-US" sz="2400" baseline="-25000"/>
              <a:t> </a:t>
            </a:r>
            <a:r>
              <a:rPr lang="en-US" altLang="en-US" sz="2400"/>
              <a:t>= all </a:t>
            </a:r>
            <a:r>
              <a:rPr lang="en-US" altLang="en-US" sz="2400">
                <a:solidFill>
                  <a:srgbClr val="0000FF"/>
                </a:solidFill>
              </a:rPr>
              <a:t>r</a:t>
            </a:r>
            <a:r>
              <a:rPr lang="en-US" altLang="en-US" sz="2400" baseline="-25000">
                <a:solidFill>
                  <a:srgbClr val="0000FF"/>
                </a:solidFill>
              </a:rPr>
              <a:t>i</a:t>
            </a:r>
            <a:r>
              <a:rPr lang="en-US" altLang="en-US" sz="2400"/>
              <a:t>-paths of length at most </a:t>
            </a:r>
            <a:r>
              <a:rPr lang="en-US" altLang="en-US" sz="2400">
                <a:solidFill>
                  <a:srgbClr val="0000FF"/>
                </a:solidFill>
              </a:rPr>
              <a:t>t</a:t>
            </a:r>
            <a:r>
              <a:rPr lang="en-US" altLang="en-US" sz="240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x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v,t </a:t>
            </a:r>
            <a:r>
              <a:rPr lang="en-US" altLang="en-US" sz="2400"/>
              <a:t>:	indicates if node </a:t>
            </a:r>
            <a:r>
              <a:rPr lang="en-US" altLang="en-US" sz="2400">
                <a:solidFill>
                  <a:srgbClr val="0000FF"/>
                </a:solidFill>
              </a:rPr>
              <a:t>v</a:t>
            </a:r>
            <a:r>
              <a:rPr lang="en-US" altLang="en-US" sz="2400"/>
              <a:t> is visited at time </a:t>
            </a:r>
            <a:r>
              <a:rPr lang="en-US" altLang="en-US" sz="2400">
                <a:solidFill>
                  <a:srgbClr val="0000FF"/>
                </a:solidFill>
              </a:rPr>
              <a:t>t</a:t>
            </a:r>
            <a:r>
              <a:rPr lang="en-US" altLang="en-US" sz="2400"/>
              <a:t> by vehicle </a:t>
            </a:r>
            <a:r>
              <a:rPr lang="en-US" altLang="en-US" sz="2400">
                <a:solidFill>
                  <a:srgbClr val="0000FF"/>
                </a:solidFill>
              </a:rPr>
              <a:t>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z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P, t </a:t>
            </a:r>
            <a:r>
              <a:rPr lang="en-US" altLang="en-US" sz="2400"/>
              <a:t>:  indicates if path </a:t>
            </a:r>
            <a:r>
              <a:rPr lang="en-US" altLang="en-US" sz="2400">
                <a:solidFill>
                  <a:srgbClr val="0000FF"/>
                </a:solidFill>
              </a:rPr>
              <a:t>P</a:t>
            </a:r>
            <a:r>
              <a:rPr lang="en-US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Î</a:t>
            </a:r>
            <a:r>
              <a:rPr lang="en-US" altLang="en-US" sz="220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US" altLang="en-US" sz="2400" baseline="30000">
                <a:solidFill>
                  <a:srgbClr val="0000FF"/>
                </a:solidFill>
              </a:rPr>
              <a:t> i</a:t>
            </a:r>
            <a:r>
              <a:rPr lang="en-US" altLang="en-US" sz="2400">
                <a:solidFill>
                  <a:srgbClr val="0000FF"/>
                </a:solidFill>
              </a:rPr>
              <a:t>(t)</a:t>
            </a:r>
            <a:r>
              <a:rPr lang="en-US" altLang="en-US" sz="2400"/>
              <a:t> is used to visit clients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	on vehicle </a:t>
            </a:r>
            <a:r>
              <a:rPr lang="en-US" altLang="en-US" sz="2400">
                <a:solidFill>
                  <a:srgbClr val="0000FF"/>
                </a:solidFill>
              </a:rPr>
              <a:t>i</a:t>
            </a:r>
            <a:r>
              <a:rPr lang="en-US" altLang="en-US" sz="2400"/>
              <a:t>’s route with latency </a:t>
            </a:r>
            <a:r>
              <a:rPr lang="en-US" altLang="en-US" sz="2400">
                <a:solidFill>
                  <a:srgbClr val="0000FF"/>
                </a:solidFill>
              </a:rPr>
              <a:t>≤ 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T</a:t>
            </a:r>
            <a:r>
              <a:rPr lang="en-US" altLang="en-US" sz="2400"/>
              <a:t> : 	upper bound on node latency; assume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/>
              <a:t>poly-bounded 	(can ensure via scaling + rounding); </a:t>
            </a:r>
            <a:r>
              <a:rPr lang="en-US" altLang="en-US" sz="2400">
                <a:solidFill>
                  <a:srgbClr val="0000FF"/>
                </a:solidFill>
              </a:rPr>
              <a:t> t </a:t>
            </a:r>
            <a:r>
              <a:rPr lang="en-US" altLang="en-US" sz="2400"/>
              <a:t>indexes </a:t>
            </a:r>
            <a:r>
              <a:rPr lang="en-US" altLang="en-US" sz="2400">
                <a:solidFill>
                  <a:srgbClr val="0000FF"/>
                </a:solidFill>
              </a:rPr>
              <a:t>{</a:t>
            </a:r>
            <a:r>
              <a:rPr lang="en-US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,…,T}</a:t>
            </a: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946150" y="3873500"/>
            <a:ext cx="7799388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Minimize 			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US" altLang="en-US" sz="2400" baseline="-25000">
                <a:solidFill>
                  <a:srgbClr val="0000FF"/>
                </a:solidFill>
              </a:rPr>
              <a:t>i, v, t</a:t>
            </a:r>
            <a:r>
              <a:rPr lang="en-US" altLang="en-US" sz="2400">
                <a:solidFill>
                  <a:srgbClr val="0000FF"/>
                </a:solidFill>
              </a:rPr>
              <a:t> t</a:t>
            </a:r>
            <a:r>
              <a:rPr lang="en-US" altLang="en-US" sz="2400" baseline="-25000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x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v,t 	</a:t>
            </a:r>
            <a:r>
              <a:rPr lang="en-US" altLang="en-US" sz="2400">
                <a:solidFill>
                  <a:srgbClr val="0000FF"/>
                </a:solidFill>
              </a:rPr>
              <a:t>(P)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400"/>
              <a:t>subject to,		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US" altLang="en-US" sz="2400" baseline="-25000">
                <a:solidFill>
                  <a:srgbClr val="0000FF"/>
                </a:solidFill>
              </a:rPr>
              <a:t>i,t</a:t>
            </a:r>
            <a:r>
              <a:rPr lang="en-US" altLang="en-US" sz="2400">
                <a:solidFill>
                  <a:srgbClr val="0000FF"/>
                </a:solidFill>
              </a:rPr>
              <a:t> x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v,t</a:t>
            </a:r>
            <a:r>
              <a:rPr lang="en-US" altLang="en-US" sz="2400">
                <a:solidFill>
                  <a:srgbClr val="0000FF"/>
                </a:solidFill>
              </a:rPr>
              <a:t>	≥ </a:t>
            </a:r>
            <a:r>
              <a:rPr lang="en-US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200">
                <a:latin typeface="Comic Sans MS" panose="030F0702030302020204" pitchFamily="66" charset="0"/>
              </a:rPr>
              <a:t>	</a:t>
            </a:r>
            <a:r>
              <a:rPr lang="en-US" altLang="en-US" sz="2400"/>
              <a:t>for all </a:t>
            </a:r>
            <a:r>
              <a:rPr lang="en-US" altLang="en-US" sz="2400">
                <a:solidFill>
                  <a:srgbClr val="0000FF"/>
                </a:solidFill>
              </a:rPr>
              <a:t>v	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		∑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25000">
                <a:solidFill>
                  <a:srgbClr val="0000FF"/>
                </a:solidFill>
                <a:latin typeface="Symbol" panose="05050102010706020507" pitchFamily="18" charset="2"/>
              </a:rPr>
              <a:t>Î</a:t>
            </a:r>
            <a:r>
              <a:rPr lang="en-US" altLang="en-US" sz="2400" baseline="-25000">
                <a:solidFill>
                  <a:srgbClr val="0000FF"/>
                </a:solidFill>
                <a:latin typeface="Lucida Calligraphy" panose="03010101010101010101" pitchFamily="66" charset="0"/>
              </a:rPr>
              <a:t>P </a:t>
            </a:r>
            <a:r>
              <a:rPr lang="en-US" altLang="en-US" sz="2400" baseline="-8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(t)</a:t>
            </a:r>
            <a:r>
              <a:rPr lang="en-US" altLang="en-US" sz="2400">
                <a:solidFill>
                  <a:srgbClr val="0000FF"/>
                </a:solidFill>
              </a:rPr>
              <a:t> z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P, t</a:t>
            </a:r>
            <a:r>
              <a:rPr lang="en-US" altLang="en-US" sz="2400">
                <a:solidFill>
                  <a:srgbClr val="0000FF"/>
                </a:solidFill>
              </a:rPr>
              <a:t>	≤ </a:t>
            </a:r>
            <a:r>
              <a:rPr lang="en-US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	</a:t>
            </a:r>
            <a:r>
              <a:rPr lang="en-US" altLang="en-US" sz="2400">
                <a:solidFill>
                  <a:schemeClr val="tx2"/>
                </a:solidFill>
              </a:rPr>
              <a:t>for all </a:t>
            </a:r>
            <a:r>
              <a:rPr lang="en-US" altLang="en-US" sz="2400">
                <a:solidFill>
                  <a:srgbClr val="0000FF"/>
                </a:solidFill>
              </a:rPr>
              <a:t>i,</a:t>
            </a:r>
            <a:r>
              <a:rPr lang="en-US" altLang="en-US" sz="2400">
                <a:solidFill>
                  <a:schemeClr val="tx2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t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	∑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25000">
                <a:solidFill>
                  <a:srgbClr val="0000FF"/>
                </a:solidFill>
                <a:latin typeface="Symbol" panose="05050102010706020507" pitchFamily="18" charset="2"/>
              </a:rPr>
              <a:t>Î</a:t>
            </a:r>
            <a:r>
              <a:rPr lang="en-US" altLang="en-US" sz="2400" baseline="-25000">
                <a:solidFill>
                  <a:srgbClr val="0000FF"/>
                </a:solidFill>
                <a:latin typeface="Lucida Calligraphy" panose="03010101010101010101" pitchFamily="66" charset="0"/>
              </a:rPr>
              <a:t>P </a:t>
            </a:r>
            <a:r>
              <a:rPr lang="en-US" altLang="en-US" sz="2400" baseline="-8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(t):v</a:t>
            </a:r>
            <a:r>
              <a:rPr lang="en-US" altLang="en-US" sz="24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>
                <a:solidFill>
                  <a:srgbClr val="0000FF"/>
                </a:solidFill>
              </a:rPr>
              <a:t> z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P, t</a:t>
            </a:r>
            <a:r>
              <a:rPr lang="en-US" altLang="en-US" sz="2400">
                <a:solidFill>
                  <a:srgbClr val="0000FF"/>
                </a:solidFill>
              </a:rPr>
              <a:t>	≥ ∑</a:t>
            </a:r>
            <a:r>
              <a:rPr lang="en-US" altLang="en-US" sz="2400" baseline="-25000">
                <a:solidFill>
                  <a:srgbClr val="0000FF"/>
                </a:solidFill>
              </a:rPr>
              <a:t>t’≤t</a:t>
            </a:r>
            <a:r>
              <a:rPr lang="en-US" altLang="en-US" sz="2400">
                <a:solidFill>
                  <a:srgbClr val="0000FF"/>
                </a:solidFill>
              </a:rPr>
              <a:t> x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v,t’</a:t>
            </a:r>
            <a:r>
              <a:rPr lang="en-US" altLang="en-US" sz="2400">
                <a:solidFill>
                  <a:srgbClr val="0000FF"/>
                </a:solidFill>
              </a:rPr>
              <a:t>	</a:t>
            </a:r>
            <a:r>
              <a:rPr lang="en-US" altLang="en-US" sz="2400">
                <a:solidFill>
                  <a:srgbClr val="000000"/>
                </a:solidFill>
              </a:rPr>
              <a:t>for all </a:t>
            </a:r>
            <a:r>
              <a:rPr lang="en-US" altLang="en-US" sz="2400">
                <a:solidFill>
                  <a:srgbClr val="0000FF"/>
                </a:solidFill>
              </a:rPr>
              <a:t>v, i, t	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			x, z	≥ 0</a:t>
            </a:r>
            <a:r>
              <a:rPr lang="en-US" altLang="en-US" sz="240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5913" y="1184275"/>
            <a:ext cx="4619625" cy="4619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configurations for vehicle </a:t>
            </a:r>
            <a:r>
              <a:rPr lang="en-CA" dirty="0" err="1">
                <a:solidFill>
                  <a:srgbClr val="0000FF"/>
                </a:solidFill>
              </a:rPr>
              <a:t>i</a:t>
            </a:r>
            <a:r>
              <a:rPr lang="en-CA" dirty="0"/>
              <a:t> at time </a:t>
            </a:r>
            <a:r>
              <a:rPr lang="en-CA" dirty="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3" name="Right Arrow 2"/>
          <p:cNvSpPr>
            <a:spLocks noChangeArrowheads="1"/>
          </p:cNvSpPr>
          <p:nvPr/>
        </p:nvSpPr>
        <p:spPr bwMode="auto">
          <a:xfrm rot="-427504">
            <a:off x="2308225" y="1384300"/>
            <a:ext cx="1649413" cy="252413"/>
          </a:xfrm>
          <a:prstGeom prst="rightArrow">
            <a:avLst>
              <a:gd name="adj1" fmla="val 50000"/>
              <a:gd name="adj2" fmla="val 49947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</p:spTree>
    <p:extLst>
      <p:ext uri="{BB962C8B-B14F-4D97-AF65-F5344CB8AC3E}">
        <p14:creationId xmlns:p14="http://schemas.microsoft.com/office/powerpoint/2010/main" val="236390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263525"/>
            <a:ext cx="7772400" cy="83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Configuration LP for k-MLP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84250" y="1260475"/>
            <a:ext cx="77612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571500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571500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5715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/>
              <a:t>Let  </a:t>
            </a:r>
            <a:r>
              <a:rPr lang="en-US" altLang="en-US" sz="220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US" altLang="en-US" sz="2200" baseline="30000">
                <a:solidFill>
                  <a:srgbClr val="0000FF"/>
                </a:solidFill>
                <a:latin typeface="Lucida Calligraphy" panose="03010101010101010101" pitchFamily="66" charset="0"/>
              </a:rPr>
              <a:t> 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(t)</a:t>
            </a:r>
            <a:r>
              <a:rPr lang="en-US" altLang="en-US" sz="2400" baseline="-25000"/>
              <a:t> </a:t>
            </a:r>
            <a:r>
              <a:rPr lang="en-US" altLang="en-US" sz="2400"/>
              <a:t>= all </a:t>
            </a:r>
            <a:r>
              <a:rPr lang="en-US" altLang="en-US" sz="2400">
                <a:solidFill>
                  <a:srgbClr val="0000FF"/>
                </a:solidFill>
              </a:rPr>
              <a:t>r</a:t>
            </a:r>
            <a:r>
              <a:rPr lang="en-US" altLang="en-US" sz="2400" baseline="-25000">
                <a:solidFill>
                  <a:srgbClr val="0000FF"/>
                </a:solidFill>
              </a:rPr>
              <a:t>i</a:t>
            </a:r>
            <a:r>
              <a:rPr lang="en-US" altLang="en-US" sz="2400"/>
              <a:t>-paths of length at most </a:t>
            </a:r>
            <a:r>
              <a:rPr lang="en-US" altLang="en-US" sz="2400">
                <a:solidFill>
                  <a:srgbClr val="0000FF"/>
                </a:solidFill>
              </a:rPr>
              <a:t>t</a:t>
            </a:r>
            <a:r>
              <a:rPr lang="en-US" altLang="en-US" sz="240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x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v,t </a:t>
            </a:r>
            <a:r>
              <a:rPr lang="en-US" altLang="en-US" sz="2400"/>
              <a:t>:	indicates if node </a:t>
            </a:r>
            <a:r>
              <a:rPr lang="en-US" altLang="en-US" sz="2400">
                <a:solidFill>
                  <a:srgbClr val="0000FF"/>
                </a:solidFill>
              </a:rPr>
              <a:t>v</a:t>
            </a:r>
            <a:r>
              <a:rPr lang="en-US" altLang="en-US" sz="2400"/>
              <a:t> is visited at time </a:t>
            </a:r>
            <a:r>
              <a:rPr lang="en-US" altLang="en-US" sz="2400">
                <a:solidFill>
                  <a:srgbClr val="0000FF"/>
                </a:solidFill>
              </a:rPr>
              <a:t>t</a:t>
            </a:r>
            <a:r>
              <a:rPr lang="en-US" altLang="en-US" sz="2400"/>
              <a:t> by vehicle </a:t>
            </a:r>
            <a:r>
              <a:rPr lang="en-US" altLang="en-US" sz="2400">
                <a:solidFill>
                  <a:srgbClr val="0000FF"/>
                </a:solidFill>
              </a:rPr>
              <a:t>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z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P, t </a:t>
            </a:r>
            <a:r>
              <a:rPr lang="en-US" altLang="en-US" sz="2400"/>
              <a:t>:  indicates if path </a:t>
            </a:r>
            <a:r>
              <a:rPr lang="en-US" altLang="en-US" sz="2400">
                <a:solidFill>
                  <a:srgbClr val="0000FF"/>
                </a:solidFill>
              </a:rPr>
              <a:t>P</a:t>
            </a:r>
            <a:r>
              <a:rPr lang="en-US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Î</a:t>
            </a:r>
            <a:r>
              <a:rPr lang="en-US" altLang="en-US" sz="220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US" altLang="en-US" sz="2400" baseline="30000">
                <a:solidFill>
                  <a:srgbClr val="0000FF"/>
                </a:solidFill>
              </a:rPr>
              <a:t> i</a:t>
            </a:r>
            <a:r>
              <a:rPr lang="en-US" altLang="en-US" sz="2400">
                <a:solidFill>
                  <a:srgbClr val="0000FF"/>
                </a:solidFill>
              </a:rPr>
              <a:t>(t)</a:t>
            </a:r>
            <a:r>
              <a:rPr lang="en-US" altLang="en-US" sz="2400"/>
              <a:t> is used to visit clients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	on vehicle </a:t>
            </a:r>
            <a:r>
              <a:rPr lang="en-US" altLang="en-US" sz="2400">
                <a:solidFill>
                  <a:srgbClr val="0000FF"/>
                </a:solidFill>
              </a:rPr>
              <a:t>i</a:t>
            </a:r>
            <a:r>
              <a:rPr lang="en-US" altLang="en-US" sz="2400"/>
              <a:t>’s route with latency </a:t>
            </a:r>
            <a:r>
              <a:rPr lang="en-US" altLang="en-US" sz="2400">
                <a:solidFill>
                  <a:srgbClr val="0000FF"/>
                </a:solidFill>
              </a:rPr>
              <a:t>≤ t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46150" y="2795588"/>
            <a:ext cx="7799388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4125" algn="l"/>
                <a:tab pos="1600200" algn="l"/>
                <a:tab pos="2171700" algn="l"/>
                <a:tab pos="2427288" algn="l"/>
                <a:tab pos="3141663" algn="l"/>
                <a:tab pos="50180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Minimize 			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US" altLang="en-US" sz="2400" baseline="-25000">
                <a:solidFill>
                  <a:srgbClr val="0000FF"/>
                </a:solidFill>
              </a:rPr>
              <a:t>i, v, t</a:t>
            </a:r>
            <a:r>
              <a:rPr lang="en-US" altLang="en-US" sz="2400">
                <a:solidFill>
                  <a:srgbClr val="0000FF"/>
                </a:solidFill>
              </a:rPr>
              <a:t> t</a:t>
            </a:r>
            <a:r>
              <a:rPr lang="en-US" altLang="en-US" sz="2400" baseline="-25000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x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v,t 	</a:t>
            </a:r>
            <a:r>
              <a:rPr lang="en-US" altLang="en-US" sz="2400">
                <a:solidFill>
                  <a:srgbClr val="0000FF"/>
                </a:solidFill>
              </a:rPr>
              <a:t>(P)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400"/>
              <a:t>subject to,		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US" altLang="en-US" sz="2400" baseline="-25000">
                <a:solidFill>
                  <a:srgbClr val="0000FF"/>
                </a:solidFill>
              </a:rPr>
              <a:t>i,t</a:t>
            </a:r>
            <a:r>
              <a:rPr lang="en-US" altLang="en-US" sz="2400">
                <a:solidFill>
                  <a:srgbClr val="0000FF"/>
                </a:solidFill>
              </a:rPr>
              <a:t> x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v,t</a:t>
            </a:r>
            <a:r>
              <a:rPr lang="en-US" altLang="en-US" sz="2400">
                <a:solidFill>
                  <a:srgbClr val="0000FF"/>
                </a:solidFill>
              </a:rPr>
              <a:t>	≥ </a:t>
            </a:r>
            <a:r>
              <a:rPr lang="en-US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200">
                <a:latin typeface="Comic Sans MS" panose="030F0702030302020204" pitchFamily="66" charset="0"/>
              </a:rPr>
              <a:t>	</a:t>
            </a:r>
            <a:r>
              <a:rPr lang="en-US" altLang="en-US" sz="2400"/>
              <a:t>for all </a:t>
            </a:r>
            <a:r>
              <a:rPr lang="en-US" altLang="en-US" sz="2400">
                <a:solidFill>
                  <a:srgbClr val="0000FF"/>
                </a:solidFill>
              </a:rPr>
              <a:t>v	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		∑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25000">
                <a:solidFill>
                  <a:srgbClr val="0000FF"/>
                </a:solidFill>
                <a:latin typeface="Symbol" panose="05050102010706020507" pitchFamily="18" charset="2"/>
              </a:rPr>
              <a:t>Î</a:t>
            </a:r>
            <a:r>
              <a:rPr lang="en-US" altLang="en-US" sz="2400" baseline="-25000">
                <a:solidFill>
                  <a:srgbClr val="0000FF"/>
                </a:solidFill>
                <a:latin typeface="Lucida Calligraphy" panose="03010101010101010101" pitchFamily="66" charset="0"/>
              </a:rPr>
              <a:t>P </a:t>
            </a:r>
            <a:r>
              <a:rPr lang="en-US" altLang="en-US" sz="2400" baseline="-8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(t)</a:t>
            </a:r>
            <a:r>
              <a:rPr lang="en-US" altLang="en-US" sz="2400">
                <a:solidFill>
                  <a:srgbClr val="0000FF"/>
                </a:solidFill>
              </a:rPr>
              <a:t> z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P, t</a:t>
            </a:r>
            <a:r>
              <a:rPr lang="en-US" altLang="en-US" sz="2400">
                <a:solidFill>
                  <a:srgbClr val="0000FF"/>
                </a:solidFill>
              </a:rPr>
              <a:t>	≤ </a:t>
            </a:r>
            <a:r>
              <a:rPr lang="en-US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	</a:t>
            </a:r>
            <a:r>
              <a:rPr lang="en-US" altLang="en-US" sz="2400">
                <a:solidFill>
                  <a:schemeClr val="tx2"/>
                </a:solidFill>
              </a:rPr>
              <a:t>for all </a:t>
            </a:r>
            <a:r>
              <a:rPr lang="en-US" altLang="en-US" sz="2400">
                <a:solidFill>
                  <a:srgbClr val="0000FF"/>
                </a:solidFill>
              </a:rPr>
              <a:t>i,</a:t>
            </a:r>
            <a:r>
              <a:rPr lang="en-US" altLang="en-US" sz="2400">
                <a:solidFill>
                  <a:schemeClr val="tx2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t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	∑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25000">
                <a:solidFill>
                  <a:srgbClr val="0000FF"/>
                </a:solidFill>
                <a:latin typeface="Symbol" panose="05050102010706020507" pitchFamily="18" charset="2"/>
              </a:rPr>
              <a:t>Î</a:t>
            </a:r>
            <a:r>
              <a:rPr lang="en-US" altLang="en-US" sz="2400" baseline="-25000">
                <a:solidFill>
                  <a:srgbClr val="0000FF"/>
                </a:solidFill>
                <a:latin typeface="Lucida Calligraphy" panose="03010101010101010101" pitchFamily="66" charset="0"/>
              </a:rPr>
              <a:t>P </a:t>
            </a:r>
            <a:r>
              <a:rPr lang="en-US" altLang="en-US" sz="2400" baseline="-8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(t):v</a:t>
            </a:r>
            <a:r>
              <a:rPr lang="en-US" altLang="en-US" sz="24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>
                <a:solidFill>
                  <a:srgbClr val="0000FF"/>
                </a:solidFill>
              </a:rPr>
              <a:t> z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P, t</a:t>
            </a:r>
            <a:r>
              <a:rPr lang="en-US" altLang="en-US" sz="2400">
                <a:solidFill>
                  <a:srgbClr val="0000FF"/>
                </a:solidFill>
              </a:rPr>
              <a:t>	≥ ∑</a:t>
            </a:r>
            <a:r>
              <a:rPr lang="en-US" altLang="en-US" sz="2400" baseline="-25000">
                <a:solidFill>
                  <a:srgbClr val="0000FF"/>
                </a:solidFill>
              </a:rPr>
              <a:t>t’≤t</a:t>
            </a:r>
            <a:r>
              <a:rPr lang="en-US" altLang="en-US" sz="2400">
                <a:solidFill>
                  <a:srgbClr val="0000FF"/>
                </a:solidFill>
              </a:rPr>
              <a:t> x</a:t>
            </a:r>
            <a:r>
              <a:rPr lang="en-US" altLang="en-US" sz="2400" baseline="30000">
                <a:solidFill>
                  <a:srgbClr val="0000FF"/>
                </a:solidFill>
              </a:rPr>
              <a:t>i</a:t>
            </a:r>
            <a:r>
              <a:rPr lang="en-US" altLang="en-US" sz="2400" baseline="-25000">
                <a:solidFill>
                  <a:srgbClr val="0000FF"/>
                </a:solidFill>
              </a:rPr>
              <a:t>v,t’</a:t>
            </a:r>
            <a:r>
              <a:rPr lang="en-US" altLang="en-US" sz="2400">
                <a:solidFill>
                  <a:srgbClr val="0000FF"/>
                </a:solidFill>
              </a:rPr>
              <a:t>	</a:t>
            </a:r>
            <a:r>
              <a:rPr lang="en-US" altLang="en-US" sz="2400">
                <a:solidFill>
                  <a:srgbClr val="000000"/>
                </a:solidFill>
              </a:rPr>
              <a:t>for all </a:t>
            </a:r>
            <a:r>
              <a:rPr lang="en-US" altLang="en-US" sz="2400">
                <a:solidFill>
                  <a:srgbClr val="0000FF"/>
                </a:solidFill>
              </a:rPr>
              <a:t>v, i, t	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			x, z	≥ 0</a:t>
            </a:r>
            <a:r>
              <a:rPr lang="en-US" altLang="en-US" sz="2400"/>
              <a:t>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46150" y="5087938"/>
            <a:ext cx="796290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9900"/>
                </a:solidFill>
              </a:rPr>
              <a:t>Theorem: </a:t>
            </a:r>
            <a:r>
              <a:rPr lang="en-CA" altLang="en-US" sz="2400" dirty="0"/>
              <a:t>Can efficiently compute </a:t>
            </a:r>
            <a:r>
              <a:rPr lang="en-CA" altLang="en-US" sz="2400" dirty="0">
                <a:solidFill>
                  <a:srgbClr val="0000FF"/>
                </a:solidFill>
              </a:rPr>
              <a:t>(x,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 </a:t>
            </a:r>
            <a:r>
              <a:rPr lang="en-CA" altLang="en-US" sz="2400" dirty="0">
                <a:solidFill>
                  <a:srgbClr val="0000FF"/>
                </a:solidFill>
              </a:rPr>
              <a:t>z)</a:t>
            </a:r>
            <a:r>
              <a:rPr lang="en-CA" altLang="en-US" sz="2400" dirty="0"/>
              <a:t> of value </a:t>
            </a:r>
            <a:r>
              <a:rPr lang="en-CA" altLang="en-US" sz="2400" dirty="0">
                <a:solidFill>
                  <a:srgbClr val="0000FF"/>
                </a:solidFill>
              </a:rPr>
              <a:t>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+</a:t>
            </a:r>
            <a:r>
              <a:rPr lang="en-CA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altLang="en-US" sz="2400" dirty="0">
                <a:solidFill>
                  <a:srgbClr val="0000FF"/>
                </a:solidFill>
              </a:rPr>
              <a:t>)OPT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P</a:t>
            </a:r>
            <a:r>
              <a:rPr lang="en-CA" altLang="en-US" sz="2400" dirty="0">
                <a:solidFill>
                  <a:srgbClr val="0000FF"/>
                </a:solidFill>
              </a:rPr>
              <a:t> </a:t>
            </a:r>
            <a:r>
              <a:rPr lang="en-CA" altLang="en-US" sz="2400" dirty="0" err="1"/>
              <a:t>s.t.</a:t>
            </a:r>
            <a:r>
              <a:rPr lang="en-CA" altLang="en-US" sz="2400" dirty="0"/>
              <a:t> </a:t>
            </a:r>
            <a:r>
              <a:rPr lang="en-CA" altLang="en-US" sz="2400" dirty="0">
                <a:solidFill>
                  <a:srgbClr val="0000FF"/>
                </a:solidFill>
              </a:rPr>
              <a:t>{</a:t>
            </a:r>
            <a:r>
              <a:rPr lang="en-CA" altLang="en-US" sz="2400" dirty="0" err="1">
                <a:solidFill>
                  <a:srgbClr val="0000FF"/>
                </a:solidFill>
              </a:rPr>
              <a:t>z</a:t>
            </a:r>
            <a:r>
              <a:rPr lang="en-CA" altLang="en-US" sz="2400" baseline="30000" dirty="0" err="1">
                <a:solidFill>
                  <a:srgbClr val="0000FF"/>
                </a:solidFill>
              </a:rPr>
              <a:t>i</a:t>
            </a:r>
            <a:r>
              <a:rPr lang="en-CA" altLang="en-US" baseline="-25000" dirty="0">
                <a:solidFill>
                  <a:srgbClr val="0000FF"/>
                </a:solidFill>
              </a:rPr>
              <a:t>•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,t</a:t>
            </a:r>
            <a:r>
              <a:rPr lang="en-CA" altLang="en-US" sz="2400" dirty="0">
                <a:solidFill>
                  <a:srgbClr val="0000FF"/>
                </a:solidFill>
              </a:rPr>
              <a:t>} </a:t>
            </a:r>
            <a:r>
              <a:rPr lang="en-CA" altLang="en-US" sz="2400" dirty="0"/>
              <a:t>is a convex combination of </a:t>
            </a:r>
            <a:r>
              <a:rPr lang="en-CA" altLang="en-US" sz="2400" dirty="0" err="1">
                <a:solidFill>
                  <a:srgbClr val="0000FF"/>
                </a:solidFill>
              </a:rPr>
              <a:t>r</a:t>
            </a:r>
            <a:r>
              <a:rPr lang="en-CA" altLang="en-US" sz="2400" baseline="-25000" dirty="0" err="1">
                <a:solidFill>
                  <a:srgbClr val="0000FF"/>
                </a:solidFill>
              </a:rPr>
              <a:t>i</a:t>
            </a:r>
            <a:r>
              <a:rPr lang="en-CA" altLang="en-US" sz="2400" dirty="0"/>
              <a:t>-trees of length </a:t>
            </a:r>
            <a:r>
              <a:rPr lang="en-US" altLang="en-US" sz="2400" dirty="0">
                <a:solidFill>
                  <a:srgbClr val="0000FF"/>
                </a:solidFill>
              </a:rPr>
              <a:t>≤ </a:t>
            </a:r>
            <a:r>
              <a:rPr lang="en-CA" altLang="en-US" sz="2400" dirty="0">
                <a:solidFill>
                  <a:srgbClr val="0000FF"/>
                </a:solidFill>
              </a:rPr>
              <a:t>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+</a:t>
            </a:r>
            <a:r>
              <a:rPr lang="en-CA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altLang="en-US" sz="2400" dirty="0">
                <a:solidFill>
                  <a:srgbClr val="0000FF"/>
                </a:solidFill>
              </a:rPr>
              <a:t>)t</a:t>
            </a:r>
            <a:r>
              <a:rPr lang="en-CA" altLang="en-US" sz="2400" dirty="0"/>
              <a:t>.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9900"/>
                </a:solidFill>
              </a:rPr>
              <a:t>Theorem: </a:t>
            </a:r>
            <a:r>
              <a:rPr lang="en-CA" altLang="en-US" sz="2400" dirty="0"/>
              <a:t>Can round such an </a:t>
            </a:r>
            <a:r>
              <a:rPr lang="en-CA" altLang="en-US" sz="2400" dirty="0">
                <a:solidFill>
                  <a:srgbClr val="0000FF"/>
                </a:solidFill>
              </a:rPr>
              <a:t>(x, z) </a:t>
            </a:r>
            <a:r>
              <a:rPr lang="en-CA" altLang="en-US" sz="2400" dirty="0"/>
              <a:t>losing a factor of ≈ </a:t>
            </a:r>
            <a:r>
              <a:rPr lang="en-CA" altLang="en-US" sz="2400" dirty="0">
                <a:solidFill>
                  <a:srgbClr val="0000FF"/>
                </a:solidFill>
              </a:rPr>
              <a:t>8.497</a:t>
            </a:r>
            <a:r>
              <a:rPr lang="en-CA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187325"/>
            <a:ext cx="7772400" cy="83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Rounding algorithm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627063" y="1198563"/>
            <a:ext cx="8102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536575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536575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536575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Let  </a:t>
            </a:r>
            <a:r>
              <a:rPr lang="en-US" altLang="en-US" sz="2400">
                <a:solidFill>
                  <a:srgbClr val="0000FF"/>
                </a:solidFill>
              </a:rPr>
              <a:t>(x, z)</a:t>
            </a:r>
            <a:r>
              <a:rPr lang="en-US" altLang="en-US" sz="2400"/>
              <a:t>: solution of value </a:t>
            </a:r>
            <a:r>
              <a:rPr lang="en-CA" altLang="en-US" sz="2400">
                <a:solidFill>
                  <a:srgbClr val="0000FF"/>
                </a:solidFill>
              </a:rPr>
              <a:t>(</a:t>
            </a:r>
            <a:r>
              <a:rPr lang="en-CA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>
                <a:solidFill>
                  <a:srgbClr val="0000FF"/>
                </a:solidFill>
              </a:rPr>
              <a:t>+</a:t>
            </a:r>
            <a:r>
              <a:rPr lang="en-CA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altLang="en-US" sz="2400">
                <a:solidFill>
                  <a:srgbClr val="0000FF"/>
                </a:solidFill>
              </a:rPr>
              <a:t>)OPT</a:t>
            </a:r>
            <a:r>
              <a:rPr lang="en-CA" altLang="en-US" sz="2400" baseline="-25000">
                <a:solidFill>
                  <a:srgbClr val="0000FF"/>
                </a:solidFill>
              </a:rPr>
              <a:t>P</a:t>
            </a:r>
            <a:r>
              <a:rPr lang="en-CA" altLang="en-US" sz="2400">
                <a:solidFill>
                  <a:srgbClr val="0000FF"/>
                </a:solidFill>
              </a:rPr>
              <a:t> </a:t>
            </a:r>
            <a:r>
              <a:rPr lang="en-CA" altLang="en-US" sz="2400"/>
              <a:t>where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>
                <a:solidFill>
                  <a:srgbClr val="0000FF"/>
                </a:solidFill>
              </a:rPr>
              <a:t>	{z</a:t>
            </a:r>
            <a:r>
              <a:rPr lang="en-CA" altLang="en-US" sz="2400" baseline="30000">
                <a:solidFill>
                  <a:srgbClr val="0000FF"/>
                </a:solidFill>
              </a:rPr>
              <a:t>i</a:t>
            </a:r>
            <a:r>
              <a:rPr lang="en-CA" altLang="en-US" baseline="-25000">
                <a:solidFill>
                  <a:srgbClr val="0000FF"/>
                </a:solidFill>
              </a:rPr>
              <a:t>•</a:t>
            </a:r>
            <a:r>
              <a:rPr lang="en-CA" altLang="en-US" sz="2400" baseline="-25000">
                <a:solidFill>
                  <a:srgbClr val="0000FF"/>
                </a:solidFill>
              </a:rPr>
              <a:t>,t</a:t>
            </a:r>
            <a:r>
              <a:rPr lang="en-CA" altLang="en-US" sz="2400">
                <a:solidFill>
                  <a:srgbClr val="0000FF"/>
                </a:solidFill>
              </a:rPr>
              <a:t>}: </a:t>
            </a:r>
            <a:r>
              <a:rPr lang="en-CA" altLang="en-US" sz="2400"/>
              <a:t>convex combination of </a:t>
            </a:r>
            <a:r>
              <a:rPr lang="en-CA" altLang="en-US" sz="2400">
                <a:solidFill>
                  <a:srgbClr val="0000FF"/>
                </a:solidFill>
              </a:rPr>
              <a:t>r</a:t>
            </a:r>
            <a:r>
              <a:rPr lang="en-CA" altLang="en-US" sz="2400" baseline="-25000">
                <a:solidFill>
                  <a:srgbClr val="0000FF"/>
                </a:solidFill>
              </a:rPr>
              <a:t>i</a:t>
            </a:r>
            <a:r>
              <a:rPr lang="en-CA" altLang="en-US" sz="2400"/>
              <a:t>-trees of length </a:t>
            </a:r>
            <a:r>
              <a:rPr lang="en-US" altLang="en-US" sz="2400">
                <a:solidFill>
                  <a:srgbClr val="0000FF"/>
                </a:solidFill>
              </a:rPr>
              <a:t>≤ </a:t>
            </a:r>
            <a:r>
              <a:rPr lang="en-CA" altLang="en-US" sz="2400">
                <a:solidFill>
                  <a:srgbClr val="0000FF"/>
                </a:solidFill>
              </a:rPr>
              <a:t>(</a:t>
            </a:r>
            <a:r>
              <a:rPr lang="en-CA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>
                <a:solidFill>
                  <a:srgbClr val="0000FF"/>
                </a:solidFill>
              </a:rPr>
              <a:t>+</a:t>
            </a:r>
            <a:r>
              <a:rPr lang="en-CA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altLang="en-US" sz="2400">
                <a:solidFill>
                  <a:srgbClr val="0000FF"/>
                </a:solidFill>
              </a:rPr>
              <a:t>)t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63575" y="2160588"/>
            <a:ext cx="8034338" cy="358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19138" indent="-261938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Gill Sans MT" panose="020B0502020104020203" pitchFamily="34" charset="0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</a:rPr>
              <a:t>For each time </a:t>
            </a:r>
            <a:r>
              <a:rPr lang="en-US" altLang="en-US" sz="2400" dirty="0">
                <a:solidFill>
                  <a:srgbClr val="0000FF"/>
                </a:solidFill>
              </a:rPr>
              <a:t>t=</a:t>
            </a:r>
            <a:r>
              <a:rPr lang="en-US" altLang="en-US" sz="2400" dirty="0" err="1">
                <a:solidFill>
                  <a:srgbClr val="0000FF"/>
                </a:solidFill>
              </a:rPr>
              <a:t>t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j</a:t>
            </a:r>
            <a:r>
              <a:rPr lang="en-US" altLang="en-US" sz="2400" dirty="0">
                <a:solidFill>
                  <a:srgbClr val="000000"/>
                </a:solidFill>
              </a:rPr>
              <a:t> in a suitable random geometric sequence </a:t>
            </a:r>
            <a:r>
              <a:rPr lang="en-US" altLang="en-US" sz="2400" dirty="0">
                <a:solidFill>
                  <a:srgbClr val="0000FF"/>
                </a:solidFill>
              </a:rPr>
              <a:t>t</a:t>
            </a:r>
            <a:r>
              <a:rPr lang="en-US" altLang="en-US" sz="2400" baseline="-25000" dirty="0">
                <a:solidFill>
                  <a:srgbClr val="0000FF"/>
                </a:solidFill>
              </a:rPr>
              <a:t>0</a:t>
            </a:r>
            <a:r>
              <a:rPr lang="en-US" altLang="en-US" sz="2400" dirty="0">
                <a:solidFill>
                  <a:srgbClr val="0000FF"/>
                </a:solidFill>
              </a:rPr>
              <a:t>, t</a:t>
            </a:r>
            <a:r>
              <a:rPr lang="en-US" altLang="en-US" sz="2400" baseline="-250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</a:rPr>
              <a:t>, …, </a:t>
            </a:r>
            <a:r>
              <a:rPr lang="en-US" altLang="en-US" sz="2400" dirty="0">
                <a:solidFill>
                  <a:srgbClr val="000000"/>
                </a:solidFill>
              </a:rPr>
              <a:t>and for every vehicle </a:t>
            </a:r>
            <a:r>
              <a:rPr lang="en-US" altLang="en-US" sz="2400" dirty="0" err="1">
                <a:solidFill>
                  <a:srgbClr val="0000FF"/>
                </a:solidFill>
              </a:rPr>
              <a:t>i</a:t>
            </a:r>
            <a:r>
              <a:rPr lang="en-US" altLang="en-US" sz="2400" dirty="0">
                <a:solidFill>
                  <a:srgbClr val="0000FF"/>
                </a:solidFill>
              </a:rPr>
              <a:t>=</a:t>
            </a:r>
            <a:r>
              <a:rPr lang="en-US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</a:rPr>
              <a:t>,…,k </a:t>
            </a:r>
            <a:r>
              <a:rPr lang="en-US" altLang="en-US" sz="2400" dirty="0"/>
              <a:t>independently :</a:t>
            </a:r>
          </a:p>
          <a:p>
            <a:pPr lvl="1" eaLnBrk="1" hangingPunct="1">
              <a:spcBef>
                <a:spcPts val="6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n-US" sz="2400" dirty="0"/>
              <a:t>Sample an </a:t>
            </a:r>
            <a:r>
              <a:rPr lang="en-US" altLang="en-US" sz="2400" dirty="0" err="1">
                <a:solidFill>
                  <a:srgbClr val="0000FF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sz="2400" dirty="0"/>
              <a:t>-tree</a:t>
            </a:r>
            <a:r>
              <a:rPr lang="en-US" altLang="en-US" sz="2400" dirty="0">
                <a:solidFill>
                  <a:srgbClr val="0000FF"/>
                </a:solidFill>
              </a:rPr>
              <a:t> Q </a:t>
            </a:r>
            <a:r>
              <a:rPr lang="en-US" altLang="en-US" sz="2400" dirty="0"/>
              <a:t>from </a:t>
            </a:r>
            <a:r>
              <a:rPr lang="en-CA" altLang="en-US" sz="2400" dirty="0">
                <a:solidFill>
                  <a:srgbClr val="0000FF"/>
                </a:solidFill>
              </a:rPr>
              <a:t>{</a:t>
            </a:r>
            <a:r>
              <a:rPr lang="en-CA" altLang="en-US" sz="2400" dirty="0" err="1">
                <a:solidFill>
                  <a:srgbClr val="0000FF"/>
                </a:solidFill>
              </a:rPr>
              <a:t>z</a:t>
            </a:r>
            <a:r>
              <a:rPr lang="en-CA" altLang="en-US" sz="2400" baseline="30000" dirty="0" err="1">
                <a:solidFill>
                  <a:srgbClr val="0000FF"/>
                </a:solidFill>
              </a:rPr>
              <a:t>i</a:t>
            </a:r>
            <a:r>
              <a:rPr lang="en-CA" altLang="en-US" sz="3200" baseline="-25000" dirty="0">
                <a:solidFill>
                  <a:srgbClr val="0000FF"/>
                </a:solidFill>
              </a:rPr>
              <a:t>•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,t</a:t>
            </a:r>
            <a:r>
              <a:rPr lang="en-CA" altLang="en-US" sz="2400" dirty="0">
                <a:solidFill>
                  <a:srgbClr val="0000FF"/>
                </a:solidFill>
              </a:rPr>
              <a:t>}: </a:t>
            </a:r>
            <a:r>
              <a:rPr lang="en-CA" altLang="en-US" sz="2400" dirty="0"/>
              <a:t>has length </a:t>
            </a:r>
            <a:r>
              <a:rPr lang="en-US" altLang="en-US" sz="2400" dirty="0">
                <a:solidFill>
                  <a:srgbClr val="0000FF"/>
                </a:solidFill>
              </a:rPr>
              <a:t>≤ </a:t>
            </a:r>
            <a:r>
              <a:rPr lang="en-CA" altLang="en-US" sz="2400" dirty="0">
                <a:solidFill>
                  <a:srgbClr val="0000FF"/>
                </a:solidFill>
              </a:rPr>
              <a:t>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+</a:t>
            </a:r>
            <a:r>
              <a:rPr lang="en-CA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altLang="en-US" sz="2400" dirty="0">
                <a:solidFill>
                  <a:srgbClr val="0000FF"/>
                </a:solidFill>
              </a:rPr>
              <a:t>)t.</a:t>
            </a:r>
          </a:p>
          <a:p>
            <a:pPr lvl="1" eaLnBrk="1" hangingPunct="1">
              <a:spcBef>
                <a:spcPts val="6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altLang="en-US" sz="2400" dirty="0"/>
              <a:t>Double and shortcut </a:t>
            </a:r>
            <a:r>
              <a:rPr lang="en-CA" altLang="en-US" sz="2400" dirty="0">
                <a:solidFill>
                  <a:srgbClr val="0000FF"/>
                </a:solidFill>
              </a:rPr>
              <a:t>Q</a:t>
            </a:r>
            <a:r>
              <a:rPr lang="en-US" altLang="en-US" sz="2400" dirty="0">
                <a:solidFill>
                  <a:srgbClr val="000000"/>
                </a:solidFill>
              </a:rPr>
              <a:t> to obtain a cycle; traverse this in a random direction to get tour </a:t>
            </a:r>
            <a:r>
              <a:rPr lang="en-US" altLang="en-US" sz="2400" dirty="0" err="1">
                <a:solidFill>
                  <a:srgbClr val="0000FF"/>
                </a:solidFill>
              </a:rPr>
              <a:t>Z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sz="2400" baseline="-25000" dirty="0">
                <a:solidFill>
                  <a:srgbClr val="0000FF"/>
                </a:solidFill>
              </a:rPr>
              <a:t>, j</a:t>
            </a:r>
            <a:endParaRPr lang="en-US" altLang="en-US" sz="2400" dirty="0">
              <a:solidFill>
                <a:srgbClr val="0000FF"/>
              </a:solidFill>
            </a:endParaRPr>
          </a:p>
          <a:p>
            <a:pPr eaLnBrk="1" hangingPunct="1">
              <a:spcBef>
                <a:spcPts val="600"/>
              </a:spcBef>
              <a:buClrTx/>
              <a:buSzTx/>
              <a:buFont typeface="Gill Sans MT" panose="020B0502020104020203" pitchFamily="34" charset="0"/>
              <a:buAutoNum type="arabicPeriod" startAt="2"/>
            </a:pPr>
            <a:r>
              <a:rPr lang="en-US" altLang="en-US" sz="2400" dirty="0">
                <a:solidFill>
                  <a:srgbClr val="000000"/>
                </a:solidFill>
              </a:rPr>
              <a:t>For all </a:t>
            </a:r>
            <a:r>
              <a:rPr lang="en-US" altLang="en-US" sz="2400" dirty="0" err="1">
                <a:solidFill>
                  <a:srgbClr val="0000FF"/>
                </a:solidFill>
              </a:rPr>
              <a:t>i</a:t>
            </a:r>
            <a:r>
              <a:rPr lang="en-US" altLang="en-US" sz="2400" dirty="0">
                <a:solidFill>
                  <a:srgbClr val="000000"/>
                </a:solidFill>
              </a:rPr>
              <a:t>, concatenate tours </a:t>
            </a:r>
            <a:r>
              <a:rPr lang="en-US" altLang="en-US" sz="2400" dirty="0">
                <a:solidFill>
                  <a:srgbClr val="0000FF"/>
                </a:solidFill>
              </a:rPr>
              <a:t>Z</a:t>
            </a:r>
            <a:r>
              <a:rPr lang="en-US" altLang="en-US" sz="2400" baseline="-25000" dirty="0">
                <a:solidFill>
                  <a:srgbClr val="0000FF"/>
                </a:solidFill>
              </a:rPr>
              <a:t>i,0</a:t>
            </a:r>
            <a:r>
              <a:rPr lang="en-US" altLang="en-US" sz="2400" dirty="0">
                <a:solidFill>
                  <a:srgbClr val="0000FF"/>
                </a:solidFill>
              </a:rPr>
              <a:t>, Z</a:t>
            </a:r>
            <a:r>
              <a:rPr lang="en-US" altLang="en-US" sz="2400" baseline="-25000" dirty="0">
                <a:solidFill>
                  <a:srgbClr val="0000FF"/>
                </a:solidFill>
              </a:rPr>
              <a:t>i,</a:t>
            </a:r>
            <a:r>
              <a:rPr lang="en-US" altLang="en-US" sz="2400" baseline="-250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</a:rPr>
              <a:t>, … </a:t>
            </a:r>
            <a:r>
              <a:rPr lang="en-US" altLang="en-US" sz="2400" dirty="0">
                <a:solidFill>
                  <a:srgbClr val="000000"/>
                </a:solidFill>
              </a:rPr>
              <a:t>to get </a:t>
            </a:r>
            <a:r>
              <a:rPr lang="en-US" altLang="en-US" sz="2400" dirty="0">
                <a:solidFill>
                  <a:srgbClr val="0000FF"/>
                </a:solidFill>
              </a:rPr>
              <a:t>i</a:t>
            </a:r>
            <a:r>
              <a:rPr lang="en-US" altLang="en-US" sz="2400" dirty="0">
                <a:solidFill>
                  <a:srgbClr val="000000"/>
                </a:solidFill>
              </a:rPr>
              <a:t>’s route.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C00000"/>
                </a:solidFill>
              </a:rPr>
              <a:t>Analysis: </a:t>
            </a:r>
            <a:r>
              <a:rPr lang="en-US" altLang="en-US" sz="2400" dirty="0">
                <a:solidFill>
                  <a:srgbClr val="000000"/>
                </a:solidFill>
              </a:rPr>
              <a:t>Let </a:t>
            </a:r>
            <a:r>
              <a:rPr lang="en-US" altLang="en-US" sz="2400" dirty="0" err="1">
                <a:solidFill>
                  <a:srgbClr val="0000FF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v</a:t>
            </a:r>
            <a:r>
              <a:rPr lang="en-US" altLang="en-US" sz="2400" baseline="-25000" dirty="0">
                <a:solidFill>
                  <a:srgbClr val="0000FF"/>
                </a:solidFill>
              </a:rPr>
              <a:t>, j</a:t>
            </a:r>
            <a:r>
              <a:rPr lang="en-US" altLang="en-US" sz="2400" dirty="0">
                <a:solidFill>
                  <a:srgbClr val="0000FF"/>
                </a:solidFill>
              </a:rPr>
              <a:t> = </a:t>
            </a:r>
            <a:r>
              <a:rPr lang="en-US" altLang="en-US" sz="2400" dirty="0" err="1">
                <a:solidFill>
                  <a:srgbClr val="0000FF"/>
                </a:solidFill>
              </a:rPr>
              <a:t>Pr</a:t>
            </a:r>
            <a:r>
              <a:rPr lang="en-US" altLang="en-US" sz="2400" dirty="0">
                <a:solidFill>
                  <a:srgbClr val="0000FF"/>
                </a:solidFill>
              </a:rPr>
              <a:t>[v</a:t>
            </a:r>
            <a:r>
              <a:rPr lang="en-US" altLang="en-US" sz="2400" dirty="0">
                <a:solidFill>
                  <a:srgbClr val="000000"/>
                </a:solidFill>
              </a:rPr>
              <a:t> is not covered by end of time-pt. </a:t>
            </a:r>
            <a:r>
              <a:rPr lang="en-US" altLang="en-US" sz="2400" dirty="0" err="1">
                <a:solidFill>
                  <a:srgbClr val="0000FF"/>
                </a:solidFill>
              </a:rPr>
              <a:t>t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j</a:t>
            </a:r>
            <a:r>
              <a:rPr lang="en-US" altLang="en-US" sz="2400" dirty="0">
                <a:solidFill>
                  <a:srgbClr val="0000FF"/>
                </a:solidFill>
              </a:rPr>
              <a:t>]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D30000"/>
                </a:solidFill>
              </a:rPr>
              <a:t>Lemma: </a:t>
            </a:r>
            <a:r>
              <a:rPr lang="en-US" altLang="en-US" sz="2400" dirty="0" err="1">
                <a:solidFill>
                  <a:srgbClr val="0000FF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v</a:t>
            </a:r>
            <a:r>
              <a:rPr lang="en-US" altLang="en-US" sz="2400" baseline="-25000" dirty="0">
                <a:solidFill>
                  <a:srgbClr val="0000FF"/>
                </a:solidFill>
              </a:rPr>
              <a:t>, j </a:t>
            </a:r>
            <a:r>
              <a:rPr lang="en-US" altLang="en-US" sz="2400" dirty="0">
                <a:solidFill>
                  <a:srgbClr val="0000FF"/>
                </a:solidFill>
              </a:rPr>
              <a:t>≤ </a:t>
            </a:r>
            <a:r>
              <a:rPr lang="en-US" altLang="en-US" sz="2400" dirty="0">
                <a:solidFill>
                  <a:schemeClr val="bg1"/>
                </a:solidFill>
              </a:rPr>
              <a:t>(1–</a:t>
            </a:r>
            <a:r>
              <a:rPr lang="en-US" altLang="en-US" sz="2400" baseline="-25000" dirty="0">
                <a:solidFill>
                  <a:schemeClr val="bg1"/>
                </a:solidFill>
              </a:rPr>
              <a:t> </a:t>
            </a:r>
            <a:r>
              <a:rPr lang="en-US" altLang="en-US" sz="2400" dirty="0">
                <a:solidFill>
                  <a:schemeClr val="bg1"/>
                </a:solidFill>
              </a:rPr>
              <a:t>e</a:t>
            </a:r>
            <a:r>
              <a:rPr lang="en-US" altLang="en-US" sz="2400" baseline="30000" dirty="0">
                <a:solidFill>
                  <a:schemeClr val="bg1"/>
                </a:solidFill>
              </a:rPr>
              <a:t>–</a:t>
            </a:r>
            <a:r>
              <a:rPr lang="en-US" altLang="en-US" sz="2400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chemeClr val="bg1"/>
                </a:solidFill>
              </a:rPr>
              <a:t>) </a:t>
            </a:r>
            <a:r>
              <a:rPr lang="en-US" altLang="en-US" sz="2400" dirty="0">
                <a:solidFill>
                  <a:srgbClr val="0000FF"/>
                </a:solidFill>
              </a:rPr>
              <a:t>∑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sz="2400" dirty="0">
                <a:solidFill>
                  <a:srgbClr val="0000FF"/>
                </a:solidFill>
              </a:rPr>
              <a:t> ∑</a:t>
            </a:r>
            <a:r>
              <a:rPr lang="en-US" altLang="en-US" sz="2400" baseline="-25000" dirty="0">
                <a:solidFill>
                  <a:srgbClr val="0000FF"/>
                </a:solidFill>
              </a:rPr>
              <a:t>t’&gt;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t</a:t>
            </a:r>
            <a:r>
              <a:rPr lang="en-US" altLang="en-US" sz="2400" baseline="-40000" dirty="0" err="1">
                <a:solidFill>
                  <a:srgbClr val="0000FF"/>
                </a:solidFill>
              </a:rPr>
              <a:t>j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x</a:t>
            </a:r>
            <a:r>
              <a:rPr lang="en-US" altLang="en-US" sz="2400" baseline="30000" dirty="0" err="1">
                <a:solidFill>
                  <a:srgbClr val="0000FF"/>
                </a:solidFill>
              </a:rPr>
              <a:t>i</a:t>
            </a:r>
            <a:r>
              <a:rPr lang="en-US" altLang="en-US" sz="2400" baseline="-25000" dirty="0" err="1">
                <a:solidFill>
                  <a:srgbClr val="0000FF"/>
                </a:solidFill>
              </a:rPr>
              <a:t>v,t</a:t>
            </a:r>
            <a:r>
              <a:rPr lang="en-US" altLang="en-US" sz="2400" baseline="-25000" dirty="0">
                <a:solidFill>
                  <a:srgbClr val="0000FF"/>
                </a:solidFill>
              </a:rPr>
              <a:t>’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chemeClr val="bg1"/>
                </a:solidFill>
              </a:rPr>
              <a:t>+ e</a:t>
            </a:r>
            <a:r>
              <a:rPr lang="en-US" altLang="en-US" sz="2400" baseline="30000" dirty="0">
                <a:solidFill>
                  <a:schemeClr val="bg1"/>
                </a:solidFill>
              </a:rPr>
              <a:t>–</a:t>
            </a:r>
            <a:r>
              <a:rPr lang="en-US" altLang="en-US" sz="2400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1 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r>
              <a:rPr lang="en-US" altLang="en-US" sz="2400" baseline="-25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p</a:t>
            </a:r>
            <a:r>
              <a:rPr lang="en-US" altLang="en-US" sz="2400" baseline="-25000" dirty="0" err="1">
                <a:solidFill>
                  <a:schemeClr val="bg1"/>
                </a:solidFill>
              </a:rPr>
              <a:t>v</a:t>
            </a:r>
            <a:r>
              <a:rPr lang="en-US" altLang="en-US" sz="2400" baseline="-25000" dirty="0">
                <a:solidFill>
                  <a:schemeClr val="bg1"/>
                </a:solidFill>
              </a:rPr>
              <a:t>, j-1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for every </a:t>
            </a:r>
            <a:r>
              <a:rPr lang="en-US" altLang="en-US" sz="2400" dirty="0">
                <a:solidFill>
                  <a:srgbClr val="0000FF"/>
                </a:solidFill>
              </a:rPr>
              <a:t>v, j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 rot="-1833827">
            <a:off x="4741863" y="4891088"/>
            <a:ext cx="1103312" cy="247650"/>
          </a:xfrm>
          <a:prstGeom prst="rightArrow">
            <a:avLst>
              <a:gd name="adj1" fmla="val 50000"/>
              <a:gd name="adj2" fmla="val 50038"/>
            </a:avLst>
          </a:prstGeom>
          <a:solidFill>
            <a:schemeClr val="bg1"/>
          </a:solidFill>
          <a:ln w="12700" algn="ctr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7" name="TextBox 6"/>
          <p:cNvSpPr txBox="1"/>
          <p:nvPr/>
        </p:nvSpPr>
        <p:spPr>
          <a:xfrm>
            <a:off x="5340350" y="3854450"/>
            <a:ext cx="3535363" cy="831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Total extent to which LP does not cover </a:t>
            </a:r>
            <a:r>
              <a:rPr lang="en-CA" dirty="0">
                <a:solidFill>
                  <a:srgbClr val="0000FF"/>
                </a:solidFill>
              </a:rPr>
              <a:t>v</a:t>
            </a:r>
            <a:r>
              <a:rPr lang="en-CA" dirty="0"/>
              <a:t> by time </a:t>
            </a:r>
            <a:r>
              <a:rPr lang="en-CA" dirty="0" err="1">
                <a:solidFill>
                  <a:srgbClr val="0000FF"/>
                </a:solidFill>
              </a:rPr>
              <a:t>t</a:t>
            </a:r>
            <a:r>
              <a:rPr lang="en-CA" baseline="-25000" dirty="0" err="1">
                <a:solidFill>
                  <a:srgbClr val="0000FF"/>
                </a:solidFill>
              </a:rPr>
              <a:t>j</a:t>
            </a:r>
            <a:endParaRPr lang="en-CA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14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0988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Minimum-latency problem (MLP)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2805113" y="27038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2424113" y="20196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5091113" y="17132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5472113" y="29324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5929313" y="17132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957513" y="1557705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3948113" y="2246680"/>
            <a:ext cx="182562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4329113" y="14862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4481513" y="27800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2" name="Oval 19"/>
          <p:cNvSpPr>
            <a:spLocks noChangeArrowheads="1"/>
          </p:cNvSpPr>
          <p:nvPr/>
        </p:nvSpPr>
        <p:spPr bwMode="auto">
          <a:xfrm>
            <a:off x="4830763" y="3608755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>
            <a:off x="5059363" y="3427780"/>
            <a:ext cx="1604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node/client</a:t>
            </a:r>
            <a:endParaRPr lang="en-US" altLang="en-US" sz="240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134" name="Oval 19"/>
          <p:cNvSpPr>
            <a:spLocks noChangeArrowheads="1"/>
          </p:cNvSpPr>
          <p:nvPr/>
        </p:nvSpPr>
        <p:spPr bwMode="auto">
          <a:xfrm>
            <a:off x="2066925" y="273086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6664325" y="1502143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6375400" y="258005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238750" y="2405430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5138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960688" y="2338755"/>
            <a:ext cx="987425" cy="39211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5123" idx="2"/>
            <a:endCxn id="5134" idx="6"/>
          </p:cNvCxnSpPr>
          <p:nvPr/>
        </p:nvCxnSpPr>
        <p:spPr bwMode="auto">
          <a:xfrm rot="10800000" flipV="1">
            <a:off x="2249488" y="2795955"/>
            <a:ext cx="555625" cy="269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5134" idx="0"/>
            <a:endCxn id="5124" idx="3"/>
          </p:cNvCxnSpPr>
          <p:nvPr/>
        </p:nvCxnSpPr>
        <p:spPr bwMode="auto">
          <a:xfrm rot="5400000" flipH="1" flipV="1">
            <a:off x="2028031" y="2307799"/>
            <a:ext cx="554038" cy="2921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2616200" y="1678356"/>
            <a:ext cx="331787" cy="4048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5128" idx="7"/>
            <a:endCxn id="5130" idx="2"/>
          </p:cNvCxnSpPr>
          <p:nvPr/>
        </p:nvCxnSpPr>
        <p:spPr bwMode="auto">
          <a:xfrm rot="5400000" flipH="1" flipV="1">
            <a:off x="3717926" y="973505"/>
            <a:ext cx="6350" cy="12160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4511675" y="1578343"/>
            <a:ext cx="579438" cy="2270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4" name="Straight Arrow Connector 44"/>
          <p:cNvCxnSpPr>
            <a:cxnSpLocks noChangeShapeType="1"/>
            <a:stCxn id="5125" idx="6"/>
            <a:endCxn id="5127" idx="2"/>
          </p:cNvCxnSpPr>
          <p:nvPr/>
        </p:nvCxnSpPr>
        <p:spPr bwMode="auto">
          <a:xfrm>
            <a:off x="5273675" y="1805355"/>
            <a:ext cx="655638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5" name="Straight Arrow Connector 47"/>
          <p:cNvCxnSpPr>
            <a:cxnSpLocks noChangeShapeType="1"/>
            <a:stCxn id="5127" idx="6"/>
            <a:endCxn id="5135" idx="2"/>
          </p:cNvCxnSpPr>
          <p:nvPr/>
        </p:nvCxnSpPr>
        <p:spPr bwMode="auto">
          <a:xfrm flipV="1">
            <a:off x="6111875" y="1594218"/>
            <a:ext cx="552450" cy="21113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6" name="Straight Arrow Connector 49"/>
          <p:cNvCxnSpPr>
            <a:cxnSpLocks noChangeShapeType="1"/>
            <a:stCxn id="5135" idx="3"/>
            <a:endCxn id="5136" idx="7"/>
          </p:cNvCxnSpPr>
          <p:nvPr/>
        </p:nvCxnSpPr>
        <p:spPr bwMode="auto">
          <a:xfrm rot="5400000">
            <a:off x="6137275" y="2053005"/>
            <a:ext cx="947738" cy="1603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7" name="Straight Arrow Connector 51"/>
          <p:cNvCxnSpPr>
            <a:cxnSpLocks noChangeShapeType="1"/>
            <a:stCxn id="5136" idx="3"/>
            <a:endCxn id="5126" idx="7"/>
          </p:cNvCxnSpPr>
          <p:nvPr/>
        </p:nvCxnSpPr>
        <p:spPr bwMode="auto">
          <a:xfrm rot="5400000">
            <a:off x="5903913" y="2460993"/>
            <a:ext cx="222250" cy="774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Straight Arrow Connector 53"/>
          <p:cNvCxnSpPr>
            <a:cxnSpLocks noChangeShapeType="1"/>
            <a:stCxn id="5126" idx="1"/>
            <a:endCxn id="5137" idx="5"/>
          </p:cNvCxnSpPr>
          <p:nvPr/>
        </p:nvCxnSpPr>
        <p:spPr bwMode="auto">
          <a:xfrm rot="16200000" flipV="1">
            <a:off x="5247481" y="2707849"/>
            <a:ext cx="398463" cy="1047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9" name="Straight Arrow Connector 55"/>
          <p:cNvCxnSpPr>
            <a:cxnSpLocks noChangeShapeType="1"/>
            <a:stCxn id="5137" idx="2"/>
            <a:endCxn id="5131" idx="7"/>
          </p:cNvCxnSpPr>
          <p:nvPr/>
        </p:nvCxnSpPr>
        <p:spPr bwMode="auto">
          <a:xfrm rot="10800000" flipV="1">
            <a:off x="4637088" y="2495918"/>
            <a:ext cx="601662" cy="3111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0" name="Text Box 22"/>
          <p:cNvSpPr txBox="1">
            <a:spLocks noChangeArrowheads="1"/>
          </p:cNvSpPr>
          <p:nvPr/>
        </p:nvSpPr>
        <p:spPr bwMode="auto">
          <a:xfrm>
            <a:off x="1917700" y="3410318"/>
            <a:ext cx="2622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starting root/depot</a:t>
            </a:r>
          </a:p>
        </p:txBody>
      </p:sp>
      <p:sp>
        <p:nvSpPr>
          <p:cNvPr id="5151" name="Oval 15"/>
          <p:cNvSpPr>
            <a:spLocks noChangeArrowheads="1"/>
          </p:cNvSpPr>
          <p:nvPr/>
        </p:nvSpPr>
        <p:spPr bwMode="auto">
          <a:xfrm>
            <a:off x="1682750" y="3573830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2" name="TextBox 29"/>
          <p:cNvSpPr txBox="1">
            <a:spLocks noChangeArrowheads="1"/>
          </p:cNvSpPr>
          <p:nvPr/>
        </p:nvSpPr>
        <p:spPr bwMode="auto">
          <a:xfrm>
            <a:off x="695325" y="4143743"/>
            <a:ext cx="80152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dirty="0">
                <a:solidFill>
                  <a:schemeClr val="tx2"/>
                </a:solidFill>
              </a:rPr>
              <a:t>Find a path </a:t>
            </a:r>
            <a:r>
              <a:rPr lang="en-US" altLang="en-US" sz="2600" dirty="0">
                <a:solidFill>
                  <a:srgbClr val="0000FF"/>
                </a:solidFill>
              </a:rPr>
              <a:t>P</a:t>
            </a:r>
            <a:r>
              <a:rPr lang="en-US" altLang="en-US" sz="2600" dirty="0">
                <a:solidFill>
                  <a:schemeClr val="tx2"/>
                </a:solidFill>
              </a:rPr>
              <a:t> that visits all clients starting from depot 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187325"/>
            <a:ext cx="7772400" cy="83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Rounding algorithm</a:t>
            </a:r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627063" y="1198563"/>
            <a:ext cx="8102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536575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536575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536575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6575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Let  </a:t>
            </a:r>
            <a:r>
              <a:rPr lang="en-US" altLang="en-US" sz="2400">
                <a:solidFill>
                  <a:srgbClr val="0000FF"/>
                </a:solidFill>
              </a:rPr>
              <a:t>(x, z)</a:t>
            </a:r>
            <a:r>
              <a:rPr lang="en-US" altLang="en-US" sz="2400"/>
              <a:t>: solution of value </a:t>
            </a:r>
            <a:r>
              <a:rPr lang="en-CA" altLang="en-US" sz="2400">
                <a:solidFill>
                  <a:srgbClr val="0000FF"/>
                </a:solidFill>
              </a:rPr>
              <a:t>(</a:t>
            </a:r>
            <a:r>
              <a:rPr lang="en-CA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>
                <a:solidFill>
                  <a:srgbClr val="0000FF"/>
                </a:solidFill>
              </a:rPr>
              <a:t>+</a:t>
            </a:r>
            <a:r>
              <a:rPr lang="en-CA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altLang="en-US" sz="2400">
                <a:solidFill>
                  <a:srgbClr val="0000FF"/>
                </a:solidFill>
              </a:rPr>
              <a:t>)OPT</a:t>
            </a:r>
            <a:r>
              <a:rPr lang="en-CA" altLang="en-US" sz="2400" baseline="-25000">
                <a:solidFill>
                  <a:srgbClr val="0000FF"/>
                </a:solidFill>
              </a:rPr>
              <a:t>P</a:t>
            </a:r>
            <a:r>
              <a:rPr lang="en-CA" altLang="en-US" sz="2400">
                <a:solidFill>
                  <a:srgbClr val="0000FF"/>
                </a:solidFill>
              </a:rPr>
              <a:t> </a:t>
            </a:r>
            <a:r>
              <a:rPr lang="en-CA" altLang="en-US" sz="2400"/>
              <a:t>where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>
                <a:solidFill>
                  <a:srgbClr val="0000FF"/>
                </a:solidFill>
              </a:rPr>
              <a:t>	{z</a:t>
            </a:r>
            <a:r>
              <a:rPr lang="en-CA" altLang="en-US" sz="2400" baseline="30000">
                <a:solidFill>
                  <a:srgbClr val="0000FF"/>
                </a:solidFill>
              </a:rPr>
              <a:t>i</a:t>
            </a:r>
            <a:r>
              <a:rPr lang="en-CA" altLang="en-US" baseline="-25000">
                <a:solidFill>
                  <a:srgbClr val="0000FF"/>
                </a:solidFill>
              </a:rPr>
              <a:t>•</a:t>
            </a:r>
            <a:r>
              <a:rPr lang="en-CA" altLang="en-US" sz="2400" baseline="-25000">
                <a:solidFill>
                  <a:srgbClr val="0000FF"/>
                </a:solidFill>
              </a:rPr>
              <a:t>,t</a:t>
            </a:r>
            <a:r>
              <a:rPr lang="en-CA" altLang="en-US" sz="2400">
                <a:solidFill>
                  <a:srgbClr val="0000FF"/>
                </a:solidFill>
              </a:rPr>
              <a:t>}: </a:t>
            </a:r>
            <a:r>
              <a:rPr lang="en-CA" altLang="en-US" sz="2400"/>
              <a:t>convex combination of </a:t>
            </a:r>
            <a:r>
              <a:rPr lang="en-CA" altLang="en-US" sz="2400">
                <a:solidFill>
                  <a:srgbClr val="0000FF"/>
                </a:solidFill>
              </a:rPr>
              <a:t>r</a:t>
            </a:r>
            <a:r>
              <a:rPr lang="en-CA" altLang="en-US" sz="2400" baseline="-25000">
                <a:solidFill>
                  <a:srgbClr val="0000FF"/>
                </a:solidFill>
              </a:rPr>
              <a:t>i</a:t>
            </a:r>
            <a:r>
              <a:rPr lang="en-CA" altLang="en-US" sz="2400"/>
              <a:t>-trees of length </a:t>
            </a:r>
            <a:r>
              <a:rPr lang="en-US" altLang="en-US" sz="2400">
                <a:solidFill>
                  <a:srgbClr val="0000FF"/>
                </a:solidFill>
              </a:rPr>
              <a:t>≤ </a:t>
            </a:r>
            <a:r>
              <a:rPr lang="en-CA" altLang="en-US" sz="2400">
                <a:solidFill>
                  <a:srgbClr val="0000FF"/>
                </a:solidFill>
              </a:rPr>
              <a:t>(</a:t>
            </a:r>
            <a:r>
              <a:rPr lang="en-CA" altLang="en-US" sz="24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>
                <a:solidFill>
                  <a:srgbClr val="0000FF"/>
                </a:solidFill>
              </a:rPr>
              <a:t>+</a:t>
            </a:r>
            <a:r>
              <a:rPr lang="en-CA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altLang="en-US" sz="2400">
                <a:solidFill>
                  <a:srgbClr val="0000FF"/>
                </a:solidFill>
              </a:rPr>
              <a:t>)t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63575" y="2160588"/>
            <a:ext cx="8034338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 eaLnBrk="1" hangingPunct="1">
              <a:buFont typeface="Gill Sans MT" charset="0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For each time 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t=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t</a:t>
            </a:r>
            <a:r>
              <a:rPr lang="en-US" baseline="-25000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j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 in a suitable random geometric sequence 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t</a:t>
            </a:r>
            <a:r>
              <a:rPr lang="en-US" baseline="-25000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0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, t</a:t>
            </a:r>
            <a:r>
              <a:rPr lang="en-US" baseline="-25000" dirty="0">
                <a:solidFill>
                  <a:srgbClr val="0000FF"/>
                </a:solidFill>
                <a:latin typeface="Calibri" panose="020F0502020204030204" pitchFamily="34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, …,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and for every vehicle 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i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=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,…,k </a:t>
            </a:r>
            <a:r>
              <a:rPr lang="en-US" dirty="0">
                <a:latin typeface="Gill Sans MT" charset="0"/>
                <a:ea typeface="ＭＳ Ｐゴシック" charset="-128"/>
              </a:rPr>
              <a:t>independently :</a:t>
            </a:r>
          </a:p>
          <a:p>
            <a:pPr marL="719138" lvl="1" indent="-261938" eaLnBrk="1" hangingPunct="1">
              <a:spcBef>
                <a:spcPts val="6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ill Sans MT" charset="0"/>
                <a:ea typeface="ＭＳ Ｐゴシック" charset="-128"/>
              </a:rPr>
              <a:t>Sample an 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i</a:t>
            </a:r>
            <a:r>
              <a:rPr lang="en-US" dirty="0">
                <a:latin typeface="Gill Sans MT" charset="0"/>
                <a:ea typeface="ＭＳ Ｐゴシック" charset="-128"/>
              </a:rPr>
              <a:t>-tree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 Q </a:t>
            </a:r>
            <a:r>
              <a:rPr lang="en-US" dirty="0">
                <a:latin typeface="Gill Sans MT" charset="0"/>
                <a:ea typeface="ＭＳ Ｐゴシック" charset="-128"/>
              </a:rPr>
              <a:t>from </a:t>
            </a:r>
            <a:r>
              <a:rPr lang="en-CA" dirty="0">
                <a:solidFill>
                  <a:srgbClr val="0000FF"/>
                </a:solidFill>
              </a:rPr>
              <a:t>{</a:t>
            </a:r>
            <a:r>
              <a:rPr lang="en-CA" dirty="0" err="1">
                <a:solidFill>
                  <a:srgbClr val="0000FF"/>
                </a:solidFill>
              </a:rPr>
              <a:t>z</a:t>
            </a:r>
            <a:r>
              <a:rPr lang="en-CA" baseline="30000" dirty="0" err="1">
                <a:solidFill>
                  <a:srgbClr val="0000FF"/>
                </a:solidFill>
              </a:rPr>
              <a:t>i</a:t>
            </a:r>
            <a:r>
              <a:rPr lang="en-CA" sz="3200" baseline="-25000" dirty="0">
                <a:solidFill>
                  <a:srgbClr val="0000FF"/>
                </a:solidFill>
              </a:rPr>
              <a:t>•</a:t>
            </a:r>
            <a:r>
              <a:rPr lang="en-CA" baseline="-25000" dirty="0">
                <a:solidFill>
                  <a:srgbClr val="0000FF"/>
                </a:solidFill>
              </a:rPr>
              <a:t>,t</a:t>
            </a:r>
            <a:r>
              <a:rPr lang="en-CA" dirty="0">
                <a:solidFill>
                  <a:srgbClr val="0000FF"/>
                </a:solidFill>
              </a:rPr>
              <a:t>}: </a:t>
            </a:r>
            <a:r>
              <a:rPr lang="en-CA" dirty="0"/>
              <a:t>has length </a:t>
            </a:r>
            <a:r>
              <a:rPr lang="en-US" altLang="en-US" dirty="0">
                <a:solidFill>
                  <a:srgbClr val="0000FF"/>
                </a:solidFill>
              </a:rPr>
              <a:t>≤ </a:t>
            </a:r>
            <a:r>
              <a:rPr lang="en-CA" dirty="0">
                <a:solidFill>
                  <a:srgbClr val="0000FF"/>
                </a:solidFill>
              </a:rPr>
              <a:t>(</a:t>
            </a:r>
            <a:r>
              <a:rPr lang="en-CA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dirty="0">
                <a:solidFill>
                  <a:srgbClr val="0000FF"/>
                </a:solidFill>
              </a:rPr>
              <a:t>+</a:t>
            </a:r>
            <a:r>
              <a:rPr lang="en-CA" dirty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dirty="0">
                <a:solidFill>
                  <a:srgbClr val="0000FF"/>
                </a:solidFill>
              </a:rPr>
              <a:t>)t.</a:t>
            </a:r>
          </a:p>
          <a:p>
            <a:pPr marL="719138" lvl="1" indent="-261938" eaLnBrk="1" hangingPunct="1">
              <a:spcBef>
                <a:spcPts val="6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CA" dirty="0">
                <a:latin typeface="Gill Sans MT" charset="0"/>
                <a:ea typeface="ＭＳ Ｐゴシック" charset="-128"/>
              </a:rPr>
              <a:t>Double and shortcut </a:t>
            </a:r>
            <a:r>
              <a:rPr lang="en-CA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 to obtain a cycle; traverse this in a random direction to get tour 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Z</a:t>
            </a:r>
            <a:r>
              <a:rPr lang="en-US" baseline="-25000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i</a:t>
            </a:r>
            <a:r>
              <a:rPr lang="en-US" baseline="-25000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, j</a:t>
            </a:r>
            <a:endParaRPr lang="en-US" dirty="0">
              <a:solidFill>
                <a:srgbClr val="0000FF"/>
              </a:solidFill>
              <a:latin typeface="Gill Sans MT" charset="0"/>
              <a:ea typeface="ＭＳ Ｐゴシック" charset="-128"/>
            </a:endParaRPr>
          </a:p>
          <a:p>
            <a:pPr marL="400050" indent="-400050" eaLnBrk="1" hangingPunct="1">
              <a:spcBef>
                <a:spcPts val="600"/>
              </a:spcBef>
              <a:buFont typeface="+mj-lt"/>
              <a:buAutoNum type="arabicPeriod" startAt="2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For all 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i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, concatenate tours 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Z</a:t>
            </a:r>
            <a:r>
              <a:rPr lang="en-US" baseline="-25000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i,0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, Z</a:t>
            </a:r>
            <a:r>
              <a:rPr lang="en-US" baseline="-25000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i,</a:t>
            </a:r>
            <a:r>
              <a:rPr lang="en-US" baseline="-25000" dirty="0">
                <a:solidFill>
                  <a:srgbClr val="0000FF"/>
                </a:solidFill>
                <a:latin typeface="Calibri" panose="020F0502020204030204" pitchFamily="34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, …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to get 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i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’s route.</a:t>
            </a:r>
          </a:p>
          <a:p>
            <a:pPr marL="400050" indent="-400050" eaLnBrk="1" hangingPunct="1">
              <a:spcBef>
                <a:spcPts val="1200"/>
              </a:spcBef>
              <a:defRPr/>
            </a:pPr>
            <a:r>
              <a:rPr lang="en-US" dirty="0">
                <a:solidFill>
                  <a:srgbClr val="C00000"/>
                </a:solidFill>
                <a:latin typeface="Gill Sans MT" charset="0"/>
                <a:ea typeface="ＭＳ Ｐゴシック" charset="-128"/>
              </a:rPr>
              <a:t>Analysis: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Let 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p</a:t>
            </a:r>
            <a:r>
              <a:rPr lang="en-US" baseline="-25000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v</a:t>
            </a:r>
            <a:r>
              <a:rPr lang="en-US" baseline="-25000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, j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 = 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Pr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[v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 is not covered by end of time-pt. 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t</a:t>
            </a:r>
            <a:r>
              <a:rPr lang="en-US" baseline="-25000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j</a:t>
            </a:r>
            <a:r>
              <a:rPr 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]</a:t>
            </a:r>
          </a:p>
          <a:p>
            <a:pPr marL="400050" indent="-400050" eaLnBrk="1" hangingPunct="1">
              <a:spcBef>
                <a:spcPts val="1200"/>
              </a:spcBef>
              <a:defRPr/>
            </a:pPr>
            <a:r>
              <a:rPr lang="en-US" dirty="0">
                <a:solidFill>
                  <a:srgbClr val="D30000"/>
                </a:solidFill>
                <a:latin typeface="Gill Sans MT" charset="0"/>
                <a:ea typeface="ＭＳ Ｐゴシック" charset="-128"/>
              </a:rPr>
              <a:t>Lemma: </a:t>
            </a:r>
            <a:r>
              <a:rPr lang="en-US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p</a:t>
            </a:r>
            <a:r>
              <a:rPr lang="en-US" baseline="-25000" dirty="0" err="1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v</a:t>
            </a:r>
            <a:r>
              <a:rPr lang="en-US" baseline="-25000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, j </a:t>
            </a:r>
            <a:r>
              <a:rPr lang="en-US" altLang="en-US" dirty="0">
                <a:solidFill>
                  <a:srgbClr val="0000FF"/>
                </a:solidFill>
              </a:rPr>
              <a:t>≤ (</a:t>
            </a:r>
            <a:r>
              <a:rPr lang="en-US" altLang="en-US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</a:rPr>
              <a:t>–</a:t>
            </a:r>
            <a:r>
              <a:rPr lang="en-US" altLang="en-US" baseline="-25000" dirty="0">
                <a:solidFill>
                  <a:srgbClr val="0000FF"/>
                </a:solidFill>
              </a:rPr>
              <a:t> </a:t>
            </a:r>
            <a:r>
              <a:rPr lang="en-US" altLang="en-US" dirty="0">
                <a:solidFill>
                  <a:srgbClr val="0000FF"/>
                </a:solidFill>
              </a:rPr>
              <a:t>e</a:t>
            </a:r>
            <a:r>
              <a:rPr lang="en-US" altLang="en-US" baseline="30000" dirty="0">
                <a:solidFill>
                  <a:srgbClr val="0000FF"/>
                </a:solidFill>
              </a:rPr>
              <a:t>–</a:t>
            </a:r>
            <a:r>
              <a:rPr lang="en-US" altLang="en-US" baseline="300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</a:rPr>
              <a:t>) ∑</a:t>
            </a:r>
            <a:r>
              <a:rPr lang="en-US" altLang="en-US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dirty="0">
                <a:solidFill>
                  <a:srgbClr val="0000FF"/>
                </a:solidFill>
              </a:rPr>
              <a:t> ∑</a:t>
            </a:r>
            <a:r>
              <a:rPr lang="en-US" altLang="en-US" baseline="-25000" dirty="0">
                <a:solidFill>
                  <a:srgbClr val="0000FF"/>
                </a:solidFill>
              </a:rPr>
              <a:t>t’&gt;</a:t>
            </a:r>
            <a:r>
              <a:rPr lang="en-US" altLang="en-US" baseline="-25000" dirty="0" err="1">
                <a:solidFill>
                  <a:srgbClr val="0000FF"/>
                </a:solidFill>
              </a:rPr>
              <a:t>t</a:t>
            </a:r>
            <a:r>
              <a:rPr lang="en-US" altLang="en-US" baseline="-40000" dirty="0" err="1">
                <a:solidFill>
                  <a:srgbClr val="0000FF"/>
                </a:solidFill>
              </a:rPr>
              <a:t>j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x</a:t>
            </a:r>
            <a:r>
              <a:rPr lang="en-US" altLang="en-US" baseline="30000" dirty="0" err="1">
                <a:solidFill>
                  <a:srgbClr val="0000FF"/>
                </a:solidFill>
              </a:rPr>
              <a:t>i</a:t>
            </a:r>
            <a:r>
              <a:rPr lang="en-US" altLang="en-US" baseline="-25000" dirty="0" err="1">
                <a:solidFill>
                  <a:srgbClr val="0000FF"/>
                </a:solidFill>
              </a:rPr>
              <a:t>v,t</a:t>
            </a:r>
            <a:r>
              <a:rPr lang="en-US" altLang="en-US" baseline="-25000" dirty="0">
                <a:solidFill>
                  <a:srgbClr val="0000FF"/>
                </a:solidFill>
              </a:rPr>
              <a:t>’</a:t>
            </a:r>
            <a:r>
              <a:rPr lang="en-US" altLang="en-US" dirty="0">
                <a:solidFill>
                  <a:srgbClr val="0000FF"/>
                </a:solidFill>
              </a:rPr>
              <a:t> + e</a:t>
            </a:r>
            <a:r>
              <a:rPr lang="en-US" altLang="en-US" baseline="30000" dirty="0">
                <a:solidFill>
                  <a:srgbClr val="0000FF"/>
                </a:solidFill>
              </a:rPr>
              <a:t>–</a:t>
            </a:r>
            <a:r>
              <a:rPr lang="en-US" altLang="en-US" baseline="30000" dirty="0">
                <a:solidFill>
                  <a:srgbClr val="0000FF"/>
                </a:solidFill>
                <a:latin typeface="Calibri" panose="020F0502020204030204" pitchFamily="34" charset="0"/>
              </a:rPr>
              <a:t>1 </a:t>
            </a:r>
            <a:r>
              <a:rPr lang="en-US" altLang="en-US" dirty="0">
                <a:solidFill>
                  <a:srgbClr val="0000FF"/>
                </a:solidFill>
                <a:latin typeface="Calibri" panose="020F0502020204030204" pitchFamily="34" charset="0"/>
              </a:rPr>
              <a:t>.</a:t>
            </a:r>
            <a:r>
              <a:rPr lang="en-US" altLang="en-US" baseline="-2500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p</a:t>
            </a:r>
            <a:r>
              <a:rPr lang="en-US" altLang="en-US" baseline="-25000" dirty="0" err="1">
                <a:solidFill>
                  <a:srgbClr val="0000FF"/>
                </a:solidFill>
              </a:rPr>
              <a:t>v</a:t>
            </a:r>
            <a:r>
              <a:rPr lang="en-US" altLang="en-US" baseline="-25000" dirty="0">
                <a:solidFill>
                  <a:srgbClr val="0000FF"/>
                </a:solidFill>
              </a:rPr>
              <a:t>, j-</a:t>
            </a:r>
            <a:r>
              <a:rPr lang="en-US" altLang="en-US" baseline="-250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for every </a:t>
            </a:r>
            <a:r>
              <a:rPr lang="en-US" alt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v, j</a:t>
            </a:r>
            <a:r>
              <a:rPr lang="en-US" alt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Using this and choosing the geometric sequence suitably, can show that </a:t>
            </a:r>
            <a:r>
              <a:rPr lang="en-US" alt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E[</a:t>
            </a:r>
            <a:r>
              <a:rPr lang="en-US" alt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latency of </a:t>
            </a:r>
            <a:r>
              <a:rPr lang="en-US" altLang="en-US" dirty="0">
                <a:solidFill>
                  <a:srgbClr val="0000FF"/>
                </a:solidFill>
                <a:latin typeface="Gill Sans MT" charset="0"/>
                <a:ea typeface="ＭＳ Ｐゴシック" charset="-128"/>
              </a:rPr>
              <a:t>v]</a:t>
            </a:r>
            <a:r>
              <a:rPr lang="en-US" altLang="en-US" dirty="0">
                <a:solidFill>
                  <a:srgbClr val="000000"/>
                </a:solidFill>
                <a:latin typeface="Gill Sans MT" charset="0"/>
                <a:ea typeface="ＭＳ Ｐゴシック" charset="-128"/>
              </a:rPr>
              <a:t> </a:t>
            </a:r>
            <a:r>
              <a:rPr lang="en-US" altLang="en-US" dirty="0">
                <a:solidFill>
                  <a:srgbClr val="0000FF"/>
                </a:solidFill>
              </a:rPr>
              <a:t>≤ 8.497 (∑</a:t>
            </a:r>
            <a:r>
              <a:rPr lang="en-US" altLang="en-US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baseline="-25000" dirty="0">
                <a:solidFill>
                  <a:srgbClr val="0000FF"/>
                </a:solidFill>
              </a:rPr>
              <a:t>, 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</a:t>
            </a:r>
            <a:r>
              <a:rPr lang="en-US" altLang="en-US" baseline="-25000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x</a:t>
            </a:r>
            <a:r>
              <a:rPr lang="en-US" altLang="en-US" baseline="30000" dirty="0" err="1">
                <a:solidFill>
                  <a:srgbClr val="0000FF"/>
                </a:solidFill>
              </a:rPr>
              <a:t>i</a:t>
            </a:r>
            <a:r>
              <a:rPr lang="en-US" altLang="en-US" baseline="-25000" dirty="0" err="1">
                <a:solidFill>
                  <a:srgbClr val="0000FF"/>
                </a:solidFill>
              </a:rPr>
              <a:t>v,t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r>
              <a:rPr lang="en-US" altLang="en-US" dirty="0"/>
              <a:t>for every </a:t>
            </a:r>
            <a:r>
              <a:rPr lang="en-US" altLang="en-US" dirty="0">
                <a:solidFill>
                  <a:srgbClr val="0000FF"/>
                </a:solidFill>
              </a:rPr>
              <a:t>v.</a:t>
            </a:r>
          </a:p>
        </p:txBody>
      </p:sp>
    </p:spTree>
    <p:extLst>
      <p:ext uri="{BB962C8B-B14F-4D97-AF65-F5344CB8AC3E}">
        <p14:creationId xmlns:p14="http://schemas.microsoft.com/office/powerpoint/2010/main" val="3473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29199" y="176213"/>
            <a:ext cx="8145877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k-MLP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1152000"/>
                <a:ext cx="8510954" cy="5052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8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Concatenation theorem (Post-S14):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Z(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 Z(2), …, Z(s) </a:t>
                </a:r>
                <a:r>
                  <a:rPr lang="en-CA" altLang="en-US" dirty="0" smtClean="0"/>
                  <a:t>be a suitable sequence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/>
                  <a:t>-tuples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{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altLang="en-US" dirty="0" smtClean="0"/>
                  <a:t>-trees. Let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be </a:t>
                </a:r>
                <a:r>
                  <a:rPr lang="en-CA" altLang="en-US" dirty="0" smtClean="0"/>
                  <a:t>their </a:t>
                </a:r>
                <a:r>
                  <a:rPr lang="en-CA" altLang="en-US" dirty="0" smtClean="0">
                    <a:solidFill>
                      <a:srgbClr val="CC0000"/>
                    </a:solidFill>
                  </a:rPr>
                  <a:t>lower-envelope curve </a:t>
                </a:r>
                <a:r>
                  <a:rPr lang="en-CA" altLang="en-US" dirty="0" smtClean="0">
                    <a:sym typeface="Symbol" panose="05050102010706020507" pitchFamily="18" charset="2"/>
                  </a:rPr>
                  <a:t></a:t>
                </a:r>
                <a:r>
                  <a:rPr lang="en-CA" altLang="en-US" dirty="0" smtClean="0"/>
                  <a:t> can </a:t>
                </a:r>
                <a:r>
                  <a:rPr lang="en-CA" altLang="en-US" dirty="0"/>
                  <a:t>get </a:t>
                </a:r>
                <a:r>
                  <a:rPr lang="en-CA" altLang="en-US" dirty="0" smtClean="0"/>
                  <a:t>solution </a:t>
                </a:r>
                <a:r>
                  <a:rPr lang="en-CA" altLang="en-US" dirty="0"/>
                  <a:t>of cost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≤</a:t>
                </a:r>
                <a:r>
                  <a:rPr lang="en-CA" altLang="en-US" dirty="0"/>
                  <a:t> </a:t>
                </a:r>
                <a:r>
                  <a:rPr lang="en-CA" altLang="en-US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CA" dirty="0" smtClean="0"/>
              </a:p>
              <a:p>
                <a:pPr eaLnBrk="1" hangingPunct="1">
                  <a:spcBef>
                    <a:spcPts val="1200"/>
                  </a:spcBef>
                  <a:defRPr/>
                </a:pPr>
                <a:r>
                  <a:rPr lang="en-CA" dirty="0" smtClean="0"/>
                  <a:t>Key question</a:t>
                </a:r>
                <a:r>
                  <a:rPr lang="en-CA" dirty="0"/>
                  <a:t>: How to get </a:t>
                </a:r>
                <a:r>
                  <a:rPr lang="en-CA" dirty="0" smtClean="0"/>
                  <a:t>good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dirty="0" smtClean="0"/>
                  <a:t>-tuples </a:t>
                </a:r>
                <a:r>
                  <a:rPr lang="en-CA" dirty="0"/>
                  <a:t>of </a:t>
                </a:r>
                <a:r>
                  <a:rPr lang="en-CA" dirty="0">
                    <a:solidFill>
                      <a:srgbClr val="0000FF"/>
                    </a:solidFill>
                  </a:rPr>
                  <a:t>{</a:t>
                </a:r>
                <a:r>
                  <a:rPr lang="en-CA" dirty="0" err="1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-trees?</a:t>
                </a:r>
                <a:endParaRPr lang="en-CA" dirty="0"/>
              </a:p>
              <a:p>
                <a:pPr eaLnBrk="1" hangingPunct="1">
                  <a:spcBef>
                    <a:spcPts val="600"/>
                  </a:spcBef>
                  <a:defRPr/>
                </a:pPr>
                <a:r>
                  <a:rPr lang="en-CA" sz="2200" dirty="0"/>
                  <a:t>For </a:t>
                </a:r>
                <a:r>
                  <a:rPr lang="en-CA" sz="2200" dirty="0">
                    <a:solidFill>
                      <a:srgbClr val="D30000"/>
                    </a:solidFill>
                  </a:rPr>
                  <a:t>multi-depot k-MLP</a:t>
                </a:r>
                <a:r>
                  <a:rPr lang="en-CA" sz="2200" dirty="0"/>
                  <a:t>: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CK04 solve a suitable variant of max </a:t>
                </a:r>
                <a:r>
                  <a:rPr lang="en-CA" sz="2200" dirty="0">
                    <a:solidFill>
                      <a:srgbClr val="0000FF"/>
                    </a:solidFill>
                  </a:rPr>
                  <a:t>k</a:t>
                </a:r>
                <a:r>
                  <a:rPr lang="en-CA" sz="2200" dirty="0"/>
                  <a:t>-cover: lose various factors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Our approach: use </a:t>
                </a:r>
                <a:r>
                  <a:rPr lang="en-CA" sz="2200" dirty="0">
                    <a:solidFill>
                      <a:srgbClr val="009900"/>
                    </a:solidFill>
                  </a:rPr>
                  <a:t>configuration </a:t>
                </a:r>
                <a:r>
                  <a:rPr lang="en-CA" sz="2200" dirty="0" smtClean="0">
                    <a:solidFill>
                      <a:srgbClr val="009900"/>
                    </a:solidFill>
                  </a:rPr>
                  <a:t>LP </a:t>
                </a:r>
                <a:r>
                  <a:rPr lang="en-CA" sz="2200" dirty="0" smtClean="0"/>
                  <a:t>to obtain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sz="2200" dirty="0" smtClean="0"/>
                  <a:t>-tuples of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{</a:t>
                </a:r>
                <a:r>
                  <a:rPr lang="en-CA" sz="22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sz="2200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sz="2200" dirty="0" smtClean="0"/>
                  <a:t>-trees</a:t>
                </a:r>
                <a:endParaRPr lang="en-CA" sz="2000" dirty="0"/>
              </a:p>
              <a:p>
                <a:pPr eaLnBrk="1" hangingPunct="1">
                  <a:spcBef>
                    <a:spcPts val="800"/>
                  </a:spcBef>
                  <a:defRPr/>
                </a:pPr>
                <a:r>
                  <a:rPr lang="en-CA" sz="2200" dirty="0"/>
                  <a:t>For </a:t>
                </a:r>
                <a:r>
                  <a:rPr lang="en-CA" sz="2200" dirty="0">
                    <a:solidFill>
                      <a:srgbClr val="C00000"/>
                    </a:solidFill>
                  </a:rPr>
                  <a:t>single-depot k-MLP</a:t>
                </a:r>
                <a:r>
                  <a:rPr lang="en-CA" sz="2200" dirty="0"/>
                  <a:t>: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FHR03 obtain an </a:t>
                </a:r>
                <a:r>
                  <a:rPr lang="en-CA" sz="2200" dirty="0">
                    <a:solidFill>
                      <a:srgbClr val="0000FF"/>
                    </a:solidFill>
                  </a:rPr>
                  <a:t>r</a:t>
                </a:r>
                <a:r>
                  <a:rPr lang="en-CA" sz="2200" dirty="0"/>
                  <a:t>-tree for each </a:t>
                </a:r>
                <a:r>
                  <a:rPr lang="en-CA" sz="22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sz="2200" dirty="0">
                    <a:solidFill>
                      <a:srgbClr val="0000FF"/>
                    </a:solidFill>
                  </a:rPr>
                  <a:t>=</a:t>
                </a:r>
                <a:r>
                  <a:rPr lang="en-CA" sz="22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sz="2200" dirty="0">
                    <a:solidFill>
                      <a:srgbClr val="0000FF"/>
                    </a:solidFill>
                  </a:rPr>
                  <a:t>,…,k</a:t>
                </a:r>
                <a:r>
                  <a:rPr lang="en-CA" sz="2200" dirty="0"/>
                  <a:t> separately </a:t>
                </a:r>
                <a:r>
                  <a:rPr lang="en-CA" sz="2200" dirty="0" smtClean="0"/>
                  <a:t>using </a:t>
                </a:r>
                <a:r>
                  <a:rPr lang="en-CA" sz="2200" dirty="0">
                    <a:solidFill>
                      <a:srgbClr val="0000FF"/>
                    </a:solidFill>
                  </a:rPr>
                  <a:t>q</a:t>
                </a:r>
                <a:r>
                  <a:rPr lang="en-CA" sz="2200" dirty="0"/>
                  <a:t>-MST as </a:t>
                </a:r>
                <a:r>
                  <a:rPr lang="en-CA" sz="2200" dirty="0" smtClean="0"/>
                  <a:t>black-box. So </a:t>
                </a:r>
                <a:r>
                  <a:rPr lang="en-CA" sz="2200" dirty="0"/>
                  <a:t>do not quite cover </a:t>
                </a:r>
                <a:r>
                  <a:rPr lang="en-CA" sz="2200" dirty="0">
                    <a:solidFill>
                      <a:srgbClr val="0000FF"/>
                    </a:solidFill>
                  </a:rPr>
                  <a:t>q</a:t>
                </a:r>
                <a:r>
                  <a:rPr lang="en-CA" sz="2200" dirty="0"/>
                  <a:t> nodes; factor </a:t>
                </a:r>
                <a:r>
                  <a:rPr lang="en-CA" sz="2200" dirty="0" smtClean="0"/>
                  <a:t>degrades </a:t>
                </a:r>
                <a:r>
                  <a:rPr lang="en-CA" sz="2200" dirty="0"/>
                  <a:t>to </a:t>
                </a:r>
                <a:r>
                  <a:rPr lang="en-CA" sz="2200" dirty="0">
                    <a:solidFill>
                      <a:srgbClr val="0000FF"/>
                    </a:solidFill>
                  </a:rPr>
                  <a:t>8.497</a:t>
                </a:r>
                <a:r>
                  <a:rPr lang="en-CA" sz="2200" dirty="0"/>
                  <a:t>.</a:t>
                </a:r>
              </a:p>
              <a:p>
                <a:pPr marL="222250" indent="-222250" eaLnBrk="1" hangingPunct="1">
                  <a:spcBef>
                    <a:spcPts val="300"/>
                  </a:spcBef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211138" algn="l"/>
                  </a:tabLst>
                  <a:defRPr/>
                </a:pPr>
                <a:r>
                  <a:rPr lang="en-CA" sz="2200" dirty="0"/>
                  <a:t>Our approach: use </a:t>
                </a:r>
                <a:r>
                  <a:rPr lang="en-CA" sz="2200" dirty="0" err="1">
                    <a:solidFill>
                      <a:srgbClr val="009900"/>
                    </a:solidFill>
                  </a:rPr>
                  <a:t>bidirected</a:t>
                </a:r>
                <a:r>
                  <a:rPr lang="en-CA" sz="2200" dirty="0">
                    <a:solidFill>
                      <a:srgbClr val="009900"/>
                    </a:solidFill>
                  </a:rPr>
                  <a:t> </a:t>
                </a:r>
                <a:r>
                  <a:rPr lang="en-CA" sz="2200" dirty="0" smtClean="0">
                    <a:solidFill>
                      <a:srgbClr val="009900"/>
                    </a:solidFill>
                  </a:rPr>
                  <a:t>LP</a:t>
                </a:r>
                <a:r>
                  <a:rPr lang="en-CA" sz="2200" dirty="0"/>
                  <a:t> </a:t>
                </a:r>
                <a:r>
                  <a:rPr lang="en-CA" sz="2200" dirty="0" smtClean="0"/>
                  <a:t>– e</a:t>
                </a:r>
                <a:r>
                  <a:rPr lang="en-CA" sz="2000" dirty="0" smtClean="0"/>
                  <a:t>xtract, for each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 smtClean="0"/>
                  <a:t>, </a:t>
                </a:r>
                <a:r>
                  <a:rPr lang="en-CA" sz="2000" dirty="0"/>
                  <a:t>a </a:t>
                </a:r>
                <a:r>
                  <a:rPr lang="en-CA" sz="2000" dirty="0">
                    <a:solidFill>
                      <a:srgbClr val="009900"/>
                    </a:solidFill>
                  </a:rPr>
                  <a:t>random</a:t>
                </a:r>
                <a:r>
                  <a:rPr lang="en-CA" sz="2000" dirty="0"/>
                  <a:t> </a:t>
                </a:r>
                <a:r>
                  <a:rPr lang="en-CA" sz="2000" dirty="0">
                    <a:solidFill>
                      <a:srgbClr val="0000FF"/>
                    </a:solidFill>
                  </a:rPr>
                  <a:t>r</a:t>
                </a:r>
                <a:r>
                  <a:rPr lang="en-CA" sz="2000" dirty="0"/>
                  <a:t>-tree </a:t>
                </a:r>
                <a:r>
                  <a:rPr lang="en-CA" sz="2000" dirty="0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/>
                  <a:t> </a:t>
                </a:r>
                <a:r>
                  <a:rPr lang="en-CA" sz="2000" dirty="0" err="1" smtClean="0"/>
                  <a:t>s.t.</a:t>
                </a:r>
                <a:r>
                  <a:rPr lang="en-CA" sz="2000" dirty="0" smtClean="0"/>
                  <a:t> </a:t>
                </a:r>
                <a:r>
                  <a:rPr lang="en-CA" sz="2000" dirty="0">
                    <a:solidFill>
                      <a:srgbClr val="0000FF"/>
                    </a:solidFill>
                  </a:rPr>
                  <a:t>E[|V(T)|] ≥ </a:t>
                </a:r>
                <a:r>
                  <a:rPr lang="en-CA" sz="2000" dirty="0" smtClean="0"/>
                  <a:t>(LP-coverage by time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 smtClean="0"/>
                  <a:t>),  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E[c(T</a:t>
                </a:r>
                <a:r>
                  <a:rPr lang="en-CA" sz="2000" dirty="0">
                    <a:solidFill>
                      <a:srgbClr val="0000FF"/>
                    </a:solidFill>
                  </a:rPr>
                  <a:t>)] ≤ </a:t>
                </a:r>
                <a:r>
                  <a:rPr lang="en-CA" sz="2000" dirty="0" err="1" smtClean="0">
                    <a:solidFill>
                      <a:srgbClr val="0000FF"/>
                    </a:solidFill>
                  </a:rPr>
                  <a:t>kt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   </a:t>
                </a:r>
                <a:r>
                  <a:rPr lang="en-CA" sz="2000" dirty="0" smtClean="0"/>
                  <a:t>(and </a:t>
                </a:r>
                <a:r>
                  <a:rPr lang="en-CA" sz="2000" dirty="0" err="1" smtClean="0">
                    <a:solidFill>
                      <a:srgbClr val="0000FF"/>
                    </a:solidFill>
                  </a:rPr>
                  <a:t>c</a:t>
                </a:r>
                <a:r>
                  <a:rPr lang="en-CA" sz="2000" baseline="-25000" dirty="0" err="1" smtClean="0">
                    <a:solidFill>
                      <a:srgbClr val="0000FF"/>
                    </a:solidFill>
                  </a:rPr>
                  <a:t>rv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sz="2000" dirty="0">
                    <a:solidFill>
                      <a:srgbClr val="0000FF"/>
                    </a:solidFill>
                  </a:rPr>
                  <a:t>≤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t </a:t>
                </a:r>
                <a:r>
                  <a:rPr lang="en-CA" sz="2000" dirty="0"/>
                  <a:t>for all </a:t>
                </a:r>
                <a:r>
                  <a:rPr lang="en-CA" sz="2000" dirty="0" err="1">
                    <a:solidFill>
                      <a:srgbClr val="0000FF"/>
                    </a:solidFill>
                  </a:rPr>
                  <a:t>v</a:t>
                </a:r>
                <a:r>
                  <a:rPr lang="en-CA" sz="2000" dirty="0" err="1">
                    <a:solidFill>
                      <a:srgbClr val="0000FF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CA" sz="2000" dirty="0" err="1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/>
                  <a:t>)</a:t>
                </a:r>
              </a:p>
              <a:p>
                <a:pPr eaLnBrk="1" hangingPunct="1">
                  <a:spcBef>
                    <a:spcPts val="200"/>
                  </a:spcBef>
                  <a:tabLst>
                    <a:tab pos="211138" algn="l"/>
                  </a:tabLst>
                  <a:defRPr/>
                </a:pPr>
                <a:r>
                  <a:rPr lang="en-CA" sz="2000" dirty="0"/>
                  <a:t>	Yields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sz="2000" dirty="0" smtClean="0"/>
                  <a:t>-tuple of </a:t>
                </a:r>
                <a:r>
                  <a:rPr lang="en-CA" sz="2000" dirty="0"/>
                  <a:t>expected </a:t>
                </a:r>
                <a:r>
                  <a:rPr lang="en-CA" sz="2000" dirty="0" smtClean="0"/>
                  <a:t>bottleneck cost </a:t>
                </a:r>
                <a:r>
                  <a:rPr lang="en-CA" sz="2000" dirty="0">
                    <a:solidFill>
                      <a:srgbClr val="0000FF"/>
                    </a:solidFill>
                  </a:rPr>
                  <a:t>≤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2t </a:t>
                </a:r>
                <a:r>
                  <a:rPr lang="en-CA" sz="2000" dirty="0">
                    <a:sym typeface="Symbol" panose="05050102010706020507" pitchFamily="18" charset="2"/>
                  </a:rPr>
                  <a:t></a:t>
                </a:r>
                <a:r>
                  <a:rPr lang="en-CA" sz="2000" dirty="0"/>
                  <a:t> get </a:t>
                </a:r>
                <a:r>
                  <a:rPr lang="en-CA" sz="2000" dirty="0">
                    <a:solidFill>
                      <a:srgbClr val="0000FF"/>
                    </a:solidFill>
                  </a:rPr>
                  <a:t>2</a:t>
                </a:r>
                <a:r>
                  <a:rPr lang="en-CA" sz="2000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sz="2000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sz="2000" dirty="0"/>
                  <a:t>-approx.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152000"/>
                <a:ext cx="8510954" cy="5052537"/>
              </a:xfrm>
              <a:prstGeom prst="rect">
                <a:avLst/>
              </a:prstGeom>
              <a:blipFill rotWithShape="0">
                <a:blip r:embed="rId2"/>
                <a:stretch>
                  <a:fillRect l="-1146" t="-1086" r="-645" b="-120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 bwMode="auto">
          <a:xfrm>
            <a:off x="304800" y="2989385"/>
            <a:ext cx="8510954" cy="1090246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46185" y="263525"/>
            <a:ext cx="8662865" cy="838200"/>
          </a:xfrm>
        </p:spPr>
        <p:txBody>
          <a:bodyPr/>
          <a:lstStyle/>
          <a:p>
            <a:r>
              <a:rPr lang="en-US" altLang="en-US" dirty="0" err="1" smtClean="0">
                <a:ea typeface="ＭＳ Ｐゴシック" panose="020B0600070205080204" pitchFamily="34" charset="-128"/>
              </a:rPr>
              <a:t>Bidirected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LP for single-depot k-MLP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97168" y="1260475"/>
            <a:ext cx="794836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571500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571500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5715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CA" altLang="en-US" sz="2400" dirty="0" err="1"/>
              <a:t>Bidirect</a:t>
            </a:r>
            <a:r>
              <a:rPr lang="en-CA" altLang="en-US" sz="2400" dirty="0"/>
              <a:t> edges to get digraph</a:t>
            </a:r>
            <a:r>
              <a:rPr lang="en-CA" altLang="en-US" sz="2400" dirty="0">
                <a:solidFill>
                  <a:srgbClr val="0000FF"/>
                </a:solidFill>
              </a:rPr>
              <a:t> </a:t>
            </a:r>
            <a:r>
              <a:rPr lang="en-CA" altLang="en-US" sz="2400" dirty="0"/>
              <a:t>– both </a:t>
            </a:r>
            <a:r>
              <a:rPr lang="en-CA" altLang="en-US" sz="2400" dirty="0">
                <a:solidFill>
                  <a:srgbClr val="0000FF"/>
                </a:solidFill>
              </a:rPr>
              <a:t>(u,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 </a:t>
            </a:r>
            <a:r>
              <a:rPr lang="en-CA" altLang="en-US" sz="2400" dirty="0">
                <a:solidFill>
                  <a:srgbClr val="0000FF"/>
                </a:solidFill>
              </a:rPr>
              <a:t>v) </a:t>
            </a:r>
            <a:r>
              <a:rPr lang="en-CA" altLang="en-US" sz="2400" dirty="0"/>
              <a:t>and </a:t>
            </a:r>
            <a:r>
              <a:rPr lang="en-CA" altLang="en-US" sz="2400" dirty="0">
                <a:solidFill>
                  <a:srgbClr val="0000FF"/>
                </a:solidFill>
              </a:rPr>
              <a:t>(v,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 </a:t>
            </a:r>
            <a:r>
              <a:rPr lang="en-CA" altLang="en-US" sz="2400" dirty="0">
                <a:solidFill>
                  <a:srgbClr val="0000FF"/>
                </a:solidFill>
              </a:rPr>
              <a:t>u) </a:t>
            </a:r>
            <a:r>
              <a:rPr lang="en-CA" altLang="en-US" sz="2400" dirty="0"/>
              <a:t>get cost </a:t>
            </a:r>
            <a:r>
              <a:rPr lang="en-CA" altLang="en-US" sz="2400" dirty="0" err="1" smtClean="0">
                <a:solidFill>
                  <a:srgbClr val="0000FF"/>
                </a:solidFill>
              </a:rPr>
              <a:t>c</a:t>
            </a:r>
            <a:r>
              <a:rPr lang="en-CA" altLang="en-US" sz="2400" baseline="-25000" dirty="0" err="1" smtClean="0">
                <a:solidFill>
                  <a:srgbClr val="0000FF"/>
                </a:solidFill>
              </a:rPr>
              <a:t>uv</a:t>
            </a:r>
            <a:r>
              <a:rPr lang="en-CA" altLang="en-US" sz="2400" dirty="0" smtClean="0"/>
              <a:t> </a:t>
            </a:r>
            <a:endParaRPr lang="en-US" altLang="en-US" sz="24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</a:rPr>
              <a:t>x</a:t>
            </a:r>
            <a:r>
              <a:rPr lang="en-US" altLang="en-US" sz="2400" baseline="-25000" dirty="0" err="1" smtClean="0">
                <a:solidFill>
                  <a:srgbClr val="0000FF"/>
                </a:solidFill>
              </a:rPr>
              <a:t>v,t</a:t>
            </a:r>
            <a:r>
              <a:rPr lang="en-US" altLang="en-US" sz="2400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sz="2400" dirty="0" smtClean="0"/>
              <a:t>:	indicates if node </a:t>
            </a:r>
            <a:r>
              <a:rPr lang="en-US" altLang="en-US" sz="2400" dirty="0" smtClean="0">
                <a:solidFill>
                  <a:srgbClr val="0000FF"/>
                </a:solidFill>
              </a:rPr>
              <a:t>v</a:t>
            </a:r>
            <a:r>
              <a:rPr lang="en-US" altLang="en-US" sz="2400" dirty="0" smtClean="0"/>
              <a:t> is visited at time </a:t>
            </a:r>
            <a:r>
              <a:rPr lang="en-US" altLang="en-US" sz="2400" dirty="0" smtClean="0">
                <a:solidFill>
                  <a:srgbClr val="0000FF"/>
                </a:solidFill>
              </a:rPr>
              <a:t>t</a:t>
            </a:r>
            <a:r>
              <a:rPr lang="en-US" altLang="en-US" sz="2400" dirty="0" smtClean="0"/>
              <a:t>;  is</a:t>
            </a:r>
            <a:r>
              <a:rPr lang="en-US" altLang="en-US" sz="2400" dirty="0" smtClean="0">
                <a:solidFill>
                  <a:srgbClr val="0000FF"/>
                </a:solidFill>
              </a:rPr>
              <a:t> 0</a:t>
            </a:r>
            <a:r>
              <a:rPr lang="en-US" altLang="en-US" sz="2400" dirty="0" smtClean="0"/>
              <a:t> if </a:t>
            </a:r>
            <a:r>
              <a:rPr lang="en-US" altLang="en-US" sz="2400" dirty="0" err="1" smtClean="0">
                <a:solidFill>
                  <a:srgbClr val="0000FF"/>
                </a:solidFill>
              </a:rPr>
              <a:t>c</a:t>
            </a:r>
            <a:r>
              <a:rPr lang="en-US" altLang="en-US" sz="2400" baseline="-25000" dirty="0" err="1" smtClean="0">
                <a:solidFill>
                  <a:srgbClr val="0000FF"/>
                </a:solidFill>
              </a:rPr>
              <a:t>rv</a:t>
            </a:r>
            <a:r>
              <a:rPr lang="en-US" altLang="en-US" sz="2400" dirty="0" smtClean="0">
                <a:solidFill>
                  <a:srgbClr val="0000FF"/>
                </a:solidFill>
              </a:rPr>
              <a:t>&gt;t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</a:rPr>
              <a:t>z</a:t>
            </a:r>
            <a:r>
              <a:rPr lang="en-US" altLang="en-US" sz="2400" baseline="-25000" dirty="0" err="1" smtClean="0">
                <a:solidFill>
                  <a:srgbClr val="0000FF"/>
                </a:solidFill>
              </a:rPr>
              <a:t>t</a:t>
            </a:r>
            <a:r>
              <a:rPr lang="en-US" altLang="en-US" sz="2400" baseline="-25000" dirty="0" smtClean="0">
                <a:solidFill>
                  <a:srgbClr val="0000FF"/>
                </a:solidFill>
              </a:rPr>
              <a:t>, a </a:t>
            </a:r>
            <a:r>
              <a:rPr lang="en-US" altLang="en-US" sz="2400" dirty="0"/>
              <a:t>:  indicates if </a:t>
            </a:r>
            <a:r>
              <a:rPr lang="en-US" altLang="en-US" sz="2400" dirty="0" smtClean="0"/>
              <a:t>arc </a:t>
            </a:r>
            <a:r>
              <a:rPr lang="en-US" altLang="en-US" sz="2400" dirty="0" smtClean="0">
                <a:solidFill>
                  <a:srgbClr val="0000FF"/>
                </a:solidFill>
              </a:rPr>
              <a:t>a</a:t>
            </a:r>
            <a:r>
              <a:rPr lang="en-US" altLang="en-US" sz="2400" dirty="0" smtClean="0"/>
              <a:t> is on some vehicle’s path (rooted away 	 from </a:t>
            </a:r>
            <a:r>
              <a:rPr lang="en-US" altLang="en-US" sz="2400" dirty="0" smtClean="0">
                <a:solidFill>
                  <a:srgbClr val="0000FF"/>
                </a:solidFill>
              </a:rPr>
              <a:t>r</a:t>
            </a:r>
            <a:r>
              <a:rPr lang="en-US" altLang="en-US" sz="2400" dirty="0" smtClean="0"/>
              <a:t>) up to time</a:t>
            </a:r>
            <a:r>
              <a:rPr lang="en-US" altLang="en-US" sz="2400" dirty="0" smtClean="0">
                <a:solidFill>
                  <a:srgbClr val="0000FF"/>
                </a:solidFill>
              </a:rPr>
              <a:t> t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T</a:t>
            </a:r>
            <a:r>
              <a:rPr lang="en-US" altLang="en-US" sz="2400" dirty="0"/>
              <a:t> : 	upper bound on node latency; assume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/>
              <a:t>poly-bounded 	(can ensure via scaling + rounding); </a:t>
            </a:r>
            <a:r>
              <a:rPr lang="en-US" altLang="en-US" sz="2400" dirty="0">
                <a:solidFill>
                  <a:srgbClr val="0000FF"/>
                </a:solidFill>
              </a:rPr>
              <a:t> t </a:t>
            </a:r>
            <a:r>
              <a:rPr lang="en-US" altLang="en-US" sz="2400" dirty="0"/>
              <a:t>indexes </a:t>
            </a:r>
            <a:r>
              <a:rPr lang="en-US" altLang="en-US" sz="2400" dirty="0">
                <a:solidFill>
                  <a:srgbClr val="0000FF"/>
                </a:solidFill>
              </a:rPr>
              <a:t>{</a:t>
            </a:r>
            <a:r>
              <a:rPr lang="en-US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</a:rPr>
              <a:t>,…,T</a:t>
            </a:r>
            <a:r>
              <a:rPr lang="en-US" altLang="en-US" sz="2400" dirty="0" smtClean="0">
                <a:solidFill>
                  <a:srgbClr val="0000FF"/>
                </a:solidFill>
              </a:rPr>
              <a:t>}</a:t>
            </a:r>
            <a:endParaRPr lang="en-US" altLang="en-US" sz="22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4" name="Rectangle 4"/>
              <p:cNvSpPr>
                <a:spLocks noChangeArrowheads="1"/>
              </p:cNvSpPr>
              <p:nvPr/>
            </p:nvSpPr>
            <p:spPr bwMode="auto">
              <a:xfrm>
                <a:off x="828920" y="3581029"/>
                <a:ext cx="7799388" cy="2763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00"/>
                  </a:buClr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32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33CC33"/>
                  </a:buClr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400" dirty="0" smtClean="0"/>
                  <a:t>Minimize 	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, t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dirty="0" err="1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(P)</a:t>
                </a:r>
              </a:p>
              <a:p>
                <a:pPr eaLnBrk="1" hangingPunct="1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400" dirty="0"/>
                  <a:t>subject to,		</a:t>
                </a:r>
                <a:r>
                  <a:rPr lang="en-US" altLang="en-US" sz="2400" dirty="0" smtClean="0"/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≥ </a:t>
                </a:r>
                <a:r>
                  <a:rPr lang="en-US" altLang="en-US" sz="24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US" altLang="en-US" sz="2200" dirty="0">
                    <a:latin typeface="Comic Sans MS" panose="030F0702030302020204" pitchFamily="66" charset="0"/>
                  </a:rPr>
                  <a:t>	</a:t>
                </a:r>
                <a:r>
                  <a:rPr lang="en-US" altLang="en-US" sz="2400" dirty="0"/>
                  <a:t>for all 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v	</a:t>
                </a:r>
              </a:p>
              <a:p>
                <a:pPr eaLnBrk="1" hangingPunct="1"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c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a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,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≤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k.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+mn-lt"/>
                  </a:rPr>
                  <a:t>t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>
                    <a:solidFill>
                      <a:schemeClr val="tx2"/>
                    </a:solidFill>
                  </a:rPr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t</a:t>
                </a:r>
              </a:p>
              <a:p>
                <a:pPr eaLnBrk="1" hangingPunct="1"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(v))	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(v))	</a:t>
                </a:r>
                <a:r>
                  <a:rPr lang="en-US" altLang="en-US" sz="2400" dirty="0" smtClean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v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r</a:t>
                </a:r>
                <a:r>
                  <a:rPr lang="en-US" altLang="en-US" sz="2400" dirty="0" smtClean="0"/>
                  <a:t>,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 t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a into S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, 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≥ ∑</a:t>
                </a:r>
                <a:r>
                  <a:rPr lang="en-US" altLang="en-US" sz="2400" baseline="-25000" dirty="0" err="1">
                    <a:solidFill>
                      <a:srgbClr val="0000FF"/>
                    </a:solidFill>
                  </a:rPr>
                  <a:t>t’≤t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’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S: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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Î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400" dirty="0" smtClean="0"/>
                  <a:t>,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t</a:t>
                </a:r>
              </a:p>
              <a:p>
                <a:pPr eaLnBrk="1" hangingPunct="1">
                  <a:spcBef>
                    <a:spcPts val="3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	x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, z	≥ 0</a:t>
                </a:r>
                <a:r>
                  <a:rPr lang="en-US" altLang="en-US" sz="2400" dirty="0"/>
                  <a:t>.</a:t>
                </a:r>
              </a:p>
            </p:txBody>
          </p:sp>
        </mc:Choice>
        <mc:Fallback xmlns="">
          <p:sp>
            <p:nvSpPr>
              <p:cNvPr id="2048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8920" y="3581029"/>
                <a:ext cx="7799388" cy="2763834"/>
              </a:xfrm>
              <a:prstGeom prst="rect">
                <a:avLst/>
              </a:prstGeom>
              <a:blipFill rotWithShape="0">
                <a:blip r:embed="rId2"/>
                <a:stretch>
                  <a:fillRect l="-1251" t="-1762" b="-26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2280" y="5516681"/>
            <a:ext cx="2587625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Exploit that we are looking for paths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78127" y="4967773"/>
            <a:ext cx="4982550" cy="50323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 rot="-616045">
            <a:off x="2142151" y="5222994"/>
            <a:ext cx="476250" cy="231775"/>
          </a:xfrm>
          <a:prstGeom prst="rightArrow">
            <a:avLst>
              <a:gd name="adj1" fmla="val 50000"/>
              <a:gd name="adj2" fmla="val 49648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0740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46185" y="263525"/>
            <a:ext cx="8662865" cy="8382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Rounding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bidirected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LP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97168" y="1260475"/>
            <a:ext cx="794836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571500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571500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5715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 err="1" smtClean="0">
                <a:solidFill>
                  <a:srgbClr val="0000FF"/>
                </a:solidFill>
              </a:rPr>
              <a:t>x</a:t>
            </a:r>
            <a:r>
              <a:rPr lang="en-US" altLang="en-US" sz="2200" baseline="-25000" dirty="0" err="1" smtClean="0">
                <a:solidFill>
                  <a:srgbClr val="0000FF"/>
                </a:solidFill>
              </a:rPr>
              <a:t>v,t</a:t>
            </a:r>
            <a:r>
              <a:rPr lang="en-US" altLang="en-US" sz="2200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sz="2200" dirty="0" smtClean="0"/>
              <a:t>:	indicates if node </a:t>
            </a:r>
            <a:r>
              <a:rPr lang="en-US" altLang="en-US" sz="2200" dirty="0" smtClean="0">
                <a:solidFill>
                  <a:srgbClr val="0000FF"/>
                </a:solidFill>
              </a:rPr>
              <a:t>v</a:t>
            </a:r>
            <a:r>
              <a:rPr lang="en-US" altLang="en-US" sz="2200" dirty="0" smtClean="0"/>
              <a:t> is visited at time </a:t>
            </a:r>
            <a:r>
              <a:rPr lang="en-US" altLang="en-US" sz="2200" dirty="0" smtClean="0">
                <a:solidFill>
                  <a:srgbClr val="0000FF"/>
                </a:solidFill>
              </a:rPr>
              <a:t>t</a:t>
            </a:r>
            <a:r>
              <a:rPr lang="en-US" altLang="en-US" sz="2200" dirty="0" smtClean="0"/>
              <a:t>;  is </a:t>
            </a:r>
            <a:r>
              <a:rPr lang="en-US" altLang="en-US" sz="2200" dirty="0">
                <a:solidFill>
                  <a:srgbClr val="0000FF"/>
                </a:solidFill>
              </a:rPr>
              <a:t>0</a:t>
            </a:r>
            <a:r>
              <a:rPr lang="en-US" altLang="en-US" sz="2200" dirty="0"/>
              <a:t> if </a:t>
            </a:r>
            <a:r>
              <a:rPr lang="en-US" altLang="en-US" sz="2200" dirty="0" err="1">
                <a:solidFill>
                  <a:srgbClr val="0000FF"/>
                </a:solidFill>
              </a:rPr>
              <a:t>c</a:t>
            </a:r>
            <a:r>
              <a:rPr lang="en-US" altLang="en-US" sz="2200" baseline="-25000" dirty="0" err="1">
                <a:solidFill>
                  <a:srgbClr val="0000FF"/>
                </a:solidFill>
              </a:rPr>
              <a:t>rv</a:t>
            </a:r>
            <a:r>
              <a:rPr lang="en-US" altLang="en-US" sz="2200" dirty="0">
                <a:solidFill>
                  <a:srgbClr val="0000FF"/>
                </a:solidFill>
              </a:rPr>
              <a:t>&gt;t</a:t>
            </a:r>
            <a:r>
              <a:rPr lang="en-US" altLang="en-US" sz="2200" dirty="0" smtClean="0"/>
              <a:t> </a:t>
            </a:r>
            <a:endParaRPr lang="en-US" altLang="en-US" sz="2200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 err="1" smtClean="0">
                <a:solidFill>
                  <a:srgbClr val="0000FF"/>
                </a:solidFill>
              </a:rPr>
              <a:t>z</a:t>
            </a:r>
            <a:r>
              <a:rPr lang="en-US" altLang="en-US" sz="2200" baseline="-25000" dirty="0" err="1" smtClean="0">
                <a:solidFill>
                  <a:srgbClr val="0000FF"/>
                </a:solidFill>
              </a:rPr>
              <a:t>t</a:t>
            </a:r>
            <a:r>
              <a:rPr lang="en-US" altLang="en-US" sz="2200" baseline="-25000" dirty="0" smtClean="0">
                <a:solidFill>
                  <a:srgbClr val="0000FF"/>
                </a:solidFill>
              </a:rPr>
              <a:t>, a </a:t>
            </a:r>
            <a:r>
              <a:rPr lang="en-US" altLang="en-US" sz="2200" dirty="0"/>
              <a:t>:  indicates if </a:t>
            </a:r>
            <a:r>
              <a:rPr lang="en-US" altLang="en-US" sz="2200" dirty="0" smtClean="0"/>
              <a:t>arc </a:t>
            </a:r>
            <a:r>
              <a:rPr lang="en-US" altLang="en-US" sz="2200" dirty="0" smtClean="0">
                <a:solidFill>
                  <a:srgbClr val="0000FF"/>
                </a:solidFill>
              </a:rPr>
              <a:t>a</a:t>
            </a:r>
            <a:r>
              <a:rPr lang="en-US" altLang="en-US" sz="2200" dirty="0" smtClean="0"/>
              <a:t> is on some vehicle’s path up to time</a:t>
            </a:r>
            <a:r>
              <a:rPr lang="en-US" altLang="en-US" sz="2200" dirty="0" smtClean="0">
                <a:solidFill>
                  <a:srgbClr val="0000FF"/>
                </a:solidFill>
              </a:rPr>
              <a:t> 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4" name="Rectangle 4"/>
              <p:cNvSpPr>
                <a:spLocks noChangeArrowheads="1"/>
              </p:cNvSpPr>
              <p:nvPr/>
            </p:nvSpPr>
            <p:spPr bwMode="auto">
              <a:xfrm>
                <a:off x="828920" y="2068754"/>
                <a:ext cx="7799388" cy="2528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00"/>
                  </a:buClr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32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33CC33"/>
                  </a:buClr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 smtClean="0"/>
                  <a:t>Minimize 		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US" altLang="en-US" sz="2200" baseline="-25000" dirty="0">
                    <a:solidFill>
                      <a:srgbClr val="0000FF"/>
                    </a:solidFill>
                  </a:rPr>
                  <a:t>, t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dirty="0" err="1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baseline="-250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baseline="-250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(P)</a:t>
                </a:r>
              </a:p>
              <a:p>
                <a:pPr eaLnBrk="1" hangingPunct="1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/>
                  <a:t>subject to,		</a:t>
                </a:r>
                <a:r>
                  <a:rPr lang="en-US" altLang="en-US" sz="2200" dirty="0" smtClean="0"/>
                  <a:t>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≥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US" altLang="en-US" sz="2200" dirty="0">
                    <a:latin typeface="Comic Sans MS" panose="030F0702030302020204" pitchFamily="66" charset="0"/>
                  </a:rPr>
                  <a:t>	</a:t>
                </a:r>
                <a:r>
                  <a:rPr lang="en-US" altLang="en-US" sz="2200" dirty="0"/>
                  <a:t>for all 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v	</a:t>
                </a:r>
              </a:p>
              <a:p>
                <a:pPr eaLnBrk="1" hangingPunct="1"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c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a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,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≤ 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k.</a:t>
                </a:r>
                <a:r>
                  <a:rPr lang="en-US" altLang="en-US" sz="2200" dirty="0" smtClean="0">
                    <a:solidFill>
                      <a:srgbClr val="0000FF"/>
                    </a:solidFill>
                    <a:latin typeface="+mn-lt"/>
                  </a:rPr>
                  <a:t>t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>
                    <a:solidFill>
                      <a:schemeClr val="tx2"/>
                    </a:solidFill>
                  </a:rPr>
                  <a:t>for all 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t</a:t>
                </a:r>
              </a:p>
              <a:p>
                <a:pPr eaLnBrk="1" hangingPunct="1"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2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2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(v))	≥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2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(v))	</a:t>
                </a:r>
                <a:r>
                  <a:rPr lang="en-US" altLang="en-US" sz="2200" dirty="0" smtClean="0"/>
                  <a:t>for all 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v </a:t>
                </a:r>
                <a14:m>
                  <m:oMath xmlns:m="http://schemas.openxmlformats.org/officeDocument/2006/math">
                    <m:r>
                      <a:rPr lang="en-CA" altLang="en-US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r</a:t>
                </a:r>
                <a:r>
                  <a:rPr lang="en-US" altLang="en-US" sz="2200" dirty="0" smtClean="0"/>
                  <a:t>,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 t</a:t>
                </a:r>
                <a:endParaRPr lang="en-US" altLang="en-US" sz="22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a into S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, a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≥ ∑</a:t>
                </a:r>
                <a:r>
                  <a:rPr lang="en-US" altLang="en-US" sz="2200" baseline="-25000" dirty="0" err="1">
                    <a:solidFill>
                      <a:srgbClr val="0000FF"/>
                    </a:solidFill>
                  </a:rPr>
                  <a:t>t’≤t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200" baseline="-25000" dirty="0">
                    <a:solidFill>
                      <a:srgbClr val="0000FF"/>
                    </a:solidFill>
                  </a:rPr>
                  <a:t>’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>
                    <a:solidFill>
                      <a:srgbClr val="000000"/>
                    </a:solidFill>
                  </a:rPr>
                  <a:t>for all 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S: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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2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Î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200" dirty="0" smtClean="0"/>
                  <a:t>,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t</a:t>
                </a:r>
              </a:p>
              <a:p>
                <a:pPr eaLnBrk="1" hangingPunct="1">
                  <a:spcBef>
                    <a:spcPts val="3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			x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, z	≥ 0</a:t>
                </a:r>
                <a:r>
                  <a:rPr lang="en-US" altLang="en-US" sz="2200" dirty="0"/>
                  <a:t>.</a:t>
                </a:r>
              </a:p>
            </p:txBody>
          </p:sp>
        </mc:Choice>
        <mc:Fallback xmlns="">
          <p:sp>
            <p:nvSpPr>
              <p:cNvPr id="2048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8920" y="2068754"/>
                <a:ext cx="7799388" cy="2528384"/>
              </a:xfrm>
              <a:prstGeom prst="rect">
                <a:avLst/>
              </a:prstGeom>
              <a:blipFill rotWithShape="0">
                <a:blip r:embed="rId2"/>
                <a:stretch>
                  <a:fillRect l="-1016" t="-1446" b="-409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685800" y="4548553"/>
                <a:ext cx="8294688" cy="1977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Theorem</a:t>
                </a:r>
                <a:r>
                  <a:rPr lang="en-CA" altLang="en-US" dirty="0">
                    <a:solidFill>
                      <a:srgbClr val="009900"/>
                    </a:solidFill>
                  </a:rPr>
                  <a:t>: </a:t>
                </a:r>
                <a:r>
                  <a:rPr lang="en-CA" altLang="en-US" dirty="0"/>
                  <a:t>Given a </a:t>
                </a:r>
                <a:r>
                  <a:rPr lang="en-CA" altLang="en-US" dirty="0" smtClean="0"/>
                  <a:t>solution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(x,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z)</a:t>
                </a:r>
                <a:r>
                  <a:rPr lang="en-CA" altLang="en-US" dirty="0"/>
                  <a:t> </a:t>
                </a:r>
                <a:r>
                  <a:rPr lang="en-CA" altLang="en-US" dirty="0" smtClean="0"/>
                  <a:t>to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(P)</a:t>
                </a:r>
                <a:r>
                  <a:rPr lang="en-CA" altLang="en-US" dirty="0" smtClean="0"/>
                  <a:t>,  for all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t</a:t>
                </a:r>
                <a:endParaRPr lang="en-CA" altLang="en-US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en-CA" altLang="en-US" dirty="0">
                    <a:solidFill>
                      <a:srgbClr val="D30000"/>
                    </a:solidFill>
                  </a:rPr>
                  <a:t>	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>
                    <a:solidFill>
                      <a:srgbClr val="D30000"/>
                    </a:solidFill>
                  </a:rPr>
                  <a:t>dominates a convex combination of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dirty="0">
                    <a:solidFill>
                      <a:srgbClr val="D30000"/>
                    </a:solidFill>
                  </a:rPr>
                  <a:t>-rooted out-trees </a:t>
                </a:r>
                <a:r>
                  <a:rPr lang="en-CA" altLang="en-US" dirty="0" err="1"/>
                  <a:t>s.t</a:t>
                </a:r>
                <a:r>
                  <a:rPr lang="en-CA" altLang="en-US" dirty="0" err="1" smtClean="0"/>
                  <a:t>.</a:t>
                </a:r>
                <a:r>
                  <a:rPr lang="en-CA" altLang="en-US" dirty="0"/>
                  <a:t>	</a:t>
                </a:r>
                <a:r>
                  <a:rPr lang="en-CA" altLang="en-US" dirty="0" err="1">
                    <a:solidFill>
                      <a:srgbClr val="0000FF"/>
                    </a:solidFill>
                  </a:rPr>
                  <a:t>Pr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[v</a:t>
                </a:r>
                <a:r>
                  <a:rPr lang="en-CA" altLang="en-US" dirty="0"/>
                  <a:t> </a:t>
                </a:r>
                <a:r>
                  <a:rPr lang="en-CA" altLang="en-US" dirty="0" smtClean="0"/>
                  <a:t>is covered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]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≥ 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t’≤t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000FF"/>
                    </a:solidFill>
                  </a:rPr>
                  <a:t>x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v,t</a:t>
                </a:r>
                <a:r>
                  <a:rPr lang="en-US" altLang="en-US" baseline="-25000" dirty="0">
                    <a:solidFill>
                      <a:srgbClr val="0000FF"/>
                    </a:solidFill>
                  </a:rPr>
                  <a:t>’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for all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v</a:t>
                </a:r>
                <a:r>
                  <a:rPr lang="en-CA" altLang="en-US" dirty="0"/>
                  <a:t>.</a:t>
                </a:r>
              </a:p>
              <a:p>
                <a:pPr eaLnBrk="1" hangingPunct="1">
                  <a:spcBef>
                    <a:spcPts val="300"/>
                  </a:spcBef>
                </a:pPr>
                <a:r>
                  <a:rPr lang="en-CA" altLang="en-US" dirty="0"/>
                  <a:t>Follows essentially from </a:t>
                </a:r>
                <a:r>
                  <a:rPr lang="en-CA" altLang="en-US" dirty="0">
                    <a:solidFill>
                      <a:srgbClr val="D30000"/>
                    </a:solidFill>
                  </a:rPr>
                  <a:t>arborescence-packing</a:t>
                </a:r>
                <a:r>
                  <a:rPr lang="en-CA" altLang="en-US" dirty="0"/>
                  <a:t> results of BFJ95 since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r </a:t>
                </a:r>
                <a14:m>
                  <m:oMath xmlns:m="http://schemas.openxmlformats.org/officeDocument/2006/math">
                    <m:r>
                      <a:rPr lang="en-CA" alt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CA" altLang="en-US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CA" altLang="en-US" dirty="0" smtClean="0"/>
                  <a:t> </a:t>
                </a:r>
                <a:r>
                  <a:rPr lang="en-CA" altLang="en-US" dirty="0"/>
                  <a:t>connectivity with arc-capacities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{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 a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}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is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≥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t’≤t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000FF"/>
                    </a:solidFill>
                  </a:rPr>
                  <a:t>x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v,t</a:t>
                </a:r>
                <a:r>
                  <a:rPr lang="en-US" altLang="en-US" baseline="-25000" dirty="0" smtClean="0">
                    <a:solidFill>
                      <a:srgbClr val="0000FF"/>
                    </a:solidFill>
                  </a:rPr>
                  <a:t>’</a:t>
                </a:r>
                <a:endParaRPr lang="en-CA" altLang="en-US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4548553"/>
                <a:ext cx="8294688" cy="1977464"/>
              </a:xfrm>
              <a:prstGeom prst="rect">
                <a:avLst/>
              </a:prstGeom>
              <a:blipFill rotWithShape="0">
                <a:blip r:embed="rId3"/>
                <a:stretch>
                  <a:fillRect l="-1176" t="-2462" r="-147" b="-584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15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46185" y="263525"/>
            <a:ext cx="8662865" cy="8382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Rounding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bidirected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LP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97168" y="1260475"/>
            <a:ext cx="794836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571500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571500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5715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 err="1" smtClean="0">
                <a:solidFill>
                  <a:srgbClr val="0000FF"/>
                </a:solidFill>
              </a:rPr>
              <a:t>x</a:t>
            </a:r>
            <a:r>
              <a:rPr lang="en-US" altLang="en-US" sz="2200" baseline="-25000" dirty="0" err="1" smtClean="0">
                <a:solidFill>
                  <a:srgbClr val="0000FF"/>
                </a:solidFill>
              </a:rPr>
              <a:t>v,t</a:t>
            </a:r>
            <a:r>
              <a:rPr lang="en-US" altLang="en-US" sz="2200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sz="2200" dirty="0" smtClean="0"/>
              <a:t>:	indicates if node </a:t>
            </a:r>
            <a:r>
              <a:rPr lang="en-US" altLang="en-US" sz="2200" dirty="0" smtClean="0">
                <a:solidFill>
                  <a:srgbClr val="0000FF"/>
                </a:solidFill>
              </a:rPr>
              <a:t>v</a:t>
            </a:r>
            <a:r>
              <a:rPr lang="en-US" altLang="en-US" sz="2200" dirty="0" smtClean="0"/>
              <a:t> is visited at time </a:t>
            </a:r>
            <a:r>
              <a:rPr lang="en-US" altLang="en-US" sz="2200" dirty="0" smtClean="0">
                <a:solidFill>
                  <a:srgbClr val="0000FF"/>
                </a:solidFill>
              </a:rPr>
              <a:t>t</a:t>
            </a:r>
            <a:r>
              <a:rPr lang="en-US" altLang="en-US" sz="2200" dirty="0" smtClean="0"/>
              <a:t>;  is </a:t>
            </a:r>
            <a:r>
              <a:rPr lang="en-US" altLang="en-US" sz="2200" dirty="0">
                <a:solidFill>
                  <a:srgbClr val="0000FF"/>
                </a:solidFill>
              </a:rPr>
              <a:t>0</a:t>
            </a:r>
            <a:r>
              <a:rPr lang="en-US" altLang="en-US" sz="2200" dirty="0"/>
              <a:t> if </a:t>
            </a:r>
            <a:r>
              <a:rPr lang="en-US" altLang="en-US" sz="2200" dirty="0" err="1">
                <a:solidFill>
                  <a:srgbClr val="0000FF"/>
                </a:solidFill>
              </a:rPr>
              <a:t>c</a:t>
            </a:r>
            <a:r>
              <a:rPr lang="en-US" altLang="en-US" sz="2200" baseline="-25000" dirty="0" err="1">
                <a:solidFill>
                  <a:srgbClr val="0000FF"/>
                </a:solidFill>
              </a:rPr>
              <a:t>rv</a:t>
            </a:r>
            <a:r>
              <a:rPr lang="en-US" altLang="en-US" sz="2200" dirty="0">
                <a:solidFill>
                  <a:srgbClr val="0000FF"/>
                </a:solidFill>
              </a:rPr>
              <a:t>&gt;t</a:t>
            </a:r>
            <a:r>
              <a:rPr lang="en-US" altLang="en-US" sz="2200" dirty="0" smtClean="0"/>
              <a:t> </a:t>
            </a:r>
            <a:endParaRPr lang="en-US" altLang="en-US" sz="2200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 err="1" smtClean="0">
                <a:solidFill>
                  <a:srgbClr val="0000FF"/>
                </a:solidFill>
              </a:rPr>
              <a:t>z</a:t>
            </a:r>
            <a:r>
              <a:rPr lang="en-US" altLang="en-US" sz="2200" baseline="-25000" dirty="0" err="1" smtClean="0">
                <a:solidFill>
                  <a:srgbClr val="0000FF"/>
                </a:solidFill>
              </a:rPr>
              <a:t>t</a:t>
            </a:r>
            <a:r>
              <a:rPr lang="en-US" altLang="en-US" sz="2200" baseline="-25000" dirty="0" smtClean="0">
                <a:solidFill>
                  <a:srgbClr val="0000FF"/>
                </a:solidFill>
              </a:rPr>
              <a:t>, a </a:t>
            </a:r>
            <a:r>
              <a:rPr lang="en-US" altLang="en-US" sz="2200" dirty="0"/>
              <a:t>:  indicates if </a:t>
            </a:r>
            <a:r>
              <a:rPr lang="en-US" altLang="en-US" sz="2200" dirty="0" smtClean="0"/>
              <a:t>arc </a:t>
            </a:r>
            <a:r>
              <a:rPr lang="en-US" altLang="en-US" sz="2200" dirty="0" smtClean="0">
                <a:solidFill>
                  <a:srgbClr val="0000FF"/>
                </a:solidFill>
              </a:rPr>
              <a:t>a</a:t>
            </a:r>
            <a:r>
              <a:rPr lang="en-US" altLang="en-US" sz="2200" dirty="0" smtClean="0"/>
              <a:t> is on some vehicle’s path up to time</a:t>
            </a:r>
            <a:r>
              <a:rPr lang="en-US" altLang="en-US" sz="2200" dirty="0" smtClean="0">
                <a:solidFill>
                  <a:srgbClr val="0000FF"/>
                </a:solidFill>
              </a:rPr>
              <a:t> 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4" name="Rectangle 4"/>
              <p:cNvSpPr>
                <a:spLocks noChangeArrowheads="1"/>
              </p:cNvSpPr>
              <p:nvPr/>
            </p:nvSpPr>
            <p:spPr bwMode="auto">
              <a:xfrm>
                <a:off x="828920" y="2068754"/>
                <a:ext cx="7799388" cy="2528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00"/>
                  </a:buClr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32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33CC33"/>
                  </a:buClr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 smtClean="0"/>
                  <a:t>Minimize 		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US" altLang="en-US" sz="2200" baseline="-25000" dirty="0">
                    <a:solidFill>
                      <a:srgbClr val="0000FF"/>
                    </a:solidFill>
                  </a:rPr>
                  <a:t>, t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dirty="0" err="1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baseline="-250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baseline="-250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(P)</a:t>
                </a:r>
              </a:p>
              <a:p>
                <a:pPr eaLnBrk="1" hangingPunct="1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/>
                  <a:t>subject to,		</a:t>
                </a:r>
                <a:r>
                  <a:rPr lang="en-US" altLang="en-US" sz="2200" dirty="0" smtClean="0"/>
                  <a:t>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≥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US" altLang="en-US" sz="2200" dirty="0">
                    <a:latin typeface="Comic Sans MS" panose="030F0702030302020204" pitchFamily="66" charset="0"/>
                  </a:rPr>
                  <a:t>	</a:t>
                </a:r>
                <a:r>
                  <a:rPr lang="en-US" altLang="en-US" sz="2200" dirty="0"/>
                  <a:t>for all 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v	</a:t>
                </a:r>
              </a:p>
              <a:p>
                <a:pPr eaLnBrk="1" hangingPunct="1"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c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a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,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≤ 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k.</a:t>
                </a:r>
                <a:r>
                  <a:rPr lang="en-US" altLang="en-US" sz="2200" dirty="0" smtClean="0">
                    <a:solidFill>
                      <a:srgbClr val="0000FF"/>
                    </a:solidFill>
                    <a:latin typeface="+mn-lt"/>
                  </a:rPr>
                  <a:t>t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>
                    <a:solidFill>
                      <a:schemeClr val="tx2"/>
                    </a:solidFill>
                  </a:rPr>
                  <a:t>for all 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t</a:t>
                </a:r>
              </a:p>
              <a:p>
                <a:pPr eaLnBrk="1" hangingPunct="1"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2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2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(v))	≥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2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(v))	</a:t>
                </a:r>
                <a:r>
                  <a:rPr lang="en-US" altLang="en-US" sz="2200" dirty="0" smtClean="0"/>
                  <a:t>for all 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v </a:t>
                </a:r>
                <a14:m>
                  <m:oMath xmlns:m="http://schemas.openxmlformats.org/officeDocument/2006/math">
                    <m:r>
                      <a:rPr lang="en-CA" altLang="en-US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r</a:t>
                </a:r>
                <a:r>
                  <a:rPr lang="en-US" altLang="en-US" sz="2200" dirty="0" smtClean="0"/>
                  <a:t>,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 t</a:t>
                </a:r>
                <a:endParaRPr lang="en-US" altLang="en-US" sz="22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a into S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sz="2200" baseline="-25000" dirty="0" smtClean="0">
                    <a:solidFill>
                      <a:srgbClr val="0000FF"/>
                    </a:solidFill>
                  </a:rPr>
                  <a:t>, a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≥ ∑</a:t>
                </a:r>
                <a:r>
                  <a:rPr lang="en-US" altLang="en-US" sz="2200" baseline="-25000" dirty="0" err="1">
                    <a:solidFill>
                      <a:srgbClr val="0000FF"/>
                    </a:solidFill>
                  </a:rPr>
                  <a:t>t’≤t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200" baseline="-25000" dirty="0" err="1" smtClean="0">
                    <a:solidFill>
                      <a:srgbClr val="0000FF"/>
                    </a:solidFill>
                  </a:rPr>
                  <a:t>v,t</a:t>
                </a:r>
                <a:r>
                  <a:rPr lang="en-US" altLang="en-US" sz="2200" baseline="-25000" dirty="0">
                    <a:solidFill>
                      <a:srgbClr val="0000FF"/>
                    </a:solidFill>
                  </a:rPr>
                  <a:t>’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>
                    <a:solidFill>
                      <a:srgbClr val="000000"/>
                    </a:solidFill>
                  </a:rPr>
                  <a:t>for all 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S: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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2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Î</a:t>
                </a:r>
                <a:r>
                  <a:rPr lang="en-US" altLang="en-US" sz="22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200" dirty="0" smtClean="0"/>
                  <a:t>,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 t</a:t>
                </a:r>
              </a:p>
              <a:p>
                <a:pPr eaLnBrk="1" hangingPunct="1">
                  <a:spcBef>
                    <a:spcPts val="300"/>
                  </a:spcBef>
                  <a:buClrTx/>
                  <a:buSzTx/>
                  <a:buFontTx/>
                  <a:buNone/>
                  <a:tabLst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5018088" algn="l"/>
                  </a:tabLst>
                </a:pPr>
                <a:r>
                  <a:rPr lang="en-US" altLang="en-US" sz="22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200" dirty="0" smtClean="0">
                    <a:solidFill>
                      <a:srgbClr val="0000FF"/>
                    </a:solidFill>
                  </a:rPr>
                  <a:t>			x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, z	≥ 0</a:t>
                </a:r>
                <a:r>
                  <a:rPr lang="en-US" altLang="en-US" sz="2200" dirty="0"/>
                  <a:t>.</a:t>
                </a:r>
              </a:p>
            </p:txBody>
          </p:sp>
        </mc:Choice>
        <mc:Fallback xmlns="">
          <p:sp>
            <p:nvSpPr>
              <p:cNvPr id="2048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8920" y="2068754"/>
                <a:ext cx="7799388" cy="2528384"/>
              </a:xfrm>
              <a:prstGeom prst="rect">
                <a:avLst/>
              </a:prstGeom>
              <a:blipFill rotWithShape="0">
                <a:blip r:embed="rId2"/>
                <a:stretch>
                  <a:fillRect l="-1016" t="-1446" b="-409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800" y="4548553"/>
            <a:ext cx="8294688" cy="203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CA" altLang="en-US" dirty="0" smtClean="0">
                <a:solidFill>
                  <a:srgbClr val="009900"/>
                </a:solidFill>
              </a:rPr>
              <a:t>Theorem</a:t>
            </a:r>
            <a:r>
              <a:rPr lang="en-CA" altLang="en-US" dirty="0">
                <a:solidFill>
                  <a:srgbClr val="009900"/>
                </a:solidFill>
              </a:rPr>
              <a:t>: </a:t>
            </a:r>
            <a:r>
              <a:rPr lang="en-CA" altLang="en-US" dirty="0"/>
              <a:t>Given a </a:t>
            </a:r>
            <a:r>
              <a:rPr lang="en-CA" altLang="en-US" dirty="0" smtClean="0"/>
              <a:t>solution </a:t>
            </a:r>
            <a:r>
              <a:rPr lang="en-CA" altLang="en-US" dirty="0">
                <a:solidFill>
                  <a:srgbClr val="0000FF"/>
                </a:solidFill>
              </a:rPr>
              <a:t>(x,</a:t>
            </a:r>
            <a:r>
              <a:rPr lang="en-CA" altLang="en-US" baseline="-25000" dirty="0">
                <a:solidFill>
                  <a:srgbClr val="0000FF"/>
                </a:solidFill>
              </a:rPr>
              <a:t> </a:t>
            </a:r>
            <a:r>
              <a:rPr lang="en-CA" altLang="en-US" dirty="0">
                <a:solidFill>
                  <a:srgbClr val="0000FF"/>
                </a:solidFill>
              </a:rPr>
              <a:t>z)</a:t>
            </a:r>
            <a:r>
              <a:rPr lang="en-CA" altLang="en-US" dirty="0"/>
              <a:t> </a:t>
            </a:r>
            <a:r>
              <a:rPr lang="en-CA" altLang="en-US" dirty="0" smtClean="0"/>
              <a:t>to </a:t>
            </a:r>
            <a:r>
              <a:rPr lang="en-CA" altLang="en-US" dirty="0" smtClean="0">
                <a:solidFill>
                  <a:srgbClr val="0000FF"/>
                </a:solidFill>
              </a:rPr>
              <a:t>(P)</a:t>
            </a:r>
            <a:r>
              <a:rPr lang="en-CA" altLang="en-US" dirty="0" smtClean="0"/>
              <a:t>,  for all </a:t>
            </a:r>
            <a:r>
              <a:rPr lang="en-CA" altLang="en-US" dirty="0" smtClean="0">
                <a:solidFill>
                  <a:srgbClr val="0000FF"/>
                </a:solidFill>
              </a:rPr>
              <a:t>t</a:t>
            </a:r>
            <a:endParaRPr lang="en-CA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CA" altLang="en-US" dirty="0">
                <a:solidFill>
                  <a:srgbClr val="D30000"/>
                </a:solidFill>
              </a:rPr>
              <a:t>	</a:t>
            </a:r>
            <a:r>
              <a:rPr lang="en-CA" altLang="en-US" dirty="0" err="1" smtClean="0">
                <a:solidFill>
                  <a:srgbClr val="0000FF"/>
                </a:solidFill>
              </a:rPr>
              <a:t>z</a:t>
            </a:r>
            <a:r>
              <a:rPr lang="en-CA" altLang="en-US" baseline="-25000" dirty="0" err="1" smtClean="0">
                <a:solidFill>
                  <a:srgbClr val="0000FF"/>
                </a:solidFill>
              </a:rPr>
              <a:t>t</a:t>
            </a:r>
            <a:r>
              <a:rPr lang="en-CA" altLang="en-US" dirty="0" smtClean="0">
                <a:solidFill>
                  <a:srgbClr val="0000FF"/>
                </a:solidFill>
              </a:rPr>
              <a:t> </a:t>
            </a:r>
            <a:r>
              <a:rPr lang="en-CA" altLang="en-US" dirty="0">
                <a:solidFill>
                  <a:srgbClr val="D30000"/>
                </a:solidFill>
              </a:rPr>
              <a:t>dominates a convex combination of </a:t>
            </a:r>
            <a:r>
              <a:rPr lang="en-CA" altLang="en-US" dirty="0">
                <a:solidFill>
                  <a:srgbClr val="0000FF"/>
                </a:solidFill>
              </a:rPr>
              <a:t>r</a:t>
            </a:r>
            <a:r>
              <a:rPr lang="en-CA" altLang="en-US" dirty="0">
                <a:solidFill>
                  <a:srgbClr val="D30000"/>
                </a:solidFill>
              </a:rPr>
              <a:t>-rooted out-trees </a:t>
            </a:r>
            <a:r>
              <a:rPr lang="en-CA" altLang="en-US" dirty="0" err="1"/>
              <a:t>s.t</a:t>
            </a:r>
            <a:r>
              <a:rPr lang="en-CA" altLang="en-US" dirty="0" err="1" smtClean="0"/>
              <a:t>.</a:t>
            </a:r>
            <a:r>
              <a:rPr lang="en-CA" altLang="en-US" dirty="0"/>
              <a:t>	</a:t>
            </a:r>
            <a:r>
              <a:rPr lang="en-CA" altLang="en-US" dirty="0" err="1">
                <a:solidFill>
                  <a:srgbClr val="0000FF"/>
                </a:solidFill>
              </a:rPr>
              <a:t>Pr</a:t>
            </a:r>
            <a:r>
              <a:rPr lang="en-CA" altLang="en-US" dirty="0">
                <a:solidFill>
                  <a:srgbClr val="0000FF"/>
                </a:solidFill>
              </a:rPr>
              <a:t>[v</a:t>
            </a:r>
            <a:r>
              <a:rPr lang="en-CA" altLang="en-US" dirty="0"/>
              <a:t> </a:t>
            </a:r>
            <a:r>
              <a:rPr lang="en-CA" altLang="en-US" dirty="0" smtClean="0"/>
              <a:t>is covered</a:t>
            </a:r>
            <a:r>
              <a:rPr lang="en-CA" altLang="en-US" dirty="0">
                <a:solidFill>
                  <a:srgbClr val="0000FF"/>
                </a:solidFill>
              </a:rPr>
              <a:t>] </a:t>
            </a:r>
            <a:r>
              <a:rPr lang="en-US" altLang="en-US" dirty="0">
                <a:solidFill>
                  <a:srgbClr val="0000FF"/>
                </a:solidFill>
              </a:rPr>
              <a:t>≥ ∑</a:t>
            </a:r>
            <a:r>
              <a:rPr lang="en-US" altLang="en-US" baseline="-25000" dirty="0" err="1">
                <a:solidFill>
                  <a:srgbClr val="0000FF"/>
                </a:solidFill>
              </a:rPr>
              <a:t>t’≤t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x</a:t>
            </a:r>
            <a:r>
              <a:rPr lang="en-US" altLang="en-US" baseline="-25000" dirty="0" err="1">
                <a:solidFill>
                  <a:srgbClr val="0000FF"/>
                </a:solidFill>
              </a:rPr>
              <a:t>v,t</a:t>
            </a:r>
            <a:r>
              <a:rPr lang="en-US" altLang="en-US" baseline="-25000" dirty="0">
                <a:solidFill>
                  <a:srgbClr val="0000FF"/>
                </a:solidFill>
              </a:rPr>
              <a:t>’</a:t>
            </a:r>
            <a:r>
              <a:rPr lang="en-CA" altLang="en-US" dirty="0" smtClean="0">
                <a:solidFill>
                  <a:srgbClr val="0000FF"/>
                </a:solidFill>
              </a:rPr>
              <a:t> </a:t>
            </a:r>
            <a:r>
              <a:rPr lang="en-CA" altLang="en-US" dirty="0"/>
              <a:t>for all </a:t>
            </a:r>
            <a:r>
              <a:rPr lang="en-CA" altLang="en-US" dirty="0">
                <a:solidFill>
                  <a:srgbClr val="0000FF"/>
                </a:solidFill>
              </a:rPr>
              <a:t>v</a:t>
            </a:r>
            <a:r>
              <a:rPr lang="en-CA" altLang="en-US" dirty="0"/>
              <a:t>.</a:t>
            </a:r>
          </a:p>
          <a:p>
            <a:pPr eaLnBrk="1" hangingPunct="1">
              <a:spcBef>
                <a:spcPts val="300"/>
              </a:spcBef>
            </a:pPr>
            <a:r>
              <a:rPr lang="en-CA" altLang="en-US" dirty="0" smtClean="0"/>
              <a:t>So for all </a:t>
            </a:r>
            <a:r>
              <a:rPr lang="en-CA" altLang="en-US" dirty="0" smtClean="0">
                <a:solidFill>
                  <a:srgbClr val="0000FF"/>
                </a:solidFill>
              </a:rPr>
              <a:t>t</a:t>
            </a:r>
            <a:r>
              <a:rPr lang="en-CA" altLang="en-US" dirty="0" smtClean="0"/>
              <a:t>, can get a random </a:t>
            </a:r>
            <a:r>
              <a:rPr lang="en-CA" altLang="en-US" dirty="0" smtClean="0">
                <a:solidFill>
                  <a:srgbClr val="0000FF"/>
                </a:solidFill>
              </a:rPr>
              <a:t>k</a:t>
            </a:r>
            <a:r>
              <a:rPr lang="en-CA" altLang="en-US" dirty="0" smtClean="0"/>
              <a:t>-tuple of </a:t>
            </a:r>
            <a:r>
              <a:rPr lang="en-CA" altLang="en-US" dirty="0" smtClean="0">
                <a:solidFill>
                  <a:srgbClr val="0000FF"/>
                </a:solidFill>
              </a:rPr>
              <a:t>r</a:t>
            </a:r>
            <a:r>
              <a:rPr lang="en-CA" altLang="en-US" dirty="0" smtClean="0"/>
              <a:t>-trees </a:t>
            </a:r>
            <a:r>
              <a:rPr lang="en-CA" altLang="en-US" dirty="0" smtClean="0">
                <a:solidFill>
                  <a:srgbClr val="0000FF"/>
                </a:solidFill>
              </a:rPr>
              <a:t>(Z</a:t>
            </a:r>
            <a:r>
              <a:rPr lang="en-CA" altLang="en-US" baseline="-250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dirty="0" smtClean="0">
                <a:solidFill>
                  <a:srgbClr val="0000FF"/>
                </a:solidFill>
              </a:rPr>
              <a:t>(t),…,</a:t>
            </a:r>
            <a:r>
              <a:rPr lang="en-CA" altLang="en-US" dirty="0" err="1" smtClean="0">
                <a:solidFill>
                  <a:srgbClr val="0000FF"/>
                </a:solidFill>
              </a:rPr>
              <a:t>Z</a:t>
            </a:r>
            <a:r>
              <a:rPr lang="en-CA" altLang="en-US" baseline="-25000" dirty="0" err="1" smtClean="0">
                <a:solidFill>
                  <a:srgbClr val="0000FF"/>
                </a:solidFill>
              </a:rPr>
              <a:t>k</a:t>
            </a:r>
            <a:r>
              <a:rPr lang="en-CA" altLang="en-US" dirty="0" smtClean="0">
                <a:solidFill>
                  <a:srgbClr val="0000FF"/>
                </a:solidFill>
              </a:rPr>
              <a:t>(t))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s.t.</a:t>
            </a:r>
            <a:r>
              <a:rPr lang="en-CA" altLang="en-US" dirty="0" smtClean="0"/>
              <a:t> </a:t>
            </a:r>
            <a:r>
              <a:rPr lang="en-CA" altLang="en-US" sz="2800" dirty="0" smtClean="0">
                <a:solidFill>
                  <a:srgbClr val="0000FF"/>
                </a:solidFill>
              </a:rPr>
              <a:t>E[</a:t>
            </a:r>
            <a:r>
              <a:rPr lang="en-CA" altLang="en-US" dirty="0" smtClean="0">
                <a:solidFill>
                  <a:srgbClr val="0000FF"/>
                </a:solidFill>
              </a:rPr>
              <a:t>max</a:t>
            </a:r>
            <a:r>
              <a:rPr lang="en-CA" altLang="en-US" baseline="-25000" dirty="0" smtClean="0">
                <a:solidFill>
                  <a:srgbClr val="0000FF"/>
                </a:solidFill>
              </a:rPr>
              <a:t>i=</a:t>
            </a:r>
            <a:r>
              <a:rPr lang="en-CA" altLang="en-US" baseline="-250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 dirty="0" smtClean="0">
                <a:solidFill>
                  <a:srgbClr val="0000FF"/>
                </a:solidFill>
              </a:rPr>
              <a:t>,…k</a:t>
            </a:r>
            <a:r>
              <a:rPr lang="en-CA" altLang="en-US" dirty="0" smtClean="0">
                <a:solidFill>
                  <a:srgbClr val="0000FF"/>
                </a:solidFill>
              </a:rPr>
              <a:t> c(</a:t>
            </a:r>
            <a:r>
              <a:rPr lang="en-CA" altLang="en-US" dirty="0" err="1" smtClean="0">
                <a:solidFill>
                  <a:srgbClr val="0000FF"/>
                </a:solidFill>
              </a:rPr>
              <a:t>Z</a:t>
            </a:r>
            <a:r>
              <a:rPr lang="en-CA" alt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CA" altLang="en-US" dirty="0" smtClean="0">
                <a:solidFill>
                  <a:srgbClr val="0000FF"/>
                </a:solidFill>
              </a:rPr>
              <a:t>(t))</a:t>
            </a:r>
            <a:r>
              <a:rPr lang="en-CA" altLang="en-US" sz="2800" dirty="0" smtClean="0">
                <a:solidFill>
                  <a:srgbClr val="0000FF"/>
                </a:solidFill>
              </a:rPr>
              <a:t>]</a:t>
            </a:r>
            <a:r>
              <a:rPr lang="en-US" altLang="en-US" dirty="0">
                <a:solidFill>
                  <a:srgbClr val="0000FF"/>
                </a:solidFill>
              </a:rPr>
              <a:t> ≤</a:t>
            </a:r>
            <a:r>
              <a:rPr lang="en-CA" altLang="en-US" dirty="0" smtClean="0">
                <a:solidFill>
                  <a:srgbClr val="0000FF"/>
                </a:solidFill>
              </a:rPr>
              <a:t> 2t</a:t>
            </a:r>
            <a:r>
              <a:rPr lang="en-CA" altLang="en-US" dirty="0" smtClean="0"/>
              <a:t>,   </a:t>
            </a:r>
            <a:r>
              <a:rPr lang="en-CA" altLang="en-US" sz="2800" dirty="0" smtClean="0">
                <a:solidFill>
                  <a:srgbClr val="0000FF"/>
                </a:solidFill>
              </a:rPr>
              <a:t>E[|</a:t>
            </a:r>
            <a:r>
              <a:rPr lang="en-CA" altLang="en-US" sz="2800" dirty="0" err="1" smtClean="0">
                <a:solidFill>
                  <a:srgbClr val="0000FF"/>
                </a:solidFill>
              </a:rPr>
              <a:t>U</a:t>
            </a:r>
            <a:r>
              <a:rPr lang="en-CA" alt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CA" altLang="en-US" baseline="-25000" dirty="0" smtClean="0">
                <a:solidFill>
                  <a:srgbClr val="0000FF"/>
                </a:solidFill>
              </a:rPr>
              <a:t>=</a:t>
            </a:r>
            <a:r>
              <a:rPr lang="en-CA" altLang="en-US" baseline="-250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 dirty="0" smtClean="0">
                <a:solidFill>
                  <a:srgbClr val="0000FF"/>
                </a:solidFill>
              </a:rPr>
              <a:t>,…,k</a:t>
            </a:r>
            <a:r>
              <a:rPr lang="en-CA" altLang="en-US" dirty="0" smtClean="0">
                <a:solidFill>
                  <a:srgbClr val="0000FF"/>
                </a:solidFill>
              </a:rPr>
              <a:t> V(</a:t>
            </a:r>
            <a:r>
              <a:rPr lang="en-CA" altLang="en-US" dirty="0" err="1" smtClean="0">
                <a:solidFill>
                  <a:srgbClr val="0000FF"/>
                </a:solidFill>
              </a:rPr>
              <a:t>Z</a:t>
            </a:r>
            <a:r>
              <a:rPr lang="en-CA" alt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CA" altLang="en-US" dirty="0" smtClean="0">
                <a:solidFill>
                  <a:srgbClr val="0000FF"/>
                </a:solidFill>
              </a:rPr>
              <a:t>(t))</a:t>
            </a:r>
            <a:r>
              <a:rPr lang="en-CA" altLang="en-US" sz="2800" dirty="0" smtClean="0">
                <a:solidFill>
                  <a:srgbClr val="0000FF"/>
                </a:solidFill>
              </a:rPr>
              <a:t>|]</a:t>
            </a:r>
            <a:r>
              <a:rPr lang="en-CA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>
                <a:solidFill>
                  <a:srgbClr val="0000FF"/>
                </a:solidFill>
              </a:rPr>
              <a:t>≥ </a:t>
            </a:r>
            <a:r>
              <a:rPr lang="en-US" altLang="en-US" dirty="0" smtClean="0">
                <a:solidFill>
                  <a:srgbClr val="0000FF"/>
                </a:solidFill>
              </a:rPr>
              <a:t>∑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v </a:t>
            </a:r>
            <a:r>
              <a:rPr lang="en-US" altLang="en-US" dirty="0" smtClean="0">
                <a:solidFill>
                  <a:srgbClr val="0000FF"/>
                </a:solidFill>
              </a:rPr>
              <a:t>∑</a:t>
            </a:r>
            <a:r>
              <a:rPr lang="en-US" altLang="en-US" baseline="-25000" dirty="0" err="1">
                <a:solidFill>
                  <a:srgbClr val="0000FF"/>
                </a:solidFill>
              </a:rPr>
              <a:t>t’≤t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</a:rPr>
              <a:t>x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v,t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’</a:t>
            </a:r>
            <a:endParaRPr lang="en-CA" altLang="en-US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7476" y="4859281"/>
            <a:ext cx="4159232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Gives a </a:t>
            </a:r>
            <a:r>
              <a:rPr lang="en-CA" sz="2600" dirty="0" smtClean="0">
                <a:solidFill>
                  <a:srgbClr val="0000FF"/>
                </a:solidFill>
              </a:rPr>
              <a:t>2</a:t>
            </a:r>
            <a:r>
              <a:rPr lang="en-CA" sz="2600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600" baseline="30000" dirty="0" smtClean="0">
                <a:solidFill>
                  <a:srgbClr val="0000FF"/>
                </a:solidFill>
              </a:rPr>
              <a:t>*</a:t>
            </a:r>
            <a:r>
              <a:rPr lang="en-CA" sz="2600" dirty="0" smtClean="0"/>
              <a:t>-approximation using concatenation theorem</a:t>
            </a:r>
            <a:endParaRPr lang="en-CA" sz="2600" dirty="0"/>
          </a:p>
        </p:txBody>
      </p:sp>
    </p:spTree>
    <p:extLst>
      <p:ext uri="{BB962C8B-B14F-4D97-AF65-F5344CB8AC3E}">
        <p14:creationId xmlns:p14="http://schemas.microsoft.com/office/powerpoint/2010/main" val="377253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163513"/>
            <a:ext cx="7772400" cy="838200"/>
          </a:xfrm>
        </p:spPr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Prize-collecting arborescences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5800" y="1250950"/>
            <a:ext cx="80359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>
                <a:solidFill>
                  <a:srgbClr val="D30000"/>
                </a:solidFill>
              </a:rPr>
              <a:t>Goal: </a:t>
            </a:r>
            <a:r>
              <a:rPr lang="en-CA" altLang="en-US" sz="2400"/>
              <a:t>Given root </a:t>
            </a:r>
            <a:r>
              <a:rPr lang="en-CA" altLang="en-US" sz="2400">
                <a:solidFill>
                  <a:srgbClr val="0000FF"/>
                </a:solidFill>
              </a:rPr>
              <a:t>r</a:t>
            </a:r>
            <a:r>
              <a:rPr lang="en-CA" altLang="en-US" sz="2400"/>
              <a:t>,  node penalties </a:t>
            </a:r>
            <a:r>
              <a:rPr lang="en-CA" altLang="en-US" sz="2400">
                <a:solidFill>
                  <a:srgbClr val="0000FF"/>
                </a:solidFill>
              </a:rPr>
              <a:t>{</a:t>
            </a:r>
            <a:r>
              <a:rPr lang="en-CA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altLang="en-US" sz="2400" baseline="-25000">
                <a:solidFill>
                  <a:srgbClr val="0000FF"/>
                </a:solidFill>
              </a:rPr>
              <a:t>v </a:t>
            </a:r>
            <a:r>
              <a:rPr lang="en-CA" altLang="en-US" sz="2400"/>
              <a:t>}, find an </a:t>
            </a:r>
            <a:r>
              <a:rPr lang="en-CA" altLang="en-US" sz="2400">
                <a:solidFill>
                  <a:srgbClr val="0000FF"/>
                </a:solidFill>
              </a:rPr>
              <a:t>r</a:t>
            </a:r>
            <a:r>
              <a:rPr lang="en-CA" altLang="en-US" sz="2400"/>
              <a:t>-tree </a:t>
            </a:r>
            <a:r>
              <a:rPr lang="en-CA" altLang="en-US" sz="2400">
                <a:solidFill>
                  <a:srgbClr val="0000FF"/>
                </a:solidFill>
              </a:rPr>
              <a:t>T</a:t>
            </a:r>
            <a:r>
              <a:rPr lang="en-CA" altLang="en-US" sz="2400"/>
              <a:t> s.t.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>
                <a:solidFill>
                  <a:srgbClr val="0000FF"/>
                </a:solidFill>
              </a:rPr>
              <a:t>c(T)+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US" altLang="en-US" sz="2400">
                <a:solidFill>
                  <a:srgbClr val="0000FF"/>
                </a:solidFill>
              </a:rPr>
              <a:t>(T</a:t>
            </a:r>
            <a:r>
              <a:rPr lang="en-US" altLang="en-US" sz="2400" baseline="30000">
                <a:solidFill>
                  <a:srgbClr val="0000FF"/>
                </a:solidFill>
              </a:rPr>
              <a:t>c</a:t>
            </a:r>
            <a:r>
              <a:rPr lang="en-US" altLang="en-US" sz="2400">
                <a:solidFill>
                  <a:srgbClr val="0000FF"/>
                </a:solidFill>
              </a:rPr>
              <a:t>)</a:t>
            </a:r>
            <a:r>
              <a:rPr lang="en-CA" altLang="en-US" sz="2400">
                <a:solidFill>
                  <a:srgbClr val="0000FF"/>
                </a:solidFill>
              </a:rPr>
              <a:t> ≤ min</a:t>
            </a:r>
            <a:r>
              <a:rPr lang="en-CA" altLang="en-US" sz="2400" baseline="-25000"/>
              <a:t>collection </a:t>
            </a:r>
            <a:r>
              <a:rPr lang="en-CA" altLang="en-US" sz="2400" baseline="-2500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 baseline="-25000"/>
              <a:t> of </a:t>
            </a:r>
            <a:r>
              <a:rPr lang="en-CA" altLang="en-US" sz="2400" baseline="-25000">
                <a:solidFill>
                  <a:srgbClr val="0000FF"/>
                </a:solidFill>
              </a:rPr>
              <a:t>r</a:t>
            </a:r>
            <a:r>
              <a:rPr lang="en-CA" altLang="en-US" sz="2400" baseline="-25000"/>
              <a:t>-paths </a:t>
            </a:r>
            <a:r>
              <a:rPr lang="en-CA" altLang="en-US" sz="2800">
                <a:solidFill>
                  <a:srgbClr val="0000FF"/>
                </a:solidFill>
              </a:rPr>
              <a:t>(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CA" altLang="en-US" sz="2400" baseline="-25000">
                <a:solidFill>
                  <a:srgbClr val="0000FF"/>
                </a:solidFill>
              </a:rPr>
              <a:t>P</a:t>
            </a:r>
            <a:r>
              <a:rPr lang="en-CA" altLang="en-US" sz="24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altLang="en-US" sz="2400" baseline="-2500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>
                <a:solidFill>
                  <a:srgbClr val="0000FF"/>
                </a:solidFill>
              </a:rPr>
              <a:t> c(P) + </a:t>
            </a:r>
            <a:r>
              <a:rPr lang="en-CA" altLang="en-US" sz="240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altLang="en-US" sz="2400">
                <a:solidFill>
                  <a:srgbClr val="0000FF"/>
                </a:solidFill>
              </a:rPr>
              <a:t>(V\ </a:t>
            </a:r>
            <a:r>
              <a:rPr lang="en-CA" altLang="en-US" sz="2600">
                <a:solidFill>
                  <a:srgbClr val="0000FF"/>
                </a:solidFill>
              </a:rPr>
              <a:t>U</a:t>
            </a:r>
            <a:r>
              <a:rPr lang="en-CA" altLang="en-US" sz="2400" baseline="-25000">
                <a:solidFill>
                  <a:srgbClr val="0000FF"/>
                </a:solidFill>
              </a:rPr>
              <a:t>P</a:t>
            </a:r>
            <a:r>
              <a:rPr lang="en-CA" altLang="en-US" sz="24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altLang="en-US" sz="2400" baseline="-2500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>
                <a:solidFill>
                  <a:srgbClr val="0000FF"/>
                </a:solidFill>
              </a:rPr>
              <a:t> V(P))</a:t>
            </a:r>
            <a:r>
              <a:rPr lang="en-CA" altLang="en-US" sz="2800">
                <a:solidFill>
                  <a:srgbClr val="0000FF"/>
                </a:solidFill>
              </a:rPr>
              <a:t>)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CA" altLang="en-US" sz="2400"/>
              <a:t>Consider following </a:t>
            </a:r>
            <a:r>
              <a:rPr lang="en-CA" altLang="en-US" sz="2400">
                <a:solidFill>
                  <a:srgbClr val="D30000"/>
                </a:solidFill>
              </a:rPr>
              <a:t>bidirected relaxation </a:t>
            </a:r>
            <a:r>
              <a:rPr lang="en-CA" altLang="en-US" sz="2400"/>
              <a:t>for finding best path-collection </a:t>
            </a:r>
            <a:r>
              <a:rPr lang="en-CA" altLang="en-US" sz="240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/>
              <a:t>.     Bidirect edges to get digraph</a:t>
            </a:r>
            <a:r>
              <a:rPr lang="en-CA" altLang="en-US" sz="2400">
                <a:solidFill>
                  <a:srgbClr val="0000FF"/>
                </a:solidFill>
              </a:rPr>
              <a:t> </a:t>
            </a:r>
            <a:r>
              <a:rPr lang="en-CA" altLang="en-US" sz="2400"/>
              <a:t>– both </a:t>
            </a:r>
            <a:r>
              <a:rPr lang="en-CA" altLang="en-US" sz="2400">
                <a:solidFill>
                  <a:srgbClr val="0000FF"/>
                </a:solidFill>
              </a:rPr>
              <a:t>(u,</a:t>
            </a:r>
            <a:r>
              <a:rPr lang="en-CA" altLang="en-US" sz="2400" baseline="-25000">
                <a:solidFill>
                  <a:srgbClr val="0000FF"/>
                </a:solidFill>
              </a:rPr>
              <a:t> </a:t>
            </a:r>
            <a:r>
              <a:rPr lang="en-CA" altLang="en-US" sz="2400">
                <a:solidFill>
                  <a:srgbClr val="0000FF"/>
                </a:solidFill>
              </a:rPr>
              <a:t>v) </a:t>
            </a:r>
            <a:r>
              <a:rPr lang="en-CA" altLang="en-US" sz="2400"/>
              <a:t>and </a:t>
            </a:r>
            <a:r>
              <a:rPr lang="en-CA" altLang="en-US" sz="2400">
                <a:solidFill>
                  <a:srgbClr val="0000FF"/>
                </a:solidFill>
              </a:rPr>
              <a:t>(v,</a:t>
            </a:r>
            <a:r>
              <a:rPr lang="en-CA" altLang="en-US" sz="2400" baseline="-25000">
                <a:solidFill>
                  <a:srgbClr val="0000FF"/>
                </a:solidFill>
              </a:rPr>
              <a:t> </a:t>
            </a:r>
            <a:r>
              <a:rPr lang="en-CA" altLang="en-US" sz="2400">
                <a:solidFill>
                  <a:srgbClr val="0000FF"/>
                </a:solidFill>
              </a:rPr>
              <a:t>u) </a:t>
            </a:r>
            <a:r>
              <a:rPr lang="en-CA" altLang="en-US" sz="2400"/>
              <a:t>get cost </a:t>
            </a:r>
            <a:r>
              <a:rPr lang="en-CA" altLang="en-US" sz="2400">
                <a:solidFill>
                  <a:srgbClr val="0000FF"/>
                </a:solidFill>
              </a:rPr>
              <a:t>c</a:t>
            </a:r>
            <a:r>
              <a:rPr lang="en-CA" altLang="en-US" sz="2400" baseline="-25000">
                <a:solidFill>
                  <a:srgbClr val="0000FF"/>
                </a:solidFill>
              </a:rPr>
              <a:t>uv</a:t>
            </a:r>
            <a:r>
              <a:rPr lang="en-CA" altLang="en-US" sz="2400" baseline="-25000"/>
              <a:t> </a:t>
            </a:r>
            <a:r>
              <a:rPr lang="en-CA" altLang="en-US" sz="2400"/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46150" y="3333750"/>
            <a:ext cx="77993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tabLst>
                <a:tab pos="1617663" algn="l"/>
                <a:tab pos="2157413" algn="l"/>
                <a:tab pos="2427288" algn="l"/>
                <a:tab pos="3224213" algn="l"/>
                <a:tab pos="5018088" algn="l"/>
              </a:tabLst>
              <a:defRPr/>
            </a:pPr>
            <a:r>
              <a:rPr lang="en-US" altLang="en-US" dirty="0" smtClean="0"/>
              <a:t>Minimize 		</a:t>
            </a:r>
            <a:r>
              <a:rPr lang="en-US" altLang="en-US" dirty="0" smtClean="0">
                <a:solidFill>
                  <a:srgbClr val="0000FF"/>
                </a:solidFill>
              </a:rPr>
              <a:t>∑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a </a:t>
            </a:r>
            <a:r>
              <a:rPr lang="en-US" altLang="en-US" dirty="0" smtClean="0">
                <a:solidFill>
                  <a:srgbClr val="0000FF"/>
                </a:solidFill>
              </a:rPr>
              <a:t>c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a </a:t>
            </a:r>
            <a:r>
              <a:rPr lang="en-US" altLang="en-US" dirty="0" err="1" smtClean="0">
                <a:solidFill>
                  <a:srgbClr val="0000FF"/>
                </a:solidFill>
              </a:rPr>
              <a:t>z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a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+ ∑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v </a:t>
            </a:r>
            <a:r>
              <a:rPr lang="en-US" altLang="en-US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v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x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v 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	</a:t>
            </a:r>
            <a:r>
              <a:rPr lang="en-US" altLang="en-US" dirty="0" smtClean="0">
                <a:solidFill>
                  <a:srgbClr val="0000FF"/>
                </a:solidFill>
              </a:rPr>
              <a:t>(PCLP)</a:t>
            </a:r>
          </a:p>
          <a:p>
            <a:pPr eaLnBrk="1" hangingPunct="1">
              <a:spcBef>
                <a:spcPts val="1200"/>
              </a:spcBef>
              <a:tabLst>
                <a:tab pos="1617663" algn="l"/>
                <a:tab pos="2157413" algn="l"/>
                <a:tab pos="2427288" algn="l"/>
                <a:tab pos="3224213" algn="l"/>
                <a:tab pos="5018088" algn="l"/>
              </a:tabLst>
              <a:defRPr/>
            </a:pPr>
            <a:r>
              <a:rPr lang="en-US" altLang="en-US" dirty="0" smtClean="0"/>
              <a:t>subject to,	</a:t>
            </a:r>
            <a:r>
              <a:rPr lang="en-US" altLang="en-US" dirty="0" smtClean="0">
                <a:solidFill>
                  <a:srgbClr val="0000FF"/>
                </a:solidFill>
              </a:rPr>
              <a:t>z(</a:t>
            </a:r>
            <a:r>
              <a:rPr lang="en-US" altLang="en-US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in</a:t>
            </a:r>
            <a:r>
              <a:rPr lang="en-US" altLang="en-US" dirty="0" smtClean="0">
                <a:solidFill>
                  <a:srgbClr val="0000FF"/>
                </a:solidFill>
              </a:rPr>
              <a:t>(S</a:t>
            </a:r>
            <a:r>
              <a:rPr lang="en-US" altLang="en-US" dirty="0" smtClean="0">
                <a:solidFill>
                  <a:srgbClr val="0000FF"/>
                </a:solidFill>
              </a:rPr>
              <a:t>)) + </a:t>
            </a:r>
            <a:r>
              <a:rPr lang="en-US" altLang="en-US" dirty="0" smtClean="0">
                <a:solidFill>
                  <a:srgbClr val="0000FF"/>
                </a:solidFill>
              </a:rPr>
              <a:t>x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v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≥ </a:t>
            </a:r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200" dirty="0" smtClean="0">
                <a:latin typeface="Comic Sans MS" panose="030F0702030302020204" pitchFamily="66" charset="0"/>
              </a:rPr>
              <a:t>	</a:t>
            </a:r>
            <a:r>
              <a:rPr lang="en-US" altLang="en-US" dirty="0" smtClean="0"/>
              <a:t>for all </a:t>
            </a:r>
            <a:r>
              <a:rPr lang="en-US" altLang="en-US" dirty="0" smtClean="0">
                <a:solidFill>
                  <a:srgbClr val="0000FF"/>
                </a:solidFill>
              </a:rPr>
              <a:t>S: </a:t>
            </a:r>
            <a:r>
              <a:rPr lang="en-US" altLang="en-US" dirty="0" err="1" smtClean="0">
                <a:solidFill>
                  <a:srgbClr val="0000FF"/>
                </a:solidFill>
              </a:rPr>
              <a:t>r</a:t>
            </a:r>
            <a:r>
              <a:rPr lang="en-US" altLang="en-US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</a:t>
            </a:r>
            <a:r>
              <a:rPr lang="en-US" altLang="en-US" dirty="0" err="1" smtClean="0">
                <a:solidFill>
                  <a:srgbClr val="0000FF"/>
                </a:solidFill>
              </a:rPr>
              <a:t>S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0000FF"/>
                </a:solidFill>
              </a:rPr>
              <a:t>v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 smtClean="0">
                <a:solidFill>
                  <a:srgbClr val="0000FF"/>
                </a:solidFill>
              </a:rPr>
              <a:t>S</a:t>
            </a:r>
          </a:p>
          <a:p>
            <a:pPr eaLnBrk="1" hangingPunct="1">
              <a:spcBef>
                <a:spcPct val="20000"/>
              </a:spcBef>
              <a:tabLst>
                <a:tab pos="1617663" algn="l"/>
                <a:tab pos="2157413" algn="l"/>
                <a:tab pos="2427288" algn="l"/>
                <a:tab pos="3224213" algn="l"/>
                <a:tab pos="5018088" algn="l"/>
              </a:tabLst>
              <a:defRPr/>
            </a:pPr>
            <a:r>
              <a:rPr lang="en-US" altLang="en-US" dirty="0" smtClean="0">
                <a:solidFill>
                  <a:srgbClr val="0000FF"/>
                </a:solidFill>
              </a:rPr>
              <a:t>		</a:t>
            </a:r>
            <a:r>
              <a:rPr lang="en-US" altLang="en-US" dirty="0" smtClean="0">
                <a:solidFill>
                  <a:srgbClr val="0000FF"/>
                </a:solidFill>
              </a:rPr>
              <a:t>z(</a:t>
            </a:r>
            <a:r>
              <a:rPr lang="en-US" altLang="en-US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in</a:t>
            </a:r>
            <a:r>
              <a:rPr lang="en-US" altLang="en-US" dirty="0" smtClean="0">
                <a:solidFill>
                  <a:srgbClr val="0000FF"/>
                </a:solidFill>
              </a:rPr>
              <a:t>(v</a:t>
            </a:r>
            <a:r>
              <a:rPr lang="en-US" altLang="en-US" dirty="0" smtClean="0">
                <a:solidFill>
                  <a:srgbClr val="0000FF"/>
                </a:solidFill>
              </a:rPr>
              <a:t>))	≥ </a:t>
            </a:r>
            <a:r>
              <a:rPr lang="en-US" altLang="en-US" dirty="0" smtClean="0">
                <a:solidFill>
                  <a:srgbClr val="0000FF"/>
                </a:solidFill>
                <a:latin typeface="+mn-lt"/>
              </a:rPr>
              <a:t>z(</a:t>
            </a:r>
            <a:r>
              <a:rPr lang="en-US" altLang="en-US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US" altLang="en-US" baseline="30000" dirty="0" err="1" smtClean="0">
                <a:solidFill>
                  <a:srgbClr val="0000FF"/>
                </a:solidFill>
                <a:latin typeface="+mn-lt"/>
              </a:rPr>
              <a:t>out</a:t>
            </a:r>
            <a:r>
              <a:rPr lang="en-US" altLang="en-US" dirty="0" smtClean="0">
                <a:solidFill>
                  <a:srgbClr val="0000FF"/>
                </a:solidFill>
                <a:latin typeface="+mn-lt"/>
              </a:rPr>
              <a:t>(v</a:t>
            </a:r>
            <a:r>
              <a:rPr lang="en-US" altLang="en-US" dirty="0" smtClean="0">
                <a:solidFill>
                  <a:srgbClr val="0000FF"/>
                </a:solidFill>
                <a:latin typeface="+mn-lt"/>
              </a:rPr>
              <a:t>))</a:t>
            </a:r>
            <a:r>
              <a:rPr lang="en-US" altLang="en-US" dirty="0" smtClean="0">
                <a:solidFill>
                  <a:srgbClr val="0000FF"/>
                </a:solidFill>
              </a:rPr>
              <a:t>	</a:t>
            </a:r>
            <a:r>
              <a:rPr lang="en-US" altLang="en-US" dirty="0" smtClean="0">
                <a:solidFill>
                  <a:schemeClr val="tx2"/>
                </a:solidFill>
              </a:rPr>
              <a:t>for all </a:t>
            </a:r>
            <a:r>
              <a:rPr lang="en-US" altLang="en-US" dirty="0" smtClean="0">
                <a:solidFill>
                  <a:srgbClr val="0000FF"/>
                </a:solidFill>
              </a:rPr>
              <a:t>v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≠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r</a:t>
            </a:r>
          </a:p>
          <a:p>
            <a:pPr eaLnBrk="1" hangingPunct="1">
              <a:spcBef>
                <a:spcPct val="20000"/>
              </a:spcBef>
              <a:tabLst>
                <a:tab pos="1617663" algn="l"/>
                <a:tab pos="2157413" algn="l"/>
                <a:tab pos="2427288" algn="l"/>
                <a:tab pos="3224213" algn="l"/>
                <a:tab pos="5018088" algn="l"/>
              </a:tabLst>
              <a:defRPr/>
            </a:pPr>
            <a:r>
              <a:rPr lang="en-US" altLang="en-US" dirty="0" smtClean="0">
                <a:solidFill>
                  <a:srgbClr val="0000FF"/>
                </a:solidFill>
              </a:rPr>
              <a:t>			 x, z	≥ 0</a:t>
            </a:r>
            <a:r>
              <a:rPr lang="en-US" altLang="en-US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8125" y="4813300"/>
            <a:ext cx="2587625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dirty="0"/>
              <a:t>Exploit that we are looking for paths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82925" y="4287838"/>
            <a:ext cx="4395788" cy="50323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 rot="-616045">
            <a:off x="2587625" y="4519613"/>
            <a:ext cx="476250" cy="231775"/>
          </a:xfrm>
          <a:prstGeom prst="rightArrow">
            <a:avLst>
              <a:gd name="adj1" fmla="val 50000"/>
              <a:gd name="adj2" fmla="val 49648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</p:spTree>
    <p:extLst>
      <p:ext uri="{BB962C8B-B14F-4D97-AF65-F5344CB8AC3E}">
        <p14:creationId xmlns:p14="http://schemas.microsoft.com/office/powerpoint/2010/main" val="211592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93663"/>
            <a:ext cx="7772400" cy="838200"/>
          </a:xfrm>
        </p:spPr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Prize-collecting arborescences</a:t>
            </a: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685800" y="1004888"/>
            <a:ext cx="80359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D30000"/>
                </a:solidFill>
              </a:rPr>
              <a:t>Goal: </a:t>
            </a:r>
            <a:r>
              <a:rPr lang="en-CA" altLang="en-US" sz="2400" dirty="0"/>
              <a:t>Given root </a:t>
            </a:r>
            <a:r>
              <a:rPr lang="en-CA" altLang="en-US" sz="2400" dirty="0">
                <a:solidFill>
                  <a:srgbClr val="0000FF"/>
                </a:solidFill>
              </a:rPr>
              <a:t>r</a:t>
            </a:r>
            <a:r>
              <a:rPr lang="en-CA" altLang="en-US" sz="2400" dirty="0"/>
              <a:t>,  node penalties </a:t>
            </a:r>
            <a:r>
              <a:rPr lang="en-CA" altLang="en-US" sz="2400" dirty="0">
                <a:solidFill>
                  <a:srgbClr val="0000FF"/>
                </a:solidFill>
              </a:rPr>
              <a:t>{</a:t>
            </a:r>
            <a:r>
              <a:rPr lang="en-CA" altLang="en-US" sz="2400" dirty="0" err="1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altLang="en-US" sz="2400" baseline="-25000" dirty="0" err="1">
                <a:solidFill>
                  <a:srgbClr val="0000FF"/>
                </a:solidFill>
              </a:rPr>
              <a:t>v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 </a:t>
            </a:r>
            <a:r>
              <a:rPr lang="en-CA" altLang="en-US" sz="2400" dirty="0"/>
              <a:t>}, find an </a:t>
            </a:r>
            <a:r>
              <a:rPr lang="en-CA" altLang="en-US" sz="2400" dirty="0">
                <a:solidFill>
                  <a:srgbClr val="0000FF"/>
                </a:solidFill>
              </a:rPr>
              <a:t>r</a:t>
            </a:r>
            <a:r>
              <a:rPr lang="en-CA" altLang="en-US" sz="2400" dirty="0"/>
              <a:t>-tree </a:t>
            </a:r>
            <a:r>
              <a:rPr lang="en-CA" altLang="en-US" sz="2400" dirty="0">
                <a:solidFill>
                  <a:srgbClr val="0000FF"/>
                </a:solidFill>
              </a:rPr>
              <a:t>T</a:t>
            </a:r>
            <a:r>
              <a:rPr lang="en-CA" altLang="en-US" sz="2400" dirty="0"/>
              <a:t> </a:t>
            </a:r>
            <a:r>
              <a:rPr lang="en-CA" altLang="en-US" sz="2400" dirty="0" err="1"/>
              <a:t>s.t.</a:t>
            </a:r>
            <a:endParaRPr lang="en-CA" altLang="en-US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00FF"/>
                </a:solidFill>
              </a:rPr>
              <a:t>c(T)+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0000FF"/>
                </a:solidFill>
              </a:rPr>
              <a:t>(T</a:t>
            </a:r>
            <a:r>
              <a:rPr lang="en-US" altLang="en-US" sz="2400" baseline="30000" dirty="0">
                <a:solidFill>
                  <a:srgbClr val="0000FF"/>
                </a:solidFill>
              </a:rPr>
              <a:t>c</a:t>
            </a:r>
            <a:r>
              <a:rPr lang="en-US" altLang="en-US" sz="2400" dirty="0">
                <a:solidFill>
                  <a:srgbClr val="0000FF"/>
                </a:solidFill>
              </a:rPr>
              <a:t>)</a:t>
            </a:r>
            <a:r>
              <a:rPr lang="en-CA" altLang="en-US" sz="2400" dirty="0">
                <a:solidFill>
                  <a:srgbClr val="0000FF"/>
                </a:solidFill>
              </a:rPr>
              <a:t> ≤ </a:t>
            </a:r>
            <a:r>
              <a:rPr lang="en-CA" altLang="en-US" sz="2400" dirty="0" err="1">
                <a:solidFill>
                  <a:srgbClr val="0000FF"/>
                </a:solidFill>
              </a:rPr>
              <a:t>min</a:t>
            </a:r>
            <a:r>
              <a:rPr lang="en-CA" altLang="en-US" sz="2400" baseline="-25000" dirty="0" err="1"/>
              <a:t>collection</a:t>
            </a:r>
            <a:r>
              <a:rPr lang="en-CA" altLang="en-US" sz="2400" baseline="-25000" dirty="0"/>
              <a:t> </a:t>
            </a:r>
            <a:r>
              <a:rPr lang="en-CA" altLang="en-US" sz="2400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 baseline="-25000" dirty="0"/>
              <a:t> of 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r</a:t>
            </a:r>
            <a:r>
              <a:rPr lang="en-CA" altLang="en-US" sz="2400" baseline="-25000" dirty="0"/>
              <a:t>-paths </a:t>
            </a:r>
            <a:r>
              <a:rPr lang="en-CA" altLang="en-US" sz="2800" dirty="0">
                <a:solidFill>
                  <a:srgbClr val="0000FF"/>
                </a:solidFill>
              </a:rPr>
              <a:t>(</a:t>
            </a:r>
            <a:r>
              <a:rPr lang="en-US" altLang="en-US" sz="2400" dirty="0">
                <a:solidFill>
                  <a:srgbClr val="0000FF"/>
                </a:solidFill>
              </a:rPr>
              <a:t>∑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P</a:t>
            </a:r>
            <a:r>
              <a:rPr lang="en-CA" altLang="en-US" sz="2400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altLang="en-US" sz="2400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 dirty="0">
                <a:solidFill>
                  <a:srgbClr val="0000FF"/>
                </a:solidFill>
              </a:rPr>
              <a:t> c(P) + </a:t>
            </a:r>
            <a:r>
              <a:rPr lang="en-CA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altLang="en-US" sz="2400" dirty="0">
                <a:solidFill>
                  <a:srgbClr val="0000FF"/>
                </a:solidFill>
              </a:rPr>
              <a:t>(V\ </a:t>
            </a:r>
            <a:r>
              <a:rPr lang="en-CA" altLang="en-US" sz="2600" dirty="0">
                <a:solidFill>
                  <a:srgbClr val="0000FF"/>
                </a:solidFill>
              </a:rPr>
              <a:t>U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P</a:t>
            </a:r>
            <a:r>
              <a:rPr lang="en-CA" altLang="en-US" sz="2400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altLang="en-US" sz="2400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 dirty="0">
                <a:solidFill>
                  <a:srgbClr val="0000FF"/>
                </a:solidFill>
              </a:rPr>
              <a:t> V(P))</a:t>
            </a:r>
            <a:r>
              <a:rPr lang="en-CA" altLang="en-US" sz="28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46150" y="1892300"/>
            <a:ext cx="77993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171700" algn="l"/>
                <a:tab pos="2457450" algn="l"/>
                <a:tab pos="2971800" algn="l"/>
                <a:tab pos="4686300" algn="l"/>
                <a:tab pos="6172200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tabLst>
                <a:tab pos="1617663" algn="l"/>
                <a:tab pos="2157413" algn="l"/>
                <a:tab pos="2427288" algn="l"/>
                <a:tab pos="3224213" algn="l"/>
                <a:tab pos="5018088" algn="l"/>
              </a:tabLst>
              <a:defRPr/>
            </a:pPr>
            <a:r>
              <a:rPr lang="en-US" altLang="en-US" dirty="0" smtClean="0"/>
              <a:t>Minimize 		</a:t>
            </a:r>
            <a:r>
              <a:rPr lang="en-US" altLang="en-US" dirty="0" smtClean="0">
                <a:solidFill>
                  <a:srgbClr val="0000FF"/>
                </a:solidFill>
              </a:rPr>
              <a:t>∑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a </a:t>
            </a:r>
            <a:r>
              <a:rPr lang="en-US" altLang="en-US" dirty="0" smtClean="0">
                <a:solidFill>
                  <a:srgbClr val="0000FF"/>
                </a:solidFill>
              </a:rPr>
              <a:t>c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a </a:t>
            </a:r>
            <a:r>
              <a:rPr lang="en-US" altLang="en-US" dirty="0" err="1" smtClean="0">
                <a:solidFill>
                  <a:srgbClr val="0000FF"/>
                </a:solidFill>
              </a:rPr>
              <a:t>z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a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+ ∑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v </a:t>
            </a:r>
            <a:r>
              <a:rPr lang="en-US" altLang="en-US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v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x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v 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	</a:t>
            </a:r>
            <a:r>
              <a:rPr lang="en-US" altLang="en-US" dirty="0" smtClean="0">
                <a:solidFill>
                  <a:srgbClr val="0000FF"/>
                </a:solidFill>
              </a:rPr>
              <a:t>(PCLP)</a:t>
            </a:r>
          </a:p>
          <a:p>
            <a:pPr eaLnBrk="1" hangingPunct="1">
              <a:spcBef>
                <a:spcPts val="1200"/>
              </a:spcBef>
              <a:tabLst>
                <a:tab pos="1617663" algn="l"/>
                <a:tab pos="2157413" algn="l"/>
                <a:tab pos="2427288" algn="l"/>
                <a:tab pos="3224213" algn="l"/>
                <a:tab pos="5018088" algn="l"/>
              </a:tabLst>
              <a:defRPr/>
            </a:pPr>
            <a:r>
              <a:rPr lang="en-US" altLang="en-US" dirty="0" smtClean="0"/>
              <a:t>subject to,	</a:t>
            </a:r>
            <a:r>
              <a:rPr lang="en-US" altLang="en-US" dirty="0" smtClean="0">
                <a:solidFill>
                  <a:srgbClr val="0000FF"/>
                </a:solidFill>
              </a:rPr>
              <a:t>z(</a:t>
            </a:r>
            <a:r>
              <a:rPr lang="en-US" altLang="en-US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in</a:t>
            </a:r>
            <a:r>
              <a:rPr lang="en-US" altLang="en-US" dirty="0" smtClean="0">
                <a:solidFill>
                  <a:srgbClr val="0000FF"/>
                </a:solidFill>
              </a:rPr>
              <a:t>(S</a:t>
            </a:r>
            <a:r>
              <a:rPr lang="en-US" altLang="en-US" dirty="0" smtClean="0">
                <a:solidFill>
                  <a:srgbClr val="0000FF"/>
                </a:solidFill>
              </a:rPr>
              <a:t>)) + </a:t>
            </a:r>
            <a:r>
              <a:rPr lang="en-US" altLang="en-US" dirty="0" smtClean="0">
                <a:solidFill>
                  <a:srgbClr val="0000FF"/>
                </a:solidFill>
              </a:rPr>
              <a:t>x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v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≥ </a:t>
            </a:r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200" dirty="0" smtClean="0">
                <a:latin typeface="Comic Sans MS" panose="030F0702030302020204" pitchFamily="66" charset="0"/>
              </a:rPr>
              <a:t>	</a:t>
            </a:r>
            <a:r>
              <a:rPr lang="en-US" altLang="en-US" dirty="0" smtClean="0"/>
              <a:t>for all </a:t>
            </a:r>
            <a:r>
              <a:rPr lang="en-US" altLang="en-US" dirty="0" smtClean="0">
                <a:solidFill>
                  <a:srgbClr val="0000FF"/>
                </a:solidFill>
              </a:rPr>
              <a:t>S: </a:t>
            </a:r>
            <a:r>
              <a:rPr lang="en-US" altLang="en-US" dirty="0" err="1" smtClean="0">
                <a:solidFill>
                  <a:srgbClr val="0000FF"/>
                </a:solidFill>
              </a:rPr>
              <a:t>r</a:t>
            </a:r>
            <a:r>
              <a:rPr lang="en-US" altLang="en-US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</a:t>
            </a:r>
            <a:r>
              <a:rPr lang="en-US" altLang="en-US" dirty="0" err="1" smtClean="0">
                <a:solidFill>
                  <a:srgbClr val="0000FF"/>
                </a:solidFill>
              </a:rPr>
              <a:t>S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0000FF"/>
                </a:solidFill>
              </a:rPr>
              <a:t>v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 smtClean="0">
                <a:solidFill>
                  <a:srgbClr val="0000FF"/>
                </a:solidFill>
              </a:rPr>
              <a:t>S</a:t>
            </a:r>
          </a:p>
          <a:p>
            <a:pPr eaLnBrk="1" hangingPunct="1">
              <a:spcBef>
                <a:spcPct val="20000"/>
              </a:spcBef>
              <a:tabLst>
                <a:tab pos="1617663" algn="l"/>
                <a:tab pos="2157413" algn="l"/>
                <a:tab pos="2427288" algn="l"/>
                <a:tab pos="3224213" algn="l"/>
                <a:tab pos="5018088" algn="l"/>
              </a:tabLst>
              <a:defRPr/>
            </a:pPr>
            <a:r>
              <a:rPr lang="en-US" altLang="en-US" dirty="0" smtClean="0">
                <a:solidFill>
                  <a:srgbClr val="0000FF"/>
                </a:solidFill>
              </a:rPr>
              <a:t>		</a:t>
            </a:r>
            <a:r>
              <a:rPr lang="en-US" altLang="en-US" dirty="0" smtClean="0">
                <a:solidFill>
                  <a:srgbClr val="0000FF"/>
                </a:solidFill>
              </a:rPr>
              <a:t>z(</a:t>
            </a:r>
            <a:r>
              <a:rPr lang="en-US" altLang="en-US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in</a:t>
            </a:r>
            <a:r>
              <a:rPr lang="en-US" altLang="en-US" dirty="0" smtClean="0">
                <a:solidFill>
                  <a:srgbClr val="0000FF"/>
                </a:solidFill>
              </a:rPr>
              <a:t>(v</a:t>
            </a:r>
            <a:r>
              <a:rPr lang="en-US" altLang="en-US" dirty="0" smtClean="0">
                <a:solidFill>
                  <a:srgbClr val="0000FF"/>
                </a:solidFill>
              </a:rPr>
              <a:t>))	≥ </a:t>
            </a:r>
            <a:r>
              <a:rPr lang="en-US" altLang="en-US" dirty="0" smtClean="0">
                <a:solidFill>
                  <a:srgbClr val="0000FF"/>
                </a:solidFill>
                <a:latin typeface="+mn-lt"/>
              </a:rPr>
              <a:t>z(</a:t>
            </a:r>
            <a:r>
              <a:rPr lang="en-US" altLang="en-US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US" altLang="en-US" baseline="30000" dirty="0" err="1" smtClean="0">
                <a:solidFill>
                  <a:srgbClr val="0000FF"/>
                </a:solidFill>
                <a:latin typeface="+mn-lt"/>
              </a:rPr>
              <a:t>out</a:t>
            </a:r>
            <a:r>
              <a:rPr lang="en-US" altLang="en-US" dirty="0" smtClean="0">
                <a:solidFill>
                  <a:srgbClr val="0000FF"/>
                </a:solidFill>
                <a:latin typeface="+mn-lt"/>
              </a:rPr>
              <a:t>(v</a:t>
            </a:r>
            <a:r>
              <a:rPr lang="en-US" altLang="en-US" dirty="0" smtClean="0">
                <a:solidFill>
                  <a:srgbClr val="0000FF"/>
                </a:solidFill>
                <a:latin typeface="+mn-lt"/>
              </a:rPr>
              <a:t>))</a:t>
            </a:r>
            <a:r>
              <a:rPr lang="en-US" altLang="en-US" dirty="0" smtClean="0">
                <a:solidFill>
                  <a:srgbClr val="0000FF"/>
                </a:solidFill>
              </a:rPr>
              <a:t>	</a:t>
            </a:r>
            <a:r>
              <a:rPr lang="en-US" altLang="en-US" dirty="0" smtClean="0">
                <a:solidFill>
                  <a:schemeClr val="tx2"/>
                </a:solidFill>
              </a:rPr>
              <a:t>for all </a:t>
            </a:r>
            <a:r>
              <a:rPr lang="en-US" altLang="en-US" dirty="0" smtClean="0">
                <a:solidFill>
                  <a:srgbClr val="0000FF"/>
                </a:solidFill>
              </a:rPr>
              <a:t>v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≠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r</a:t>
            </a:r>
          </a:p>
          <a:p>
            <a:pPr eaLnBrk="1" hangingPunct="1">
              <a:spcBef>
                <a:spcPct val="20000"/>
              </a:spcBef>
              <a:tabLst>
                <a:tab pos="1617663" algn="l"/>
                <a:tab pos="2157413" algn="l"/>
                <a:tab pos="2427288" algn="l"/>
                <a:tab pos="3224213" algn="l"/>
                <a:tab pos="5018088" algn="l"/>
              </a:tabLst>
              <a:defRPr/>
            </a:pPr>
            <a:r>
              <a:rPr lang="en-US" altLang="en-US" dirty="0" smtClean="0">
                <a:solidFill>
                  <a:srgbClr val="0000FF"/>
                </a:solidFill>
              </a:rPr>
              <a:t>			 x, z	≥ 0</a:t>
            </a:r>
            <a:r>
              <a:rPr lang="en-US" altLang="en-US" dirty="0" smtClean="0"/>
              <a:t>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5800" y="3657600"/>
            <a:ext cx="8294688" cy="293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00FF"/>
                </a:solidFill>
              </a:rPr>
              <a:t>OPT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PCLP</a:t>
            </a:r>
            <a:r>
              <a:rPr lang="en-CA" altLang="en-US" sz="2400" dirty="0"/>
              <a:t> </a:t>
            </a:r>
            <a:r>
              <a:rPr lang="en-CA" altLang="en-US" sz="2400" dirty="0">
                <a:solidFill>
                  <a:srgbClr val="0000FF"/>
                </a:solidFill>
              </a:rPr>
              <a:t>≤</a:t>
            </a:r>
            <a:r>
              <a:rPr lang="en-CA" altLang="en-US" sz="2400" dirty="0"/>
              <a:t> </a:t>
            </a:r>
            <a:r>
              <a:rPr lang="en-CA" altLang="en-US" sz="2400" dirty="0" err="1">
                <a:solidFill>
                  <a:srgbClr val="0000FF"/>
                </a:solidFill>
              </a:rPr>
              <a:t>min</a:t>
            </a:r>
            <a:r>
              <a:rPr lang="en-CA" altLang="en-US" sz="2400" baseline="-25000" dirty="0" err="1"/>
              <a:t>collection</a:t>
            </a:r>
            <a:r>
              <a:rPr lang="en-CA" altLang="en-US" sz="2400" baseline="-25000" dirty="0"/>
              <a:t> </a:t>
            </a:r>
            <a:r>
              <a:rPr lang="en-CA" altLang="en-US" sz="2400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 baseline="-25000" dirty="0"/>
              <a:t> of 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r</a:t>
            </a:r>
            <a:r>
              <a:rPr lang="en-CA" altLang="en-US" sz="2400" baseline="-25000" dirty="0"/>
              <a:t>-paths </a:t>
            </a:r>
            <a:r>
              <a:rPr lang="en-CA" altLang="en-US" sz="2800" dirty="0">
                <a:solidFill>
                  <a:srgbClr val="0000FF"/>
                </a:solidFill>
              </a:rPr>
              <a:t>(</a:t>
            </a:r>
            <a:r>
              <a:rPr lang="en-US" altLang="en-US" sz="2400" dirty="0">
                <a:solidFill>
                  <a:srgbClr val="0000FF"/>
                </a:solidFill>
              </a:rPr>
              <a:t>∑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P</a:t>
            </a:r>
            <a:r>
              <a:rPr lang="en-CA" altLang="en-US" sz="2400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altLang="en-US" sz="2400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 dirty="0">
                <a:solidFill>
                  <a:srgbClr val="0000FF"/>
                </a:solidFill>
              </a:rPr>
              <a:t> c(P) + </a:t>
            </a:r>
            <a:r>
              <a:rPr lang="en-CA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altLang="en-US" sz="2400" dirty="0">
                <a:solidFill>
                  <a:srgbClr val="0000FF"/>
                </a:solidFill>
              </a:rPr>
              <a:t>(V\ </a:t>
            </a:r>
            <a:r>
              <a:rPr lang="en-CA" altLang="en-US" sz="2600" dirty="0">
                <a:solidFill>
                  <a:srgbClr val="0000FF"/>
                </a:solidFill>
              </a:rPr>
              <a:t>U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P</a:t>
            </a:r>
            <a:r>
              <a:rPr lang="en-CA" altLang="en-US" sz="2400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altLang="en-US" sz="2400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altLang="en-US" sz="2400" dirty="0">
                <a:solidFill>
                  <a:srgbClr val="0000FF"/>
                </a:solidFill>
              </a:rPr>
              <a:t> V(P))</a:t>
            </a:r>
            <a:r>
              <a:rPr lang="en-CA" altLang="en-US" sz="2800" dirty="0">
                <a:solidFill>
                  <a:srgbClr val="0000FF"/>
                </a:solidFill>
              </a:rPr>
              <a:t>)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9900"/>
                </a:solidFill>
              </a:rPr>
              <a:t>Theorem: </a:t>
            </a:r>
            <a:r>
              <a:rPr lang="en-CA" altLang="en-US" sz="2400" dirty="0"/>
              <a:t>Given a </a:t>
            </a:r>
            <a:r>
              <a:rPr lang="en-CA" altLang="en-US" sz="2400" dirty="0">
                <a:solidFill>
                  <a:srgbClr val="0000FF"/>
                </a:solidFill>
              </a:rPr>
              <a:t>(PCLP)</a:t>
            </a:r>
            <a:r>
              <a:rPr lang="en-CA" altLang="en-US" sz="2400" dirty="0"/>
              <a:t>-solution </a:t>
            </a:r>
            <a:r>
              <a:rPr lang="en-CA" altLang="en-US" sz="2400" dirty="0" smtClean="0">
                <a:solidFill>
                  <a:srgbClr val="0000FF"/>
                </a:solidFill>
              </a:rPr>
              <a:t>(x,</a:t>
            </a:r>
            <a:r>
              <a:rPr lang="en-CA" altLang="en-US" sz="2400" baseline="-25000" dirty="0" smtClean="0">
                <a:solidFill>
                  <a:srgbClr val="0000FF"/>
                </a:solidFill>
              </a:rPr>
              <a:t> </a:t>
            </a:r>
            <a:r>
              <a:rPr lang="en-CA" altLang="en-US" sz="2400" dirty="0" smtClean="0">
                <a:solidFill>
                  <a:srgbClr val="0000FF"/>
                </a:solidFill>
              </a:rPr>
              <a:t>z)</a:t>
            </a:r>
            <a:r>
              <a:rPr lang="en-CA" altLang="en-US" sz="2400" dirty="0" smtClean="0"/>
              <a:t> </a:t>
            </a:r>
            <a:endParaRPr lang="en-CA" altLang="en-US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D30000"/>
                </a:solidFill>
              </a:rPr>
              <a:t>	</a:t>
            </a:r>
            <a:r>
              <a:rPr lang="en-CA" altLang="en-US" sz="2400" dirty="0" smtClean="0">
                <a:solidFill>
                  <a:srgbClr val="0000FF"/>
                </a:solidFill>
              </a:rPr>
              <a:t>z </a:t>
            </a:r>
            <a:r>
              <a:rPr lang="en-CA" altLang="en-US" sz="2400" dirty="0">
                <a:solidFill>
                  <a:srgbClr val="D30000"/>
                </a:solidFill>
              </a:rPr>
              <a:t>dominates a convex combination of </a:t>
            </a:r>
            <a:r>
              <a:rPr lang="en-CA" altLang="en-US" sz="2400" dirty="0">
                <a:solidFill>
                  <a:srgbClr val="0000FF"/>
                </a:solidFill>
              </a:rPr>
              <a:t>r</a:t>
            </a:r>
            <a:r>
              <a:rPr lang="en-CA" altLang="en-US" sz="2400" dirty="0">
                <a:solidFill>
                  <a:srgbClr val="D30000"/>
                </a:solidFill>
              </a:rPr>
              <a:t>-rooted out-trees </a:t>
            </a:r>
            <a:r>
              <a:rPr lang="en-CA" altLang="en-US" sz="2400" dirty="0" err="1"/>
              <a:t>s.t.</a:t>
            </a:r>
            <a:r>
              <a:rPr lang="en-CA" altLang="en-US" sz="2400" dirty="0"/>
              <a:t>	</a:t>
            </a:r>
            <a:r>
              <a:rPr lang="en-CA" altLang="en-US" sz="2400" dirty="0" err="1">
                <a:solidFill>
                  <a:srgbClr val="0000FF"/>
                </a:solidFill>
              </a:rPr>
              <a:t>Pr</a:t>
            </a:r>
            <a:r>
              <a:rPr lang="en-CA" altLang="en-US" sz="2400" dirty="0">
                <a:solidFill>
                  <a:srgbClr val="0000FF"/>
                </a:solidFill>
              </a:rPr>
              <a:t>[v</a:t>
            </a:r>
            <a:r>
              <a:rPr lang="en-CA" altLang="en-US" sz="2400" dirty="0"/>
              <a:t> is not covered</a:t>
            </a:r>
            <a:r>
              <a:rPr lang="en-CA" altLang="en-US" sz="2400" dirty="0">
                <a:solidFill>
                  <a:srgbClr val="0000FF"/>
                </a:solidFill>
              </a:rPr>
              <a:t>] ≤ </a:t>
            </a:r>
            <a:r>
              <a:rPr lang="en-CA" altLang="en-US" sz="2400" dirty="0" smtClean="0">
                <a:solidFill>
                  <a:srgbClr val="0000FF"/>
                </a:solidFill>
              </a:rPr>
              <a:t>x</a:t>
            </a:r>
            <a:r>
              <a:rPr lang="en-CA" altLang="en-US" sz="2400" baseline="-25000" dirty="0" smtClean="0">
                <a:solidFill>
                  <a:srgbClr val="0000FF"/>
                </a:solidFill>
              </a:rPr>
              <a:t>v</a:t>
            </a:r>
            <a:r>
              <a:rPr lang="en-CA" altLang="en-US" sz="2400" dirty="0" smtClean="0">
                <a:solidFill>
                  <a:srgbClr val="0000FF"/>
                </a:solidFill>
              </a:rPr>
              <a:t> </a:t>
            </a:r>
            <a:r>
              <a:rPr lang="en-CA" altLang="en-US" sz="2400" dirty="0"/>
              <a:t>for all </a:t>
            </a:r>
            <a:r>
              <a:rPr lang="en-CA" altLang="en-US" sz="2400" dirty="0">
                <a:solidFill>
                  <a:srgbClr val="0000FF"/>
                </a:solidFill>
              </a:rPr>
              <a:t>v</a:t>
            </a:r>
            <a:r>
              <a:rPr lang="en-CA" altLang="en-US" sz="2400" dirty="0"/>
              <a:t>.</a:t>
            </a:r>
          </a:p>
          <a:p>
            <a:pPr eaLnBrk="1" hangingPunct="1">
              <a:spcBef>
                <a:spcPts val="300"/>
              </a:spcBef>
              <a:buClrTx/>
              <a:buSzTx/>
              <a:buFontTx/>
              <a:buNone/>
            </a:pPr>
            <a:r>
              <a:rPr lang="en-CA" altLang="en-US" sz="2400" dirty="0"/>
              <a:t>Follows essentially from </a:t>
            </a:r>
            <a:r>
              <a:rPr lang="en-CA" altLang="en-US" sz="2400" dirty="0">
                <a:solidFill>
                  <a:srgbClr val="D30000"/>
                </a:solidFill>
              </a:rPr>
              <a:t>arborescence-packing</a:t>
            </a:r>
            <a:r>
              <a:rPr lang="en-CA" altLang="en-US" sz="2400" dirty="0"/>
              <a:t> results of BFJ95 since </a:t>
            </a:r>
            <a:r>
              <a:rPr lang="en-CA" altLang="en-US" sz="2400" dirty="0">
                <a:solidFill>
                  <a:srgbClr val="0000FF"/>
                </a:solidFill>
              </a:rPr>
              <a:t>r</a:t>
            </a:r>
            <a:r>
              <a:rPr lang="en-CA" altLang="en-US" sz="2400" dirty="0">
                <a:solidFill>
                  <a:srgbClr val="0000FF"/>
                </a:solidFill>
                <a:sym typeface="Symbol" panose="05050102010706020507" pitchFamily="18" charset="2"/>
              </a:rPr>
              <a:t></a:t>
            </a:r>
            <a:r>
              <a:rPr lang="en-CA" altLang="en-US" sz="2400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solidFill>
                  <a:srgbClr val="0000FF"/>
                </a:solidFill>
              </a:rPr>
              <a:t>v</a:t>
            </a:r>
            <a:r>
              <a:rPr lang="en-CA" altLang="en-US" sz="2400" dirty="0"/>
              <a:t> connectivity with arc-capacities </a:t>
            </a:r>
            <a:r>
              <a:rPr lang="en-CA" altLang="en-US" sz="2400" dirty="0" smtClean="0">
                <a:solidFill>
                  <a:srgbClr val="0000FF"/>
                </a:solidFill>
              </a:rPr>
              <a:t>{</a:t>
            </a:r>
            <a:r>
              <a:rPr lang="en-CA" altLang="en-US" sz="2400" dirty="0" err="1" smtClean="0">
                <a:solidFill>
                  <a:srgbClr val="0000FF"/>
                </a:solidFill>
              </a:rPr>
              <a:t>z</a:t>
            </a:r>
            <a:r>
              <a:rPr lang="en-CA" altLang="en-US" sz="2400" baseline="-25000" dirty="0" err="1" smtClean="0">
                <a:solidFill>
                  <a:srgbClr val="0000FF"/>
                </a:solidFill>
              </a:rPr>
              <a:t>a</a:t>
            </a:r>
            <a:r>
              <a:rPr lang="en-CA" altLang="en-US" sz="2400" dirty="0">
                <a:solidFill>
                  <a:srgbClr val="0000FF"/>
                </a:solidFill>
              </a:rPr>
              <a:t>} is </a:t>
            </a:r>
            <a:r>
              <a:rPr lang="en-US" altLang="en-US" sz="2400" dirty="0">
                <a:solidFill>
                  <a:srgbClr val="0000FF"/>
                </a:solidFill>
              </a:rPr>
              <a:t>≥</a:t>
            </a:r>
            <a:r>
              <a:rPr lang="en-CA" altLang="en-US" sz="2400" dirty="0">
                <a:solidFill>
                  <a:srgbClr val="0000FF"/>
                </a:solidFill>
              </a:rPr>
              <a:t> </a:t>
            </a:r>
            <a:r>
              <a:rPr lang="en-CA" altLang="en-US" sz="2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 smtClean="0">
                <a:solidFill>
                  <a:srgbClr val="0000FF"/>
                </a:solidFill>
              </a:rPr>
              <a:t>-x</a:t>
            </a:r>
            <a:r>
              <a:rPr lang="en-CA" altLang="en-US" sz="2400" baseline="-25000" dirty="0" smtClean="0">
                <a:solidFill>
                  <a:srgbClr val="0000FF"/>
                </a:solidFill>
              </a:rPr>
              <a:t>v</a:t>
            </a:r>
            <a:endParaRPr lang="en-CA" altLang="en-US" sz="24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 dirty="0"/>
              <a:t>Best tree </a:t>
            </a:r>
            <a:r>
              <a:rPr lang="en-CA" altLang="en-US" sz="2400" dirty="0">
                <a:solidFill>
                  <a:srgbClr val="0000FF"/>
                </a:solidFill>
              </a:rPr>
              <a:t>T</a:t>
            </a:r>
            <a:r>
              <a:rPr lang="en-CA" altLang="en-US" sz="2400" dirty="0"/>
              <a:t> in convex combination satisfies </a:t>
            </a:r>
            <a:r>
              <a:rPr lang="en-CA" altLang="en-US" sz="2400" dirty="0">
                <a:solidFill>
                  <a:srgbClr val="0000FF"/>
                </a:solidFill>
              </a:rPr>
              <a:t>c(T)+</a:t>
            </a:r>
            <a:r>
              <a:rPr lang="en-CA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altLang="en-US" sz="2400" dirty="0">
                <a:solidFill>
                  <a:srgbClr val="0000FF"/>
                </a:solidFill>
              </a:rPr>
              <a:t>(T</a:t>
            </a:r>
            <a:r>
              <a:rPr lang="en-CA" altLang="en-US" sz="2400" baseline="30000" dirty="0">
                <a:solidFill>
                  <a:srgbClr val="0000FF"/>
                </a:solidFill>
              </a:rPr>
              <a:t>c</a:t>
            </a:r>
            <a:r>
              <a:rPr lang="en-CA" altLang="en-US" sz="2400" dirty="0">
                <a:solidFill>
                  <a:srgbClr val="0000FF"/>
                </a:solidFill>
              </a:rPr>
              <a:t>) ≤ OPT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PCLP</a:t>
            </a:r>
            <a:endParaRPr lang="en-CA" alt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90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3295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Open Questions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243500"/>
            <a:ext cx="8077200" cy="4887668"/>
          </a:xfrm>
        </p:spPr>
        <p:txBody>
          <a:bodyPr/>
          <a:lstStyle/>
          <a:p>
            <a:pPr marL="288925" indent="-288925" eaLnBrk="1" hangingPunct="1">
              <a:spcBef>
                <a:spcPct val="600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Improve the approximation factors for </a:t>
            </a:r>
            <a:r>
              <a:rPr lang="en-US" altLang="en-US" sz="26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k</a:t>
            </a: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-MLP. 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Can one match the current best factor, </a:t>
            </a:r>
            <a:r>
              <a:rPr lang="en-US" altLang="en-US" sz="22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sz="2200" baseline="30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*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, for MLP?</a:t>
            </a:r>
          </a:p>
          <a:p>
            <a:pPr marL="688975" lvl="1" indent="-288925" eaLnBrk="1" hangingPunct="1">
              <a:spcBef>
                <a:spcPts val="6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Separation oracle for stronger configuration LP (with integrality gap </a:t>
            </a:r>
            <a:r>
              <a:rPr lang="en-CA" altLang="en-US" sz="22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≤ </a:t>
            </a:r>
            <a:r>
              <a:rPr lang="en-US" altLang="en-US" sz="22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sz="2200" baseline="30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*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) is </a:t>
            </a:r>
            <a:r>
              <a:rPr lang="en-US" altLang="en-US" sz="2200" dirty="0" smtClean="0">
                <a:solidFill>
                  <a:srgbClr val="D30000"/>
                </a:solidFill>
                <a:ea typeface="ＭＳ Ｐゴシック" panose="020B0600070205080204" pitchFamily="34" charset="-128"/>
              </a:rPr>
              <a:t>multi-vehicle orienteering problem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– how well can this be approximated?</a:t>
            </a:r>
          </a:p>
          <a:p>
            <a:pPr marL="288925" indent="-288925" eaLnBrk="1" hangingPunct="1">
              <a:spcBef>
                <a:spcPts val="12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Improve approximation for MLP.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LPs seem promising – advantage over </a:t>
            </a:r>
            <a:r>
              <a:rPr lang="en-US" altLang="en-US" sz="22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-stroll bound is that LP </a:t>
            </a:r>
            <a:r>
              <a:rPr lang="en-US" altLang="en-US" sz="2200" dirty="0" smtClean="0">
                <a:solidFill>
                  <a:srgbClr val="D30000"/>
                </a:solidFill>
                <a:ea typeface="ＭＳ Ｐゴシック" panose="020B0600070205080204" pitchFamily="34" charset="-128"/>
              </a:rPr>
              <a:t>couples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the different paths.  How to exploit this?</a:t>
            </a:r>
          </a:p>
          <a:p>
            <a:pPr marL="288925" indent="-288925" eaLnBrk="1" hangingPunct="1">
              <a:spcBef>
                <a:spcPts val="12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How good are (our) LPs for MLP or </a:t>
            </a:r>
            <a:r>
              <a:rPr lang="en-US" altLang="en-US" sz="26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k</a:t>
            </a: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-MLP?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For </a:t>
            </a:r>
            <a:r>
              <a:rPr lang="en-US" altLang="en-US" sz="22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-MLP, </a:t>
            </a:r>
            <a:r>
              <a:rPr lang="en-US" altLang="en-US" sz="2200" dirty="0" err="1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bidirected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LP (weakest) also has integrality gap</a:t>
            </a:r>
            <a:r>
              <a:rPr lang="en-CA" altLang="en-US" sz="22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 ≤</a:t>
            </a:r>
            <a:r>
              <a:rPr lang="en-US" altLang="en-US" sz="22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2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sz="2200" baseline="30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*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marL="288925" indent="-288925" eaLnBrk="1" hangingPunct="1">
              <a:spcBef>
                <a:spcPts val="12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Other uses of configuration LPs for vehicle-routing?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Only aware of Friggstad-S14 as another application.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2511425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ea typeface="ＭＳ Ｐゴシック" panose="020B0600070205080204" pitchFamily="34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0988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Minimum-latency problem (MLP)</a:t>
            </a:r>
          </a:p>
        </p:txBody>
      </p:sp>
      <p:sp>
        <p:nvSpPr>
          <p:cNvPr id="6147" name="Oval 4"/>
          <p:cNvSpPr>
            <a:spLocks noChangeArrowheads="1"/>
          </p:cNvSpPr>
          <p:nvPr/>
        </p:nvSpPr>
        <p:spPr bwMode="auto">
          <a:xfrm>
            <a:off x="2805113" y="27038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48" name="Oval 5"/>
          <p:cNvSpPr>
            <a:spLocks noChangeArrowheads="1"/>
          </p:cNvSpPr>
          <p:nvPr/>
        </p:nvSpPr>
        <p:spPr bwMode="auto">
          <a:xfrm>
            <a:off x="2424113" y="20196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49" name="Oval 6"/>
          <p:cNvSpPr>
            <a:spLocks noChangeArrowheads="1"/>
          </p:cNvSpPr>
          <p:nvPr/>
        </p:nvSpPr>
        <p:spPr bwMode="auto">
          <a:xfrm>
            <a:off x="5091113" y="17132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0" name="Oval 7"/>
          <p:cNvSpPr>
            <a:spLocks noChangeArrowheads="1"/>
          </p:cNvSpPr>
          <p:nvPr/>
        </p:nvSpPr>
        <p:spPr bwMode="auto">
          <a:xfrm>
            <a:off x="5472113" y="29324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1" name="Oval 8"/>
          <p:cNvSpPr>
            <a:spLocks noChangeArrowheads="1"/>
          </p:cNvSpPr>
          <p:nvPr/>
        </p:nvSpPr>
        <p:spPr bwMode="auto">
          <a:xfrm>
            <a:off x="5929313" y="17132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2" name="Oval 14"/>
          <p:cNvSpPr>
            <a:spLocks noChangeArrowheads="1"/>
          </p:cNvSpPr>
          <p:nvPr/>
        </p:nvSpPr>
        <p:spPr bwMode="auto">
          <a:xfrm>
            <a:off x="2957513" y="1557705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3" name="Oval 15"/>
          <p:cNvSpPr>
            <a:spLocks noChangeArrowheads="1"/>
          </p:cNvSpPr>
          <p:nvPr/>
        </p:nvSpPr>
        <p:spPr bwMode="auto">
          <a:xfrm>
            <a:off x="3948113" y="2246680"/>
            <a:ext cx="182562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4" name="Oval 16"/>
          <p:cNvSpPr>
            <a:spLocks noChangeArrowheads="1"/>
          </p:cNvSpPr>
          <p:nvPr/>
        </p:nvSpPr>
        <p:spPr bwMode="auto">
          <a:xfrm>
            <a:off x="4329113" y="14862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5" name="Oval 17"/>
          <p:cNvSpPr>
            <a:spLocks noChangeArrowheads="1"/>
          </p:cNvSpPr>
          <p:nvPr/>
        </p:nvSpPr>
        <p:spPr bwMode="auto">
          <a:xfrm>
            <a:off x="4481513" y="27800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6" name="Oval 19"/>
          <p:cNvSpPr>
            <a:spLocks noChangeArrowheads="1"/>
          </p:cNvSpPr>
          <p:nvPr/>
        </p:nvSpPr>
        <p:spPr bwMode="auto">
          <a:xfrm>
            <a:off x="4830763" y="3608755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7" name="Text Box 21"/>
          <p:cNvSpPr txBox="1">
            <a:spLocks noChangeArrowheads="1"/>
          </p:cNvSpPr>
          <p:nvPr/>
        </p:nvSpPr>
        <p:spPr bwMode="auto">
          <a:xfrm>
            <a:off x="5059363" y="3427780"/>
            <a:ext cx="1604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node/client</a:t>
            </a:r>
            <a:endParaRPr lang="en-US" altLang="en-US" sz="240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6158" name="Oval 19"/>
          <p:cNvSpPr>
            <a:spLocks noChangeArrowheads="1"/>
          </p:cNvSpPr>
          <p:nvPr/>
        </p:nvSpPr>
        <p:spPr bwMode="auto">
          <a:xfrm>
            <a:off x="2066925" y="273086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9" name="Oval 19"/>
          <p:cNvSpPr>
            <a:spLocks noChangeArrowheads="1"/>
          </p:cNvSpPr>
          <p:nvPr/>
        </p:nvSpPr>
        <p:spPr bwMode="auto">
          <a:xfrm>
            <a:off x="6664325" y="1502143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60" name="Oval 19"/>
          <p:cNvSpPr>
            <a:spLocks noChangeArrowheads="1"/>
          </p:cNvSpPr>
          <p:nvPr/>
        </p:nvSpPr>
        <p:spPr bwMode="auto">
          <a:xfrm>
            <a:off x="6375400" y="258005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61" name="Oval 19"/>
          <p:cNvSpPr>
            <a:spLocks noChangeArrowheads="1"/>
          </p:cNvSpPr>
          <p:nvPr/>
        </p:nvSpPr>
        <p:spPr bwMode="auto">
          <a:xfrm>
            <a:off x="5238750" y="2405430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6162" name="Straight Arrow Connector 32"/>
          <p:cNvCxnSpPr>
            <a:cxnSpLocks noChangeShapeType="1"/>
            <a:stCxn id="6153" idx="2"/>
            <a:endCxn id="6147" idx="7"/>
          </p:cNvCxnSpPr>
          <p:nvPr/>
        </p:nvCxnSpPr>
        <p:spPr bwMode="auto">
          <a:xfrm rot="10800000" flipV="1">
            <a:off x="2960688" y="2338755"/>
            <a:ext cx="987425" cy="39211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Straight Arrow Connector 34"/>
          <p:cNvCxnSpPr>
            <a:cxnSpLocks noChangeShapeType="1"/>
            <a:stCxn id="6147" idx="2"/>
            <a:endCxn id="6158" idx="6"/>
          </p:cNvCxnSpPr>
          <p:nvPr/>
        </p:nvCxnSpPr>
        <p:spPr bwMode="auto">
          <a:xfrm rot="10800000" flipV="1">
            <a:off x="2249488" y="2795955"/>
            <a:ext cx="555625" cy="269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Straight Arrow Connector 36"/>
          <p:cNvCxnSpPr>
            <a:cxnSpLocks noChangeShapeType="1"/>
            <a:stCxn id="6158" idx="0"/>
            <a:endCxn id="6148" idx="3"/>
          </p:cNvCxnSpPr>
          <p:nvPr/>
        </p:nvCxnSpPr>
        <p:spPr bwMode="auto">
          <a:xfrm rot="5400000" flipH="1" flipV="1">
            <a:off x="2028031" y="2307799"/>
            <a:ext cx="554038" cy="2921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Straight Arrow Connector 38"/>
          <p:cNvCxnSpPr>
            <a:cxnSpLocks noChangeShapeType="1"/>
            <a:stCxn id="6148" idx="7"/>
            <a:endCxn id="6152" idx="3"/>
          </p:cNvCxnSpPr>
          <p:nvPr/>
        </p:nvCxnSpPr>
        <p:spPr bwMode="auto">
          <a:xfrm rot="5400000" flipH="1" flipV="1">
            <a:off x="2616200" y="1678356"/>
            <a:ext cx="331787" cy="4048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Straight Arrow Connector 40"/>
          <p:cNvCxnSpPr>
            <a:cxnSpLocks noChangeShapeType="1"/>
            <a:stCxn id="6152" idx="7"/>
            <a:endCxn id="6154" idx="2"/>
          </p:cNvCxnSpPr>
          <p:nvPr/>
        </p:nvCxnSpPr>
        <p:spPr bwMode="auto">
          <a:xfrm rot="5400000" flipH="1" flipV="1">
            <a:off x="3717926" y="973505"/>
            <a:ext cx="6350" cy="12160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Straight Arrow Connector 42"/>
          <p:cNvCxnSpPr>
            <a:cxnSpLocks noChangeShapeType="1"/>
            <a:stCxn id="6154" idx="6"/>
            <a:endCxn id="6149" idx="2"/>
          </p:cNvCxnSpPr>
          <p:nvPr/>
        </p:nvCxnSpPr>
        <p:spPr bwMode="auto">
          <a:xfrm>
            <a:off x="4511675" y="1578343"/>
            <a:ext cx="579438" cy="2270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Straight Arrow Connector 44"/>
          <p:cNvCxnSpPr>
            <a:cxnSpLocks noChangeShapeType="1"/>
            <a:stCxn id="6149" idx="6"/>
            <a:endCxn id="6151" idx="2"/>
          </p:cNvCxnSpPr>
          <p:nvPr/>
        </p:nvCxnSpPr>
        <p:spPr bwMode="auto">
          <a:xfrm>
            <a:off x="5273675" y="1805355"/>
            <a:ext cx="655638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9" name="Straight Arrow Connector 47"/>
          <p:cNvCxnSpPr>
            <a:cxnSpLocks noChangeShapeType="1"/>
            <a:stCxn id="6151" idx="6"/>
            <a:endCxn id="6159" idx="2"/>
          </p:cNvCxnSpPr>
          <p:nvPr/>
        </p:nvCxnSpPr>
        <p:spPr bwMode="auto">
          <a:xfrm flipV="1">
            <a:off x="6111875" y="1594218"/>
            <a:ext cx="552450" cy="21113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0" name="Straight Arrow Connector 49"/>
          <p:cNvCxnSpPr>
            <a:cxnSpLocks noChangeShapeType="1"/>
            <a:stCxn id="6159" idx="3"/>
            <a:endCxn id="6160" idx="7"/>
          </p:cNvCxnSpPr>
          <p:nvPr/>
        </p:nvCxnSpPr>
        <p:spPr bwMode="auto">
          <a:xfrm rot="5400000">
            <a:off x="6137275" y="2053005"/>
            <a:ext cx="947738" cy="1603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1" name="Straight Arrow Connector 51"/>
          <p:cNvCxnSpPr>
            <a:cxnSpLocks noChangeShapeType="1"/>
            <a:stCxn id="6160" idx="3"/>
            <a:endCxn id="6150" idx="7"/>
          </p:cNvCxnSpPr>
          <p:nvPr/>
        </p:nvCxnSpPr>
        <p:spPr bwMode="auto">
          <a:xfrm rot="5400000">
            <a:off x="5903913" y="2460993"/>
            <a:ext cx="222250" cy="774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2" name="Straight Arrow Connector 53"/>
          <p:cNvCxnSpPr>
            <a:cxnSpLocks noChangeShapeType="1"/>
            <a:stCxn id="6150" idx="1"/>
            <a:endCxn id="6161" idx="5"/>
          </p:cNvCxnSpPr>
          <p:nvPr/>
        </p:nvCxnSpPr>
        <p:spPr bwMode="auto">
          <a:xfrm rot="16200000" flipV="1">
            <a:off x="5247481" y="2707849"/>
            <a:ext cx="398463" cy="1047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3" name="Straight Arrow Connector 55"/>
          <p:cNvCxnSpPr>
            <a:cxnSpLocks noChangeShapeType="1"/>
            <a:stCxn id="6161" idx="2"/>
            <a:endCxn id="6155" idx="7"/>
          </p:cNvCxnSpPr>
          <p:nvPr/>
        </p:nvCxnSpPr>
        <p:spPr bwMode="auto">
          <a:xfrm rot="10800000" flipV="1">
            <a:off x="4637088" y="2495918"/>
            <a:ext cx="601662" cy="3111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4" name="Text Box 22"/>
          <p:cNvSpPr txBox="1">
            <a:spLocks noChangeArrowheads="1"/>
          </p:cNvSpPr>
          <p:nvPr/>
        </p:nvSpPr>
        <p:spPr bwMode="auto">
          <a:xfrm>
            <a:off x="1917700" y="3410318"/>
            <a:ext cx="2622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starting root/depot</a:t>
            </a:r>
          </a:p>
        </p:txBody>
      </p:sp>
      <p:sp>
        <p:nvSpPr>
          <p:cNvPr id="6175" name="Oval 15"/>
          <p:cNvSpPr>
            <a:spLocks noChangeArrowheads="1"/>
          </p:cNvSpPr>
          <p:nvPr/>
        </p:nvSpPr>
        <p:spPr bwMode="auto">
          <a:xfrm>
            <a:off x="1682750" y="3573830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2" name="TextBox 29"/>
          <p:cNvSpPr txBox="1">
            <a:spLocks noChangeArrowheads="1"/>
          </p:cNvSpPr>
          <p:nvPr/>
        </p:nvSpPr>
        <p:spPr bwMode="auto">
          <a:xfrm>
            <a:off x="695325" y="4145330"/>
            <a:ext cx="8108950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chemeClr val="tx2"/>
                </a:solidFill>
              </a:rPr>
              <a:t>Find a path </a:t>
            </a:r>
            <a:r>
              <a:rPr lang="en-US" altLang="en-US" sz="2600">
                <a:solidFill>
                  <a:srgbClr val="0000FF"/>
                </a:solidFill>
              </a:rPr>
              <a:t>P</a:t>
            </a:r>
            <a:r>
              <a:rPr lang="en-US" altLang="en-US" sz="2600">
                <a:solidFill>
                  <a:schemeClr val="tx2"/>
                </a:solidFill>
              </a:rPr>
              <a:t> that visits all clients starting from depot to: minimize  (sum of node/client waiting times = </a:t>
            </a:r>
            <a:r>
              <a:rPr lang="en-US" altLang="en-US" sz="2800">
                <a:solidFill>
                  <a:srgbClr val="0000FF"/>
                </a:solidFill>
              </a:rPr>
              <a:t>∑</a:t>
            </a:r>
            <a:r>
              <a:rPr lang="en-US" altLang="en-US" sz="2600" baseline="-25000">
                <a:solidFill>
                  <a:srgbClr val="0000FF"/>
                </a:solidFill>
              </a:rPr>
              <a:t>v</a:t>
            </a:r>
            <a:r>
              <a:rPr lang="en-US" altLang="en-US" sz="26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600" baseline="-25000">
                <a:solidFill>
                  <a:srgbClr val="0000FF"/>
                </a:solidFill>
              </a:rPr>
              <a:t>P</a:t>
            </a:r>
            <a:r>
              <a:rPr lang="en-US" altLang="en-US" sz="2600">
                <a:solidFill>
                  <a:srgbClr val="0000FF"/>
                </a:solidFill>
              </a:rPr>
              <a:t> c</a:t>
            </a:r>
            <a:r>
              <a:rPr lang="en-US" altLang="en-US" sz="2600" baseline="-25000">
                <a:solidFill>
                  <a:srgbClr val="0000FF"/>
                </a:solidFill>
              </a:rPr>
              <a:t>P</a:t>
            </a:r>
            <a:r>
              <a:rPr lang="en-US" altLang="en-US" sz="2600">
                <a:solidFill>
                  <a:srgbClr val="0000FF"/>
                </a:solidFill>
              </a:rPr>
              <a:t>(v) </a:t>
            </a:r>
            <a:r>
              <a:rPr lang="en-US" altLang="en-US" sz="2600">
                <a:solidFill>
                  <a:schemeClr val="tx2"/>
                </a:solidFill>
              </a:rPr>
              <a:t>)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chemeClr val="tx2"/>
                </a:solidFill>
              </a:rPr>
              <a:t>Classical vehicle-routing problem.  Also called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rgbClr val="C00000"/>
                </a:solidFill>
              </a:rPr>
              <a:t>traveling-repairman problem</a:t>
            </a:r>
            <a:r>
              <a:rPr lang="en-US" altLang="en-US" sz="2600">
                <a:solidFill>
                  <a:schemeClr val="tx2"/>
                </a:solidFill>
              </a:rPr>
              <a:t> or </a:t>
            </a:r>
            <a:r>
              <a:rPr lang="en-US" altLang="en-US" sz="2600">
                <a:solidFill>
                  <a:srgbClr val="C00000"/>
                </a:solidFill>
              </a:rPr>
              <a:t>delivery-man problem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chemeClr val="tx2"/>
                </a:solidFill>
              </a:rPr>
              <a:t>Problem is hard to approximate better than some constant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859588" y="3527793"/>
            <a:ext cx="18510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total latency</a:t>
            </a:r>
          </a:p>
        </p:txBody>
      </p:sp>
      <p:cxnSp>
        <p:nvCxnSpPr>
          <p:cNvPr id="67" name="Straight Arrow Connector 66"/>
          <p:cNvCxnSpPr>
            <a:cxnSpLocks noChangeShapeType="1"/>
          </p:cNvCxnSpPr>
          <p:nvPr/>
        </p:nvCxnSpPr>
        <p:spPr bwMode="auto">
          <a:xfrm flipH="1">
            <a:off x="7337425" y="4019918"/>
            <a:ext cx="528638" cy="554037"/>
          </a:xfrm>
          <a:prstGeom prst="straightConnector1">
            <a:avLst/>
          </a:prstGeom>
          <a:noFill/>
          <a:ln w="152400">
            <a:solidFill>
              <a:srgbClr val="D458FF">
                <a:alpha val="70195"/>
              </a:srgbClr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Multi-vehicle MLP</a:t>
            </a:r>
          </a:p>
        </p:txBody>
      </p:sp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2805113" y="29499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196" name="Oval 5"/>
          <p:cNvSpPr>
            <a:spLocks noChangeArrowheads="1"/>
          </p:cNvSpPr>
          <p:nvPr/>
        </p:nvSpPr>
        <p:spPr bwMode="auto">
          <a:xfrm>
            <a:off x="2424113" y="226573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5091113" y="195934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198" name="Oval 7"/>
          <p:cNvSpPr>
            <a:spLocks noChangeArrowheads="1"/>
          </p:cNvSpPr>
          <p:nvPr/>
        </p:nvSpPr>
        <p:spPr bwMode="auto">
          <a:xfrm>
            <a:off x="5472113" y="31785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199" name="Oval 8"/>
          <p:cNvSpPr>
            <a:spLocks noChangeArrowheads="1"/>
          </p:cNvSpPr>
          <p:nvPr/>
        </p:nvSpPr>
        <p:spPr bwMode="auto">
          <a:xfrm>
            <a:off x="5929313" y="19593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0" name="Oval 14"/>
          <p:cNvSpPr>
            <a:spLocks noChangeArrowheads="1"/>
          </p:cNvSpPr>
          <p:nvPr/>
        </p:nvSpPr>
        <p:spPr bwMode="auto">
          <a:xfrm>
            <a:off x="2957513" y="18037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1" name="Oval 15"/>
          <p:cNvSpPr>
            <a:spLocks noChangeArrowheads="1"/>
          </p:cNvSpPr>
          <p:nvPr/>
        </p:nvSpPr>
        <p:spPr bwMode="auto">
          <a:xfrm>
            <a:off x="3948113" y="249274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2" name="Oval 16"/>
          <p:cNvSpPr>
            <a:spLocks noChangeArrowheads="1"/>
          </p:cNvSpPr>
          <p:nvPr/>
        </p:nvSpPr>
        <p:spPr bwMode="auto">
          <a:xfrm>
            <a:off x="4329113" y="173233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3" name="Oval 17"/>
          <p:cNvSpPr>
            <a:spLocks noChangeArrowheads="1"/>
          </p:cNvSpPr>
          <p:nvPr/>
        </p:nvSpPr>
        <p:spPr bwMode="auto">
          <a:xfrm>
            <a:off x="4481513" y="30261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4" name="Oval 19"/>
          <p:cNvSpPr>
            <a:spLocks noChangeArrowheads="1"/>
          </p:cNvSpPr>
          <p:nvPr/>
        </p:nvSpPr>
        <p:spPr bwMode="auto">
          <a:xfrm>
            <a:off x="4830763" y="385481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5059363" y="3673843"/>
            <a:ext cx="1604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node/client</a:t>
            </a:r>
            <a:endParaRPr lang="en-US" altLang="en-US" sz="240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8206" name="Oval 19"/>
          <p:cNvSpPr>
            <a:spLocks noChangeArrowheads="1"/>
          </p:cNvSpPr>
          <p:nvPr/>
        </p:nvSpPr>
        <p:spPr bwMode="auto">
          <a:xfrm>
            <a:off x="2066925" y="2976930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7" name="Oval 19"/>
          <p:cNvSpPr>
            <a:spLocks noChangeArrowheads="1"/>
          </p:cNvSpPr>
          <p:nvPr/>
        </p:nvSpPr>
        <p:spPr bwMode="auto">
          <a:xfrm>
            <a:off x="6664325" y="174820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8" name="Oval 19"/>
          <p:cNvSpPr>
            <a:spLocks noChangeArrowheads="1"/>
          </p:cNvSpPr>
          <p:nvPr/>
        </p:nvSpPr>
        <p:spPr bwMode="auto">
          <a:xfrm>
            <a:off x="6375400" y="282611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9" name="Oval 19"/>
          <p:cNvSpPr>
            <a:spLocks noChangeArrowheads="1"/>
          </p:cNvSpPr>
          <p:nvPr/>
        </p:nvSpPr>
        <p:spPr bwMode="auto">
          <a:xfrm>
            <a:off x="5238750" y="26514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5138" name="Straight Arrow Connector 32"/>
          <p:cNvCxnSpPr>
            <a:cxnSpLocks noChangeShapeType="1"/>
            <a:stCxn id="8201" idx="2"/>
            <a:endCxn id="8195" idx="7"/>
          </p:cNvCxnSpPr>
          <p:nvPr/>
        </p:nvCxnSpPr>
        <p:spPr bwMode="auto">
          <a:xfrm rot="10800000" flipV="1">
            <a:off x="2960688" y="2584818"/>
            <a:ext cx="987425" cy="3921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8195" idx="2"/>
            <a:endCxn id="8206" idx="6"/>
          </p:cNvCxnSpPr>
          <p:nvPr/>
        </p:nvCxnSpPr>
        <p:spPr bwMode="auto">
          <a:xfrm rot="10800000" flipV="1">
            <a:off x="2249488" y="3042018"/>
            <a:ext cx="555625" cy="269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8206" idx="0"/>
            <a:endCxn id="8196" idx="3"/>
          </p:cNvCxnSpPr>
          <p:nvPr/>
        </p:nvCxnSpPr>
        <p:spPr bwMode="auto">
          <a:xfrm rot="5400000" flipH="1" flipV="1">
            <a:off x="2028031" y="2553862"/>
            <a:ext cx="554037" cy="2921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8200" idx="7"/>
            <a:endCxn id="8202" idx="2"/>
          </p:cNvCxnSpPr>
          <p:nvPr/>
        </p:nvCxnSpPr>
        <p:spPr bwMode="auto">
          <a:xfrm rot="5400000" flipH="1" flipV="1">
            <a:off x="3717926" y="1219567"/>
            <a:ext cx="6350" cy="12160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8202" idx="6"/>
            <a:endCxn id="8197" idx="2"/>
          </p:cNvCxnSpPr>
          <p:nvPr/>
        </p:nvCxnSpPr>
        <p:spPr bwMode="auto">
          <a:xfrm>
            <a:off x="4511675" y="1824405"/>
            <a:ext cx="579438" cy="22701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4" name="Straight Arrow Connector 44"/>
          <p:cNvCxnSpPr>
            <a:cxnSpLocks noChangeShapeType="1"/>
            <a:stCxn id="8197" idx="6"/>
            <a:endCxn id="8199" idx="2"/>
          </p:cNvCxnSpPr>
          <p:nvPr/>
        </p:nvCxnSpPr>
        <p:spPr bwMode="auto">
          <a:xfrm>
            <a:off x="5273675" y="2051418"/>
            <a:ext cx="65563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5" name="Straight Arrow Connector 47"/>
          <p:cNvCxnSpPr>
            <a:cxnSpLocks noChangeShapeType="1"/>
            <a:stCxn id="8199" idx="6"/>
            <a:endCxn id="8207" idx="2"/>
          </p:cNvCxnSpPr>
          <p:nvPr/>
        </p:nvCxnSpPr>
        <p:spPr bwMode="auto">
          <a:xfrm flipV="1">
            <a:off x="6111875" y="1840280"/>
            <a:ext cx="552450" cy="2111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6" name="Straight Arrow Connector 49"/>
          <p:cNvCxnSpPr>
            <a:cxnSpLocks noChangeShapeType="1"/>
            <a:stCxn id="8207" idx="3"/>
            <a:endCxn id="8208" idx="7"/>
          </p:cNvCxnSpPr>
          <p:nvPr/>
        </p:nvCxnSpPr>
        <p:spPr bwMode="auto">
          <a:xfrm rot="5400000">
            <a:off x="6137275" y="2299068"/>
            <a:ext cx="947737" cy="1603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7" name="Straight Arrow Connector 51"/>
          <p:cNvCxnSpPr>
            <a:cxnSpLocks noChangeShapeType="1"/>
            <a:stCxn id="8208" idx="3"/>
            <a:endCxn id="8198" idx="7"/>
          </p:cNvCxnSpPr>
          <p:nvPr/>
        </p:nvCxnSpPr>
        <p:spPr bwMode="auto">
          <a:xfrm rot="5400000">
            <a:off x="5903913" y="2707055"/>
            <a:ext cx="222250" cy="774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9" name="Straight Arrow Connector 55"/>
          <p:cNvCxnSpPr>
            <a:cxnSpLocks noChangeShapeType="1"/>
            <a:stCxn id="8209" idx="2"/>
            <a:endCxn id="8203" idx="7"/>
          </p:cNvCxnSpPr>
          <p:nvPr/>
        </p:nvCxnSpPr>
        <p:spPr bwMode="auto">
          <a:xfrm rot="10800000" flipV="1">
            <a:off x="4637088" y="2741980"/>
            <a:ext cx="601662" cy="3111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20" name="Text Box 22"/>
          <p:cNvSpPr txBox="1">
            <a:spLocks noChangeArrowheads="1"/>
          </p:cNvSpPr>
          <p:nvPr/>
        </p:nvSpPr>
        <p:spPr bwMode="auto">
          <a:xfrm>
            <a:off x="1917700" y="3656380"/>
            <a:ext cx="2622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root/depot nodes</a:t>
            </a:r>
          </a:p>
        </p:txBody>
      </p:sp>
      <p:sp>
        <p:nvSpPr>
          <p:cNvPr id="8221" name="Oval 15"/>
          <p:cNvSpPr>
            <a:spLocks noChangeArrowheads="1"/>
          </p:cNvSpPr>
          <p:nvPr/>
        </p:nvSpPr>
        <p:spPr bwMode="auto">
          <a:xfrm>
            <a:off x="1682750" y="38198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2" name="TextBox 29"/>
          <p:cNvSpPr txBox="1">
            <a:spLocks noChangeArrowheads="1"/>
          </p:cNvSpPr>
          <p:nvPr/>
        </p:nvSpPr>
        <p:spPr bwMode="auto">
          <a:xfrm>
            <a:off x="515938" y="4332655"/>
            <a:ext cx="8194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Given: (multi) set </a:t>
            </a:r>
            <a:r>
              <a:rPr lang="en-US" altLang="en-US" sz="2400">
                <a:solidFill>
                  <a:srgbClr val="0000FF"/>
                </a:solidFill>
              </a:rPr>
              <a:t>R={r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,…,r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rgbClr val="0000FF"/>
                </a:solidFill>
              </a:rPr>
              <a:t>} </a:t>
            </a:r>
            <a:r>
              <a:rPr lang="en-US" altLang="en-US" sz="2400">
                <a:solidFill>
                  <a:schemeClr val="tx2"/>
                </a:solidFill>
              </a:rPr>
              <a:t>of not necessarily distinct roots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Find paths </a:t>
            </a:r>
            <a:r>
              <a:rPr lang="en-US" altLang="en-US" sz="2400">
                <a:solidFill>
                  <a:srgbClr val="0000FF"/>
                </a:solidFill>
              </a:rPr>
              <a:t>P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,…P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/>
              <a:t>rooted at </a:t>
            </a:r>
            <a:r>
              <a:rPr lang="en-US" altLang="en-US" sz="2400">
                <a:solidFill>
                  <a:srgbClr val="0000FF"/>
                </a:solidFill>
              </a:rPr>
              <a:t>r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,…,r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chemeClr val="tx2"/>
                </a:solidFill>
              </a:rPr>
              <a:t> that together visit all nodes,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minimize   (sum of node waiting times = 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US" altLang="en-US" sz="2400" baseline="-25000">
                <a:solidFill>
                  <a:srgbClr val="0000FF"/>
                </a:solidFill>
              </a:rPr>
              <a:t>v</a:t>
            </a:r>
            <a:r>
              <a:rPr lang="en-US" altLang="en-US" sz="24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4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 c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4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(v) </a:t>
            </a:r>
            <a:r>
              <a:rPr lang="en-US" altLang="en-US" sz="24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8223" name="Oval 6"/>
          <p:cNvSpPr>
            <a:spLocks noChangeAspect="1" noChangeArrowheads="1"/>
          </p:cNvSpPr>
          <p:nvPr/>
        </p:nvSpPr>
        <p:spPr bwMode="auto">
          <a:xfrm>
            <a:off x="5041900" y="1906955"/>
            <a:ext cx="287338" cy="2889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24" name="TextBox 1"/>
          <p:cNvSpPr txBox="1">
            <a:spLocks noChangeArrowheads="1"/>
          </p:cNvSpPr>
          <p:nvPr/>
        </p:nvSpPr>
        <p:spPr bwMode="auto">
          <a:xfrm>
            <a:off x="4105275" y="2387968"/>
            <a:ext cx="4048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8225" name="TextBox 36"/>
          <p:cNvSpPr txBox="1">
            <a:spLocks noChangeArrowheads="1"/>
          </p:cNvSpPr>
          <p:nvPr/>
        </p:nvSpPr>
        <p:spPr bwMode="auto">
          <a:xfrm>
            <a:off x="4995863" y="1449755"/>
            <a:ext cx="812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/>
              <a:t>2</a:t>
            </a:r>
            <a:r>
              <a:rPr lang="en-CA" altLang="en-US" sz="2200"/>
              <a:t>, r</a:t>
            </a:r>
            <a:r>
              <a:rPr lang="en-CA" altLang="en-US" sz="2200" baseline="-25000"/>
              <a:t>3</a:t>
            </a:r>
          </a:p>
        </p:txBody>
      </p:sp>
      <p:sp>
        <p:nvSpPr>
          <p:cNvPr id="8226" name="TextBox 37"/>
          <p:cNvSpPr txBox="1">
            <a:spLocks noChangeArrowheads="1"/>
          </p:cNvSpPr>
          <p:nvPr/>
        </p:nvSpPr>
        <p:spPr bwMode="auto">
          <a:xfrm>
            <a:off x="5376863" y="2573705"/>
            <a:ext cx="406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Multi-vehicle MLP</a:t>
            </a:r>
          </a:p>
        </p:txBody>
      </p:sp>
      <p:sp>
        <p:nvSpPr>
          <p:cNvPr id="9219" name="Oval 4"/>
          <p:cNvSpPr>
            <a:spLocks noChangeArrowheads="1"/>
          </p:cNvSpPr>
          <p:nvPr/>
        </p:nvSpPr>
        <p:spPr bwMode="auto">
          <a:xfrm>
            <a:off x="2805113" y="29499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0" name="Oval 5"/>
          <p:cNvSpPr>
            <a:spLocks noChangeArrowheads="1"/>
          </p:cNvSpPr>
          <p:nvPr/>
        </p:nvSpPr>
        <p:spPr bwMode="auto">
          <a:xfrm>
            <a:off x="2424113" y="226573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1" name="Oval 6"/>
          <p:cNvSpPr>
            <a:spLocks noChangeArrowheads="1"/>
          </p:cNvSpPr>
          <p:nvPr/>
        </p:nvSpPr>
        <p:spPr bwMode="auto">
          <a:xfrm>
            <a:off x="5091113" y="195934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5472113" y="31785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3" name="Oval 8"/>
          <p:cNvSpPr>
            <a:spLocks noChangeArrowheads="1"/>
          </p:cNvSpPr>
          <p:nvPr/>
        </p:nvSpPr>
        <p:spPr bwMode="auto">
          <a:xfrm>
            <a:off x="5929313" y="19593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4" name="Oval 14"/>
          <p:cNvSpPr>
            <a:spLocks noChangeArrowheads="1"/>
          </p:cNvSpPr>
          <p:nvPr/>
        </p:nvSpPr>
        <p:spPr bwMode="auto">
          <a:xfrm>
            <a:off x="2957513" y="18037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5" name="Oval 15"/>
          <p:cNvSpPr>
            <a:spLocks noChangeArrowheads="1"/>
          </p:cNvSpPr>
          <p:nvPr/>
        </p:nvSpPr>
        <p:spPr bwMode="auto">
          <a:xfrm>
            <a:off x="3948113" y="249274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6" name="Oval 16"/>
          <p:cNvSpPr>
            <a:spLocks noChangeArrowheads="1"/>
          </p:cNvSpPr>
          <p:nvPr/>
        </p:nvSpPr>
        <p:spPr bwMode="auto">
          <a:xfrm>
            <a:off x="4329113" y="173233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7" name="Oval 17"/>
          <p:cNvSpPr>
            <a:spLocks noChangeArrowheads="1"/>
          </p:cNvSpPr>
          <p:nvPr/>
        </p:nvSpPr>
        <p:spPr bwMode="auto">
          <a:xfrm>
            <a:off x="4481513" y="30261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8" name="Oval 19"/>
          <p:cNvSpPr>
            <a:spLocks noChangeArrowheads="1"/>
          </p:cNvSpPr>
          <p:nvPr/>
        </p:nvSpPr>
        <p:spPr bwMode="auto">
          <a:xfrm>
            <a:off x="4830763" y="385481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9" name="Oval 19"/>
          <p:cNvSpPr>
            <a:spLocks noChangeArrowheads="1"/>
          </p:cNvSpPr>
          <p:nvPr/>
        </p:nvSpPr>
        <p:spPr bwMode="auto">
          <a:xfrm>
            <a:off x="2066925" y="2976930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30" name="Oval 19"/>
          <p:cNvSpPr>
            <a:spLocks noChangeArrowheads="1"/>
          </p:cNvSpPr>
          <p:nvPr/>
        </p:nvSpPr>
        <p:spPr bwMode="auto">
          <a:xfrm>
            <a:off x="6664325" y="174820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31" name="Oval 19"/>
          <p:cNvSpPr>
            <a:spLocks noChangeArrowheads="1"/>
          </p:cNvSpPr>
          <p:nvPr/>
        </p:nvSpPr>
        <p:spPr bwMode="auto">
          <a:xfrm>
            <a:off x="6375400" y="282611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32" name="Oval 19"/>
          <p:cNvSpPr>
            <a:spLocks noChangeArrowheads="1"/>
          </p:cNvSpPr>
          <p:nvPr/>
        </p:nvSpPr>
        <p:spPr bwMode="auto">
          <a:xfrm>
            <a:off x="5238750" y="26514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9233" name="Straight Arrow Connector 32"/>
          <p:cNvCxnSpPr>
            <a:cxnSpLocks noChangeShapeType="1"/>
            <a:stCxn id="9225" idx="2"/>
            <a:endCxn id="9219" idx="7"/>
          </p:cNvCxnSpPr>
          <p:nvPr/>
        </p:nvCxnSpPr>
        <p:spPr bwMode="auto">
          <a:xfrm rot="10800000" flipV="1">
            <a:off x="2960688" y="2584818"/>
            <a:ext cx="987425" cy="3921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Straight Arrow Connector 34"/>
          <p:cNvCxnSpPr>
            <a:cxnSpLocks noChangeShapeType="1"/>
            <a:stCxn id="9219" idx="2"/>
            <a:endCxn id="9229" idx="6"/>
          </p:cNvCxnSpPr>
          <p:nvPr/>
        </p:nvCxnSpPr>
        <p:spPr bwMode="auto">
          <a:xfrm rot="10800000" flipV="1">
            <a:off x="2249488" y="3042018"/>
            <a:ext cx="555625" cy="269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Straight Arrow Connector 36"/>
          <p:cNvCxnSpPr>
            <a:cxnSpLocks noChangeShapeType="1"/>
            <a:stCxn id="9229" idx="0"/>
            <a:endCxn id="9220" idx="3"/>
          </p:cNvCxnSpPr>
          <p:nvPr/>
        </p:nvCxnSpPr>
        <p:spPr bwMode="auto">
          <a:xfrm rot="5400000" flipH="1" flipV="1">
            <a:off x="2028031" y="2553862"/>
            <a:ext cx="554037" cy="2921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Arrow Connector 40"/>
          <p:cNvCxnSpPr>
            <a:cxnSpLocks noChangeShapeType="1"/>
            <a:stCxn id="9224" idx="7"/>
            <a:endCxn id="9226" idx="2"/>
          </p:cNvCxnSpPr>
          <p:nvPr/>
        </p:nvCxnSpPr>
        <p:spPr bwMode="auto">
          <a:xfrm rot="5400000" flipH="1" flipV="1">
            <a:off x="3717926" y="1219567"/>
            <a:ext cx="6350" cy="12160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Arrow Connector 42"/>
          <p:cNvCxnSpPr>
            <a:cxnSpLocks noChangeShapeType="1"/>
            <a:stCxn id="9226" idx="6"/>
            <a:endCxn id="9221" idx="2"/>
          </p:cNvCxnSpPr>
          <p:nvPr/>
        </p:nvCxnSpPr>
        <p:spPr bwMode="auto">
          <a:xfrm>
            <a:off x="4511675" y="1824405"/>
            <a:ext cx="579438" cy="22701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8" name="Straight Arrow Connector 44"/>
          <p:cNvCxnSpPr>
            <a:cxnSpLocks noChangeShapeType="1"/>
            <a:stCxn id="9221" idx="6"/>
            <a:endCxn id="9223" idx="2"/>
          </p:cNvCxnSpPr>
          <p:nvPr/>
        </p:nvCxnSpPr>
        <p:spPr bwMode="auto">
          <a:xfrm>
            <a:off x="5273675" y="2051418"/>
            <a:ext cx="65563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Arrow Connector 47"/>
          <p:cNvCxnSpPr>
            <a:cxnSpLocks noChangeShapeType="1"/>
            <a:stCxn id="9223" idx="6"/>
            <a:endCxn id="9230" idx="2"/>
          </p:cNvCxnSpPr>
          <p:nvPr/>
        </p:nvCxnSpPr>
        <p:spPr bwMode="auto">
          <a:xfrm flipV="1">
            <a:off x="6111875" y="1840280"/>
            <a:ext cx="552450" cy="2111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0" name="Straight Arrow Connector 49"/>
          <p:cNvCxnSpPr>
            <a:cxnSpLocks noChangeShapeType="1"/>
            <a:stCxn id="9230" idx="3"/>
            <a:endCxn id="9231" idx="7"/>
          </p:cNvCxnSpPr>
          <p:nvPr/>
        </p:nvCxnSpPr>
        <p:spPr bwMode="auto">
          <a:xfrm rot="5400000">
            <a:off x="6137275" y="2299068"/>
            <a:ext cx="947737" cy="1603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1" name="Straight Arrow Connector 51"/>
          <p:cNvCxnSpPr>
            <a:cxnSpLocks noChangeShapeType="1"/>
            <a:stCxn id="9231" idx="3"/>
            <a:endCxn id="9222" idx="7"/>
          </p:cNvCxnSpPr>
          <p:nvPr/>
        </p:nvCxnSpPr>
        <p:spPr bwMode="auto">
          <a:xfrm rot="5400000">
            <a:off x="5903913" y="2707055"/>
            <a:ext cx="222250" cy="774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Straight Arrow Connector 55"/>
          <p:cNvCxnSpPr>
            <a:cxnSpLocks noChangeShapeType="1"/>
            <a:stCxn id="9232" idx="2"/>
            <a:endCxn id="9227" idx="7"/>
          </p:cNvCxnSpPr>
          <p:nvPr/>
        </p:nvCxnSpPr>
        <p:spPr bwMode="auto">
          <a:xfrm rot="10800000" flipV="1">
            <a:off x="4637088" y="2741980"/>
            <a:ext cx="601662" cy="3111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3" name="Text Box 22"/>
          <p:cNvSpPr txBox="1">
            <a:spLocks noChangeArrowheads="1"/>
          </p:cNvSpPr>
          <p:nvPr/>
        </p:nvSpPr>
        <p:spPr bwMode="auto">
          <a:xfrm>
            <a:off x="1917700" y="3656380"/>
            <a:ext cx="2622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root/depot nodes</a:t>
            </a:r>
          </a:p>
        </p:txBody>
      </p:sp>
      <p:sp>
        <p:nvSpPr>
          <p:cNvPr id="9244" name="Oval 15"/>
          <p:cNvSpPr>
            <a:spLocks noChangeArrowheads="1"/>
          </p:cNvSpPr>
          <p:nvPr/>
        </p:nvSpPr>
        <p:spPr bwMode="auto">
          <a:xfrm>
            <a:off x="1682750" y="38198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45" name="TextBox 29"/>
          <p:cNvSpPr txBox="1">
            <a:spLocks noChangeArrowheads="1"/>
          </p:cNvSpPr>
          <p:nvPr/>
        </p:nvSpPr>
        <p:spPr bwMode="auto">
          <a:xfrm>
            <a:off x="515938" y="4332655"/>
            <a:ext cx="8194675" cy="120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Given: (multi) set </a:t>
            </a:r>
            <a:r>
              <a:rPr lang="en-US" altLang="en-US" sz="2400">
                <a:solidFill>
                  <a:srgbClr val="0000FF"/>
                </a:solidFill>
              </a:rPr>
              <a:t>R={r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,…,r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rgbClr val="0000FF"/>
                </a:solidFill>
              </a:rPr>
              <a:t>} </a:t>
            </a:r>
            <a:r>
              <a:rPr lang="en-US" altLang="en-US" sz="2400">
                <a:solidFill>
                  <a:schemeClr val="tx2"/>
                </a:solidFill>
              </a:rPr>
              <a:t>of not necessarily distinct roots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Find paths </a:t>
            </a:r>
            <a:r>
              <a:rPr lang="en-US" altLang="en-US" sz="2400">
                <a:solidFill>
                  <a:srgbClr val="0000FF"/>
                </a:solidFill>
              </a:rPr>
              <a:t>P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,…P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/>
              <a:t>rooted at </a:t>
            </a:r>
            <a:r>
              <a:rPr lang="en-US" altLang="en-US" sz="2400">
                <a:solidFill>
                  <a:srgbClr val="0000FF"/>
                </a:solidFill>
              </a:rPr>
              <a:t>r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,…,r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chemeClr val="tx2"/>
                </a:solidFill>
              </a:rPr>
              <a:t> that together visit all nodes,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minimize   (sum of node waiting times = 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US" altLang="en-US" sz="2400" baseline="-25000">
                <a:solidFill>
                  <a:srgbClr val="0000FF"/>
                </a:solidFill>
              </a:rPr>
              <a:t>v</a:t>
            </a:r>
            <a:r>
              <a:rPr lang="en-US" altLang="en-US" sz="24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4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 c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4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(v) </a:t>
            </a:r>
            <a:r>
              <a:rPr lang="en-US" altLang="en-US" sz="24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246" name="Oval 6"/>
          <p:cNvSpPr>
            <a:spLocks noChangeAspect="1" noChangeArrowheads="1"/>
          </p:cNvSpPr>
          <p:nvPr/>
        </p:nvSpPr>
        <p:spPr bwMode="auto">
          <a:xfrm>
            <a:off x="5041900" y="1906955"/>
            <a:ext cx="287338" cy="2889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47" name="TextBox 1"/>
          <p:cNvSpPr txBox="1">
            <a:spLocks noChangeArrowheads="1"/>
          </p:cNvSpPr>
          <p:nvPr/>
        </p:nvSpPr>
        <p:spPr bwMode="auto">
          <a:xfrm>
            <a:off x="4105275" y="2387968"/>
            <a:ext cx="4048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9248" name="TextBox 36"/>
          <p:cNvSpPr txBox="1">
            <a:spLocks noChangeArrowheads="1"/>
          </p:cNvSpPr>
          <p:nvPr/>
        </p:nvSpPr>
        <p:spPr bwMode="auto">
          <a:xfrm>
            <a:off x="4995863" y="1449755"/>
            <a:ext cx="812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/>
              <a:t>2</a:t>
            </a:r>
            <a:r>
              <a:rPr lang="en-CA" altLang="en-US" sz="2200"/>
              <a:t>, r</a:t>
            </a:r>
            <a:r>
              <a:rPr lang="en-CA" altLang="en-US" sz="2200" baseline="-25000"/>
              <a:t>3</a:t>
            </a:r>
          </a:p>
        </p:txBody>
      </p:sp>
      <p:sp>
        <p:nvSpPr>
          <p:cNvPr id="9249" name="TextBox 37"/>
          <p:cNvSpPr txBox="1">
            <a:spLocks noChangeArrowheads="1"/>
          </p:cNvSpPr>
          <p:nvPr/>
        </p:nvSpPr>
        <p:spPr bwMode="auto">
          <a:xfrm>
            <a:off x="5376863" y="2573705"/>
            <a:ext cx="406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/>
              <a:t>4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530975" y="3300780"/>
            <a:ext cx="2598738" cy="4619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dirty="0" smtClean="0">
                <a:solidFill>
                  <a:srgbClr val="C00000"/>
                </a:solidFill>
              </a:rPr>
              <a:t>multi-depot k-MLP</a:t>
            </a:r>
          </a:p>
        </p:txBody>
      </p:sp>
      <p:cxnSp>
        <p:nvCxnSpPr>
          <p:cNvPr id="9251" name="Straight Arrow Connector 38"/>
          <p:cNvCxnSpPr>
            <a:cxnSpLocks noChangeShapeType="1"/>
          </p:cNvCxnSpPr>
          <p:nvPr/>
        </p:nvCxnSpPr>
        <p:spPr bwMode="auto">
          <a:xfrm flipH="1">
            <a:off x="7146925" y="3911968"/>
            <a:ext cx="528638" cy="552450"/>
          </a:xfrm>
          <a:prstGeom prst="straightConnector1">
            <a:avLst/>
          </a:prstGeom>
          <a:noFill/>
          <a:ln w="152400">
            <a:solidFill>
              <a:srgbClr val="D458FF">
                <a:alpha val="70195"/>
              </a:srgbClr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4825" y="5674093"/>
            <a:ext cx="5607050" cy="461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/>
              <a:t>Special case </a:t>
            </a:r>
            <a:r>
              <a:rPr lang="en-CA" altLang="en-US" sz="2400">
                <a:solidFill>
                  <a:srgbClr val="0000FF"/>
                </a:solidFill>
              </a:rPr>
              <a:t>r</a:t>
            </a:r>
            <a:r>
              <a:rPr lang="en-CA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>
                <a:solidFill>
                  <a:srgbClr val="0000FF"/>
                </a:solidFill>
              </a:rPr>
              <a:t>=</a:t>
            </a:r>
            <a:r>
              <a:rPr lang="en-CA" altLang="en-US" sz="2400" baseline="-25000">
                <a:solidFill>
                  <a:srgbClr val="0000FF"/>
                </a:solidFill>
              </a:rPr>
              <a:t> </a:t>
            </a:r>
            <a:r>
              <a:rPr lang="en-CA" altLang="en-US" sz="2400">
                <a:solidFill>
                  <a:srgbClr val="0000FF"/>
                </a:solidFill>
              </a:rPr>
              <a:t>…</a:t>
            </a:r>
            <a:r>
              <a:rPr lang="en-CA" altLang="en-US" sz="2400" baseline="-25000">
                <a:solidFill>
                  <a:srgbClr val="0000FF"/>
                </a:solidFill>
              </a:rPr>
              <a:t> </a:t>
            </a:r>
            <a:r>
              <a:rPr lang="en-CA" altLang="en-US" sz="2400">
                <a:solidFill>
                  <a:srgbClr val="0000FF"/>
                </a:solidFill>
              </a:rPr>
              <a:t>=</a:t>
            </a:r>
            <a:r>
              <a:rPr lang="en-CA" altLang="en-US" sz="2400" baseline="-25000">
                <a:solidFill>
                  <a:srgbClr val="0000FF"/>
                </a:solidFill>
              </a:rPr>
              <a:t> </a:t>
            </a:r>
            <a:r>
              <a:rPr lang="en-CA" altLang="en-US" sz="2400">
                <a:solidFill>
                  <a:srgbClr val="0000FF"/>
                </a:solidFill>
              </a:rPr>
              <a:t>r</a:t>
            </a:r>
            <a:r>
              <a:rPr lang="en-CA" altLang="en-US" sz="2400" baseline="-25000">
                <a:solidFill>
                  <a:srgbClr val="0000FF"/>
                </a:solidFill>
              </a:rPr>
              <a:t>k</a:t>
            </a:r>
            <a:r>
              <a:rPr lang="en-CA" altLang="en-US" sz="2400"/>
              <a:t>:  </a:t>
            </a:r>
            <a:r>
              <a:rPr lang="en-CA" altLang="en-US" sz="2400">
                <a:solidFill>
                  <a:srgbClr val="C00000"/>
                </a:solidFill>
              </a:rPr>
              <a:t>single-depot k-MLP</a:t>
            </a:r>
          </a:p>
        </p:txBody>
      </p:sp>
      <p:sp>
        <p:nvSpPr>
          <p:cNvPr id="9253" name="Text Box 21"/>
          <p:cNvSpPr txBox="1">
            <a:spLocks noChangeArrowheads="1"/>
          </p:cNvSpPr>
          <p:nvPr/>
        </p:nvSpPr>
        <p:spPr bwMode="auto">
          <a:xfrm>
            <a:off x="5059363" y="3673843"/>
            <a:ext cx="1604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node/client</a:t>
            </a:r>
            <a:endParaRPr lang="en-US" altLang="en-US" sz="240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Our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67180"/>
            <a:ext cx="7930662" cy="5105400"/>
          </a:xfrm>
        </p:spPr>
        <p:txBody>
          <a:bodyPr/>
          <a:lstStyle/>
          <a:p>
            <a:pPr>
              <a:tabLst>
                <a:tab pos="1430338" algn="l"/>
              </a:tabLst>
              <a:defRPr/>
            </a:pPr>
            <a:r>
              <a:rPr lang="en-CA" sz="2400" dirty="0" smtClean="0"/>
              <a:t>Design: 	</a:t>
            </a:r>
            <a:r>
              <a:rPr lang="en-CA" sz="2400" dirty="0" smtClean="0">
                <a:solidFill>
                  <a:srgbClr val="0000FF"/>
                </a:solidFill>
              </a:rPr>
              <a:t>8.497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C00000"/>
                </a:solidFill>
              </a:rPr>
              <a:t>multi-depot k-MLP</a:t>
            </a:r>
            <a:endParaRPr lang="en-CA" sz="2400" dirty="0" smtClean="0"/>
          </a:p>
          <a:p>
            <a:pPr marL="0" indent="0">
              <a:spcBef>
                <a:spcPts val="0"/>
              </a:spcBef>
              <a:buFontTx/>
              <a:buNone/>
              <a:tabLst>
                <a:tab pos="1430338" algn="l"/>
              </a:tabLst>
              <a:defRPr/>
            </a:pPr>
            <a:r>
              <a:rPr lang="en-CA" sz="2400" dirty="0" smtClean="0"/>
              <a:t>	</a:t>
            </a:r>
            <a:r>
              <a:rPr lang="en-CA" sz="2400" dirty="0" smtClean="0">
                <a:solidFill>
                  <a:srgbClr val="0000FF"/>
                </a:solidFill>
              </a:rPr>
              <a:t>7.183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C00000"/>
                </a:solidFill>
              </a:rPr>
              <a:t>single-depot k-MLP</a:t>
            </a:r>
          </a:p>
          <a:p>
            <a:pPr lvl="1">
              <a:spcBef>
                <a:spcPts val="300"/>
              </a:spcBef>
              <a:tabLst>
                <a:tab pos="1347788" algn="l"/>
                <a:tab pos="2157413" algn="l"/>
              </a:tabLst>
              <a:defRPr/>
            </a:pPr>
            <a:r>
              <a:rPr lang="en-CA" sz="2200" dirty="0" smtClean="0"/>
              <a:t>First improvements in over a decade; previous best factors: 	</a:t>
            </a:r>
            <a:r>
              <a:rPr lang="en-CA" sz="2200" dirty="0" smtClean="0">
                <a:solidFill>
                  <a:srgbClr val="0000FF"/>
                </a:solidFill>
              </a:rPr>
              <a:t>12</a:t>
            </a:r>
            <a:r>
              <a:rPr lang="en-CA" sz="2200" dirty="0" smtClean="0"/>
              <a:t> 	for multi-depot   (CK04 + CGRT03)</a:t>
            </a:r>
          </a:p>
          <a:p>
            <a:pPr marL="457200" lvl="1" indent="0">
              <a:spcBef>
                <a:spcPts val="0"/>
              </a:spcBef>
              <a:buFontTx/>
              <a:buNone/>
              <a:tabLst>
                <a:tab pos="1347788" algn="l"/>
                <a:tab pos="2157413" algn="l"/>
              </a:tabLst>
              <a:defRPr/>
            </a:pPr>
            <a:r>
              <a:rPr lang="en-CA" sz="2200" dirty="0" smtClean="0"/>
              <a:t>	</a:t>
            </a:r>
            <a:r>
              <a:rPr lang="en-CA" sz="2200" dirty="0" smtClean="0">
                <a:solidFill>
                  <a:srgbClr val="0000FF"/>
                </a:solidFill>
              </a:rPr>
              <a:t>8.497</a:t>
            </a:r>
            <a:r>
              <a:rPr lang="en-CA" sz="2200" dirty="0" smtClean="0"/>
              <a:t> 	for single-depot  (FHR03 + CGRT03)</a:t>
            </a:r>
          </a:p>
          <a:p>
            <a:pPr lvl="1">
              <a:defRPr/>
            </a:pPr>
            <a:r>
              <a:rPr lang="en-CA" sz="2200" dirty="0" smtClean="0"/>
              <a:t>Guarantees extend to various generalizations: weighted latency, node-depot service constraints, node service times</a:t>
            </a:r>
          </a:p>
          <a:p>
            <a:pPr>
              <a:defRPr/>
            </a:pPr>
            <a:r>
              <a:rPr lang="en-CA" sz="2400" dirty="0" smtClean="0"/>
              <a:t>Develop </a:t>
            </a:r>
            <a:r>
              <a:rPr lang="en-CA" sz="2400" dirty="0" smtClean="0">
                <a:solidFill>
                  <a:srgbClr val="C00000"/>
                </a:solidFill>
              </a:rPr>
              <a:t>LP-based techniques</a:t>
            </a:r>
          </a:p>
          <a:p>
            <a:pPr lvl="1">
              <a:defRPr/>
            </a:pPr>
            <a:r>
              <a:rPr lang="en-CA" sz="2200" dirty="0" smtClean="0"/>
              <a:t>Exploit </a:t>
            </a:r>
            <a:r>
              <a:rPr lang="en-CA" sz="2200" dirty="0" smtClean="0">
                <a:solidFill>
                  <a:srgbClr val="009900"/>
                </a:solidFill>
              </a:rPr>
              <a:t>configuration LPs</a:t>
            </a:r>
            <a:r>
              <a:rPr lang="en-CA" sz="2200" dirty="0"/>
              <a:t> </a:t>
            </a:r>
            <a:r>
              <a:rPr lang="en-CA" sz="2200" dirty="0" smtClean="0"/>
              <a:t>(</a:t>
            </a:r>
            <a:r>
              <a:rPr lang="en-CA" sz="2000" dirty="0" smtClean="0"/>
              <a:t>for 8.5-approx. for multi-depot k-MLP)</a:t>
            </a:r>
            <a:r>
              <a:rPr lang="en-CA" sz="2200" dirty="0" smtClean="0">
                <a:solidFill>
                  <a:srgbClr val="33CC33"/>
                </a:solidFill>
              </a:rPr>
              <a:t> </a:t>
            </a:r>
            <a:r>
              <a:rPr lang="en-CA" sz="2200" dirty="0" smtClean="0"/>
              <a:t>and </a:t>
            </a:r>
            <a:r>
              <a:rPr lang="en-CA" sz="2200" dirty="0" err="1" smtClean="0">
                <a:solidFill>
                  <a:srgbClr val="009900"/>
                </a:solidFill>
              </a:rPr>
              <a:t>bidirected</a:t>
            </a:r>
            <a:r>
              <a:rPr lang="en-CA" sz="2200" dirty="0" smtClean="0">
                <a:solidFill>
                  <a:srgbClr val="009900"/>
                </a:solidFill>
              </a:rPr>
              <a:t> LPs </a:t>
            </a:r>
            <a:r>
              <a:rPr lang="en-CA" sz="2000" dirty="0" smtClean="0"/>
              <a:t>(for 7.183-approx. for single-depot k-MLP)</a:t>
            </a:r>
          </a:p>
          <a:p>
            <a:pPr lvl="1">
              <a:defRPr/>
            </a:pPr>
            <a:r>
              <a:rPr lang="en-CA" sz="2200" dirty="0" smtClean="0"/>
              <a:t>First concrete evidence that LP-relaxations can be effectively leveraged for minimum-latency problems</a:t>
            </a:r>
          </a:p>
          <a:p>
            <a:pPr lvl="1">
              <a:defRPr/>
            </a:pPr>
            <a:r>
              <a:rPr lang="en-CA" sz="2200" dirty="0" smtClean="0"/>
              <a:t>Chakrabarty-S</a:t>
            </a:r>
            <a:r>
              <a:rPr lang="en-CA" sz="2200" dirty="0" smtClean="0">
                <a:latin typeface="Calibri" panose="020F0502020204030204" pitchFamily="34" charset="0"/>
              </a:rPr>
              <a:t>11</a:t>
            </a:r>
            <a:r>
              <a:rPr lang="en-CA" sz="2200" dirty="0" smtClean="0"/>
              <a:t> proposed some LPs but no improvements via these LPs; our LPs are subtly different, except when </a:t>
            </a:r>
            <a:r>
              <a:rPr lang="en-CA" sz="2200" dirty="0" smtClean="0">
                <a:solidFill>
                  <a:srgbClr val="0000FF"/>
                </a:solidFill>
              </a:rPr>
              <a:t>k=</a:t>
            </a:r>
            <a:r>
              <a:rPr lang="en-CA" sz="22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280988"/>
            <a:ext cx="7772400" cy="838200"/>
          </a:xfrm>
        </p:spPr>
        <p:txBody>
          <a:bodyPr/>
          <a:lstStyle/>
          <a:p>
            <a:pPr algn="r"/>
            <a:r>
              <a:rPr lang="en-CA" altLang="en-US" dirty="0" smtClean="0">
                <a:ea typeface="ＭＳ Ｐゴシック" panose="020B0600070205080204" pitchFamily="34" charset="-128"/>
              </a:rPr>
              <a:t>Our results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788" y="1423988"/>
            <a:ext cx="7983537" cy="5105400"/>
          </a:xfrm>
        </p:spPr>
        <p:txBody>
          <a:bodyPr/>
          <a:lstStyle/>
          <a:p>
            <a:r>
              <a:rPr lang="en-CA" altLang="en-US" sz="2800" dirty="0" smtClean="0">
                <a:ea typeface="ＭＳ Ｐゴシック" panose="020B0600070205080204" pitchFamily="34" charset="-128"/>
              </a:rPr>
              <a:t>Obtain a stronger configuration LP that sheds further light on the power of LPs and why they are promising</a:t>
            </a:r>
          </a:p>
          <a:p>
            <a:pPr marL="668338" lvl="1" indent="-304800"/>
            <a:r>
              <a:rPr lang="en-CA" altLang="en-US" sz="2400" dirty="0" smtClean="0">
                <a:ea typeface="ＭＳ Ｐゴシック" panose="020B0600070205080204" pitchFamily="34" charset="-128"/>
              </a:rPr>
              <a:t>Integrality gap of LP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≤ 3.5912 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for multi-depot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k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-MLP – give an efficient rounding procedure</a:t>
            </a:r>
          </a:p>
          <a:p>
            <a:pPr marL="668338" lvl="1" indent="-304800"/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OPT</a:t>
            </a:r>
            <a:r>
              <a:rPr lang="en-CA" altLang="en-US" sz="2400" baseline="-25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LP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 ≥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 combinatorial lower bound that generalizes the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q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-stroll lower bound for MLP</a:t>
            </a:r>
          </a:p>
          <a:p>
            <a:pPr marL="668338" lvl="1" indent="-304800"/>
            <a:r>
              <a:rPr lang="en-CA" altLang="en-US" sz="2400" dirty="0" smtClean="0">
                <a:ea typeface="ＭＳ Ｐゴシック" panose="020B0600070205080204" pitchFamily="34" charset="-128"/>
              </a:rPr>
              <a:t>Shows (non-constructively) integrality gap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≤ 3.03 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for MLP (follows from AB10)</a:t>
            </a:r>
          </a:p>
          <a:p>
            <a:pPr marL="668338" lvl="1" indent="-304800"/>
            <a:r>
              <a:rPr lang="en-CA" altLang="en-US" sz="2400" dirty="0" smtClean="0">
                <a:ea typeface="ＭＳ Ｐゴシック" panose="020B0600070205080204" pitchFamily="34" charset="-128"/>
              </a:rPr>
              <a:t>Do not know how to solve LP in general, but can “solve” it for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k=</a:t>
            </a:r>
            <a:r>
              <a:rPr lang="en-CA" altLang="en-US" sz="24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 – yields LP-relative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(</a:t>
            </a:r>
            <a:r>
              <a:rPr lang="en-CA" altLang="en-US" sz="24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CA" altLang="en-US" sz="2400" baseline="30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*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+</a:t>
            </a:r>
            <a:r>
              <a:rPr lang="en-CA" altLang="en-US" sz="24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e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)-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approx. for MLP</a:t>
            </a:r>
            <a:endParaRPr lang="en-CA" altLang="en-US" sz="2400" baseline="30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0013" y="2322513"/>
            <a:ext cx="447675" cy="4619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dirty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baseline="30000" dirty="0">
                <a:solidFill>
                  <a:srgbClr val="0000FF"/>
                </a:solidFill>
              </a:rPr>
              <a:t>*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5" name="Right Arrow 4"/>
          <p:cNvSpPr>
            <a:spLocks noChangeArrowheads="1"/>
          </p:cNvSpPr>
          <p:nvPr/>
        </p:nvSpPr>
        <p:spPr bwMode="auto">
          <a:xfrm rot="-1655456">
            <a:off x="4760913" y="2616200"/>
            <a:ext cx="398462" cy="187325"/>
          </a:xfrm>
          <a:prstGeom prst="rightArrow">
            <a:avLst>
              <a:gd name="adj1" fmla="val 50000"/>
              <a:gd name="adj2" fmla="val 50046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2425"/>
            <a:ext cx="7772400" cy="838200"/>
          </a:xfrm>
        </p:spPr>
        <p:txBody>
          <a:bodyPr/>
          <a:lstStyle/>
          <a:p>
            <a:pPr algn="r"/>
            <a:r>
              <a:rPr lang="en-CA" altLang="en-US" smtClean="0">
                <a:ea typeface="ＭＳ Ｐゴシック" panose="020B0600070205080204" pitchFamily="34" charset="-128"/>
              </a:rPr>
              <a:t>Our results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95425"/>
            <a:ext cx="7895493" cy="5105400"/>
          </a:xfrm>
        </p:spPr>
        <p:txBody>
          <a:bodyPr/>
          <a:lstStyle/>
          <a:p>
            <a:pPr>
              <a:defRPr/>
            </a:pPr>
            <a:r>
              <a:rPr lang="en-CA" sz="2400" dirty="0" smtClean="0"/>
              <a:t>Use </a:t>
            </a:r>
            <a:r>
              <a:rPr lang="en-CA" sz="2400" dirty="0" err="1" smtClean="0">
                <a:solidFill>
                  <a:srgbClr val="D30000"/>
                </a:solidFill>
              </a:rPr>
              <a:t>bidirected</a:t>
            </a:r>
            <a:r>
              <a:rPr lang="en-CA" sz="2400" dirty="0" smtClean="0">
                <a:solidFill>
                  <a:srgbClr val="D30000"/>
                </a:solidFill>
              </a:rPr>
              <a:t> LP</a:t>
            </a:r>
            <a:r>
              <a:rPr lang="en-CA" sz="2400" dirty="0" smtClean="0"/>
              <a:t> to obtain following </a:t>
            </a:r>
            <a:r>
              <a:rPr lang="en-CA" sz="2400" dirty="0" smtClean="0">
                <a:solidFill>
                  <a:srgbClr val="D30000"/>
                </a:solidFill>
              </a:rPr>
              <a:t>prize-collecting result</a:t>
            </a:r>
            <a:r>
              <a:rPr lang="en-CA" sz="2400" dirty="0" smtClean="0"/>
              <a:t> of independent interest: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5492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2425"/>
            <a:ext cx="7772400" cy="838200"/>
          </a:xfrm>
        </p:spPr>
        <p:txBody>
          <a:bodyPr/>
          <a:lstStyle/>
          <a:p>
            <a:pPr algn="r"/>
            <a:r>
              <a:rPr lang="en-CA" altLang="en-US" smtClean="0">
                <a:ea typeface="ＭＳ Ｐゴシック" panose="020B0600070205080204" pitchFamily="34" charset="-128"/>
              </a:rPr>
              <a:t>Our results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95425"/>
            <a:ext cx="7895493" cy="5105400"/>
          </a:xfrm>
        </p:spPr>
        <p:txBody>
          <a:bodyPr/>
          <a:lstStyle/>
          <a:p>
            <a:pPr>
              <a:defRPr/>
            </a:pPr>
            <a:r>
              <a:rPr lang="en-CA" sz="2400" dirty="0" smtClean="0"/>
              <a:t>Use </a:t>
            </a:r>
            <a:r>
              <a:rPr lang="en-CA" sz="2400" dirty="0" err="1" smtClean="0">
                <a:solidFill>
                  <a:srgbClr val="D30000"/>
                </a:solidFill>
              </a:rPr>
              <a:t>bidirected</a:t>
            </a:r>
            <a:r>
              <a:rPr lang="en-CA" sz="2400" dirty="0" smtClean="0">
                <a:solidFill>
                  <a:srgbClr val="D30000"/>
                </a:solidFill>
              </a:rPr>
              <a:t> LP</a:t>
            </a:r>
            <a:r>
              <a:rPr lang="en-CA" sz="2400" dirty="0" smtClean="0"/>
              <a:t> to obtain following </a:t>
            </a:r>
            <a:r>
              <a:rPr lang="en-CA" sz="2400" dirty="0" smtClean="0">
                <a:solidFill>
                  <a:srgbClr val="D30000"/>
                </a:solidFill>
              </a:rPr>
              <a:t>prize-collecting result</a:t>
            </a:r>
            <a:r>
              <a:rPr lang="en-CA" sz="2400" dirty="0" smtClean="0"/>
              <a:t> of independent interest: given root </a:t>
            </a:r>
            <a:r>
              <a:rPr lang="en-CA" sz="2400" dirty="0" smtClean="0">
                <a:solidFill>
                  <a:srgbClr val="0000FF"/>
                </a:solidFill>
              </a:rPr>
              <a:t>r</a:t>
            </a:r>
            <a:r>
              <a:rPr lang="en-CA" sz="2400" dirty="0" smtClean="0"/>
              <a:t>, node penalties </a:t>
            </a:r>
            <a:r>
              <a:rPr lang="en-CA" sz="2400" dirty="0" smtClean="0">
                <a:solidFill>
                  <a:srgbClr val="0000FF"/>
                </a:solidFill>
              </a:rPr>
              <a:t>{</a:t>
            </a:r>
            <a:r>
              <a:rPr lang="en-CA" sz="24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v</a:t>
            </a:r>
            <a:r>
              <a:rPr lang="en-CA" sz="2400" dirty="0" smtClean="0">
                <a:solidFill>
                  <a:srgbClr val="0000FF"/>
                </a:solidFill>
              </a:rPr>
              <a:t>}</a:t>
            </a:r>
            <a:r>
              <a:rPr lang="en-CA" sz="2400" dirty="0" smtClean="0"/>
              <a:t>, can efficiently compute one </a:t>
            </a:r>
            <a:r>
              <a:rPr lang="en-CA" sz="2400" dirty="0" smtClean="0">
                <a:solidFill>
                  <a:srgbClr val="0000FF"/>
                </a:solidFill>
              </a:rPr>
              <a:t>r</a:t>
            </a:r>
            <a:r>
              <a:rPr lang="en-CA" sz="2400" dirty="0" smtClean="0"/>
              <a:t>-tree </a:t>
            </a:r>
            <a:r>
              <a:rPr lang="en-CA" sz="2400" dirty="0" smtClean="0">
                <a:solidFill>
                  <a:srgbClr val="0000FF"/>
                </a:solidFill>
              </a:rPr>
              <a:t>T</a:t>
            </a:r>
            <a:r>
              <a:rPr lang="en-CA" sz="2400" dirty="0" smtClean="0"/>
              <a:t> </a:t>
            </a:r>
            <a:r>
              <a:rPr lang="en-CA" sz="2400" dirty="0" err="1" smtClean="0"/>
              <a:t>s.t.</a:t>
            </a:r>
            <a:endParaRPr lang="en-CA" sz="2400" dirty="0"/>
          </a:p>
          <a:p>
            <a:pPr>
              <a:defRPr/>
            </a:pPr>
            <a:endParaRPr lang="en-CA" sz="2400" dirty="0" smtClean="0"/>
          </a:p>
          <a:p>
            <a:pPr lvl="1">
              <a:spcBef>
                <a:spcPts val="3000"/>
              </a:spcBef>
              <a:defRPr/>
            </a:pPr>
            <a:r>
              <a:rPr lang="en-CA" sz="2200" dirty="0" smtClean="0"/>
              <a:t>Substantially generalizes a result of CGRT03, who show the above when </a:t>
            </a:r>
            <a:r>
              <a:rPr lang="en-CA" sz="2200" dirty="0" smtClean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sz="2200" dirty="0" smtClean="0"/>
              <a:t> consists of only one </a:t>
            </a:r>
            <a:r>
              <a:rPr lang="en-CA" sz="2200" dirty="0" smtClean="0">
                <a:solidFill>
                  <a:srgbClr val="0000FF"/>
                </a:solidFill>
              </a:rPr>
              <a:t>r</a:t>
            </a:r>
            <a:r>
              <a:rPr lang="en-CA" sz="2200" dirty="0" smtClean="0"/>
              <a:t>-path</a:t>
            </a:r>
          </a:p>
          <a:p>
            <a:pPr lvl="1">
              <a:spcBef>
                <a:spcPts val="1200"/>
              </a:spcBef>
              <a:defRPr/>
            </a:pPr>
            <a:r>
              <a:rPr lang="en-CA" sz="2200" dirty="0" smtClean="0"/>
              <a:t>Our proof is much simpler: exploit </a:t>
            </a:r>
            <a:r>
              <a:rPr lang="en-CA" sz="2200" dirty="0" err="1" smtClean="0"/>
              <a:t>bidirected</a:t>
            </a:r>
            <a:r>
              <a:rPr lang="en-CA" sz="2200" dirty="0" smtClean="0"/>
              <a:t> LPs and </a:t>
            </a:r>
            <a:r>
              <a:rPr lang="en-CA" sz="2200" dirty="0" smtClean="0">
                <a:solidFill>
                  <a:srgbClr val="D30000"/>
                </a:solidFill>
              </a:rPr>
              <a:t>arborescence-packing results</a:t>
            </a:r>
            <a:r>
              <a:rPr lang="en-CA" sz="2200" dirty="0" smtClean="0"/>
              <a:t> of BFJ95 </a:t>
            </a:r>
            <a:r>
              <a:rPr lang="en-CA" sz="2000" dirty="0" smtClean="0"/>
              <a:t>(unlike CGRT03, infeasible to “guess” end-points of paths in </a:t>
            </a:r>
            <a:r>
              <a:rPr lang="en-CA" sz="2000" dirty="0" smtClean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sz="2000" dirty="0" smtClean="0">
                <a:latin typeface="Lucida Calligraphy" panose="03010101010101010101" pitchFamily="66" charset="0"/>
              </a:rPr>
              <a:t> </a:t>
            </a:r>
            <a:r>
              <a:rPr lang="en-CA" sz="2000" dirty="0" smtClean="0"/>
              <a:t>)</a:t>
            </a:r>
          </a:p>
          <a:p>
            <a:pPr lvl="1">
              <a:spcBef>
                <a:spcPts val="1200"/>
              </a:spcBef>
              <a:defRPr/>
            </a:pPr>
            <a:r>
              <a:rPr lang="en-CA" sz="2200" dirty="0" smtClean="0"/>
              <a:t>Yields a combinatorial </a:t>
            </a:r>
            <a:r>
              <a:rPr lang="en-CA" sz="2200" dirty="0" smtClean="0">
                <a:solidFill>
                  <a:srgbClr val="0000FF"/>
                </a:solidFill>
              </a:rPr>
              <a:t>2</a:t>
            </a:r>
            <a:r>
              <a:rPr lang="en-CA" sz="2200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dirty="0" smtClean="0"/>
              <a:t>-approx. for single-depot </a:t>
            </a:r>
            <a:r>
              <a:rPr lang="en-CA" sz="2200" dirty="0" smtClean="0">
                <a:solidFill>
                  <a:srgbClr val="0000FF"/>
                </a:solidFill>
              </a:rPr>
              <a:t>k</a:t>
            </a:r>
            <a:r>
              <a:rPr lang="en-CA" sz="2200" dirty="0" smtClean="0"/>
              <a:t>-MLP</a:t>
            </a:r>
            <a:endParaRPr lang="en-CA" sz="2200" dirty="0" smtClean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663" y="2703513"/>
            <a:ext cx="8347075" cy="4937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CA" dirty="0">
                <a:solidFill>
                  <a:srgbClr val="0000FF"/>
                </a:solidFill>
              </a:rPr>
              <a:t>c(T</a:t>
            </a:r>
            <a:r>
              <a:rPr lang="en-CA" dirty="0" smtClean="0">
                <a:solidFill>
                  <a:srgbClr val="0000FF"/>
                </a:solidFill>
              </a:rPr>
              <a:t>)+</a:t>
            </a:r>
            <a:r>
              <a:rPr lang="en-CA" dirty="0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(V(T</a:t>
            </a:r>
            <a:r>
              <a:rPr lang="en-CA" baseline="30000" dirty="0" smtClean="0">
                <a:solidFill>
                  <a:srgbClr val="0000FF"/>
                </a:solidFill>
              </a:rPr>
              <a:t>c</a:t>
            </a:r>
            <a:r>
              <a:rPr lang="en-CA" dirty="0" smtClean="0">
                <a:solidFill>
                  <a:srgbClr val="0000FF"/>
                </a:solidFill>
              </a:rPr>
              <a:t>)) </a:t>
            </a:r>
            <a:r>
              <a:rPr lang="en-CA" dirty="0">
                <a:solidFill>
                  <a:srgbClr val="0000FF"/>
                </a:solidFill>
              </a:rPr>
              <a:t>≤ </a:t>
            </a:r>
            <a:r>
              <a:rPr lang="en-CA" dirty="0" err="1">
                <a:solidFill>
                  <a:srgbClr val="0000FF"/>
                </a:solidFill>
              </a:rPr>
              <a:t>min</a:t>
            </a:r>
            <a:r>
              <a:rPr lang="en-CA" baseline="-25000" dirty="0" err="1"/>
              <a:t>collection</a:t>
            </a:r>
            <a:r>
              <a:rPr lang="en-CA" baseline="-25000" dirty="0"/>
              <a:t> </a:t>
            </a:r>
            <a:r>
              <a:rPr lang="en-CA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baseline="-25000" dirty="0"/>
              <a:t> of </a:t>
            </a:r>
            <a:r>
              <a:rPr lang="en-CA" baseline="-25000" dirty="0">
                <a:solidFill>
                  <a:srgbClr val="0000FF"/>
                </a:solidFill>
              </a:rPr>
              <a:t>r</a:t>
            </a:r>
            <a:r>
              <a:rPr lang="en-CA" baseline="-25000" dirty="0"/>
              <a:t>-paths </a:t>
            </a:r>
            <a:r>
              <a:rPr lang="en-CA" sz="2600" dirty="0">
                <a:solidFill>
                  <a:srgbClr val="0000FF"/>
                </a:solidFill>
              </a:rPr>
              <a:t>(</a:t>
            </a:r>
            <a:r>
              <a:rPr lang="en-US" altLang="en-US" dirty="0">
                <a:solidFill>
                  <a:srgbClr val="0000FF"/>
                </a:solidFill>
              </a:rPr>
              <a:t>∑</a:t>
            </a:r>
            <a:r>
              <a:rPr lang="en-CA" baseline="-25000" dirty="0">
                <a:solidFill>
                  <a:srgbClr val="0000FF"/>
                </a:solidFill>
              </a:rPr>
              <a:t>P</a:t>
            </a:r>
            <a:r>
              <a:rPr lang="en-CA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dirty="0">
                <a:solidFill>
                  <a:srgbClr val="0000FF"/>
                </a:solidFill>
              </a:rPr>
              <a:t> c(P) + </a:t>
            </a:r>
            <a:r>
              <a:rPr lang="en-CA" dirty="0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(V</a:t>
            </a:r>
            <a:r>
              <a:rPr lang="en-CA" dirty="0">
                <a:solidFill>
                  <a:srgbClr val="0000FF"/>
                </a:solidFill>
              </a:rPr>
              <a:t>\ </a:t>
            </a:r>
            <a:r>
              <a:rPr lang="en-CA" sz="2600" dirty="0">
                <a:solidFill>
                  <a:srgbClr val="0000FF"/>
                </a:solidFill>
              </a:rPr>
              <a:t>U</a:t>
            </a:r>
            <a:r>
              <a:rPr lang="en-CA" baseline="-25000" dirty="0">
                <a:solidFill>
                  <a:srgbClr val="0000FF"/>
                </a:solidFill>
              </a:rPr>
              <a:t>P</a:t>
            </a:r>
            <a:r>
              <a:rPr lang="en-CA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dirty="0">
                <a:solidFill>
                  <a:srgbClr val="0000FF"/>
                </a:solidFill>
              </a:rPr>
              <a:t> V(P</a:t>
            </a:r>
            <a:r>
              <a:rPr lang="en-CA" dirty="0" smtClean="0">
                <a:solidFill>
                  <a:srgbClr val="0000FF"/>
                </a:solidFill>
              </a:rPr>
              <a:t>))</a:t>
            </a:r>
            <a:r>
              <a:rPr lang="en-CA" sz="2600" dirty="0" smtClean="0">
                <a:solidFill>
                  <a:srgbClr val="0000FF"/>
                </a:solidFill>
              </a:rPr>
              <a:t>)</a:t>
            </a:r>
            <a:endParaRPr lang="en-CA" sz="2600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52050</TotalTime>
  <Words>1570</Words>
  <Application>Microsoft Office PowerPoint</Application>
  <PresentationFormat>On-screen Show (4:3)</PresentationFormat>
  <Paragraphs>256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ＭＳ Ｐゴシック</vt:lpstr>
      <vt:lpstr>Arial</vt:lpstr>
      <vt:lpstr>Calibri</vt:lpstr>
      <vt:lpstr>Cambria Math</vt:lpstr>
      <vt:lpstr>Comic Sans MS</vt:lpstr>
      <vt:lpstr>Gill Sans MT</vt:lpstr>
      <vt:lpstr>Lucida Calligraphy</vt:lpstr>
      <vt:lpstr>Symbol</vt:lpstr>
      <vt:lpstr>Times New Roman</vt:lpstr>
      <vt:lpstr>Default Design</vt:lpstr>
      <vt:lpstr>LP-based Approximation Algorithms for Multi-Vehicle Minimum Latency Problems</vt:lpstr>
      <vt:lpstr>Minimum-latency problem (MLP)</vt:lpstr>
      <vt:lpstr>Minimum-latency problem (MLP)</vt:lpstr>
      <vt:lpstr>Multi-vehicle MLP</vt:lpstr>
      <vt:lpstr>Multi-vehicle MLP</vt:lpstr>
      <vt:lpstr>Our results</vt:lpstr>
      <vt:lpstr>Our results (contd.)</vt:lpstr>
      <vt:lpstr>Our results (contd.)</vt:lpstr>
      <vt:lpstr>Our results (contd.)</vt:lpstr>
      <vt:lpstr>A brief history of MLP-time</vt:lpstr>
      <vt:lpstr>Template for approximating MLP (i.e., 1-MLP)</vt:lpstr>
      <vt:lpstr>Template for approximating MLP</vt:lpstr>
      <vt:lpstr>Template for approximating MLP</vt:lpstr>
      <vt:lpstr>Template for approximating k-MLP</vt:lpstr>
      <vt:lpstr>Template for approximating k-MLP</vt:lpstr>
      <vt:lpstr>Template for approximating k-MLP</vt:lpstr>
      <vt:lpstr>Configuration LP for k-MLP</vt:lpstr>
      <vt:lpstr>Configuration LP for k-MLP</vt:lpstr>
      <vt:lpstr>Rounding algorithm</vt:lpstr>
      <vt:lpstr>Rounding algorithm</vt:lpstr>
      <vt:lpstr>Template for approximating k-MLP</vt:lpstr>
      <vt:lpstr>Bidirected LP for single-depot k-MLP</vt:lpstr>
      <vt:lpstr>Rounding bidirected LP</vt:lpstr>
      <vt:lpstr>Rounding bidirected LP</vt:lpstr>
      <vt:lpstr>Prize-collecting arborescences</vt:lpstr>
      <vt:lpstr>Prize-collecting arborescences</vt:lpstr>
      <vt:lpstr>Open Questions</vt:lpstr>
      <vt:lpstr>Thank You</vt:lpstr>
    </vt:vector>
  </TitlesOfParts>
  <Company>Dept. of Computer Science, Cornell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Optimization is (almost) as easy as Deterministic Optimization</dc:title>
  <dc:creator>Chaitanya Swamy</dc:creator>
  <cp:lastModifiedBy>Chaitanya Swamy</cp:lastModifiedBy>
  <cp:revision>320</cp:revision>
  <dcterms:created xsi:type="dcterms:W3CDTF">2011-06-14T21:20:02Z</dcterms:created>
  <dcterms:modified xsi:type="dcterms:W3CDTF">2015-01-08T05:29:14Z</dcterms:modified>
</cp:coreProperties>
</file>