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04" r:id="rId3"/>
    <p:sldId id="540" r:id="rId4"/>
    <p:sldId id="530" r:id="rId5"/>
    <p:sldId id="531" r:id="rId6"/>
    <p:sldId id="513" r:id="rId7"/>
    <p:sldId id="516" r:id="rId8"/>
    <p:sldId id="517" r:id="rId9"/>
    <p:sldId id="519" r:id="rId10"/>
    <p:sldId id="520" r:id="rId11"/>
    <p:sldId id="518" r:id="rId12"/>
    <p:sldId id="521" r:id="rId13"/>
    <p:sldId id="523" r:id="rId14"/>
    <p:sldId id="522" r:id="rId15"/>
    <p:sldId id="524" r:id="rId16"/>
    <p:sldId id="525" r:id="rId17"/>
    <p:sldId id="526" r:id="rId18"/>
    <p:sldId id="534" r:id="rId19"/>
    <p:sldId id="535" r:id="rId20"/>
    <p:sldId id="536" r:id="rId21"/>
    <p:sldId id="538" r:id="rId22"/>
    <p:sldId id="539" r:id="rId23"/>
    <p:sldId id="53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9">
          <p15:clr>
            <a:srgbClr val="A4A3A4"/>
          </p15:clr>
        </p15:guide>
        <p15:guide id="2" pos="1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FF"/>
    <a:srgbClr val="0000FF"/>
    <a:srgbClr val="CCFF99"/>
    <a:srgbClr val="D30000"/>
    <a:srgbClr val="33CC33"/>
    <a:srgbClr val="33CC5D"/>
    <a:srgbClr val="8BBEFF"/>
    <a:srgbClr val="FFFFFF"/>
    <a:srgbClr val="D4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07" y="65"/>
      </p:cViewPr>
      <p:guideLst>
        <p:guide orient="horz" pos="3159"/>
        <p:guide pos="111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4B3486-0A59-4EF1-89B7-1249B0BA0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27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30F58E-3B0B-4590-BCCB-32AE0302A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13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EBF2-CB1D-4095-B3B4-8C16DA41E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8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746D9-2F9C-4C7E-9743-DAF1A9549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7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D4C7-36B1-4AD9-B394-5C9CA0655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5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E2CD-9590-4F51-BD1A-16C587ED8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31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E763-28F3-44A5-A6BD-22140CF83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2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5929-89C8-400C-AC08-76324369D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4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35E14-A48D-482B-BE2B-717DA9946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5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2F7A-8BAD-49CC-8B8A-D2F473607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1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CDE8-FA85-442D-9D83-A81F1F5FF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0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5C98-EC97-40E6-9767-D5CB9123A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6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0FC7-AED0-4F85-B676-79BEB19EC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6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Gill Sans MT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Theory Seminar, 11/2003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2322D2FA-9081-466F-B8CD-9427448A0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2000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09600" y="644525"/>
                <a:ext cx="8053388" cy="1981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>
                    <a:ea typeface="ＭＳ Ｐゴシック" panose="020B0600070205080204" pitchFamily="34" charset="-128"/>
                  </a:rPr>
                  <a:t>Region-Growing and Combinatorial Algorithms for </a:t>
                </a:r>
                <a:br>
                  <a:rPr lang="en-US" altLang="en-US" dirty="0" smtClean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US" altLang="en-US" dirty="0" smtClean="0">
                    <a:ea typeface="ＭＳ Ｐゴシック" panose="020B0600070205080204" pitchFamily="34" charset="-128"/>
                  </a:rPr>
                  <a:t>-Route Cut Problems</a:t>
                </a: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" y="644525"/>
                <a:ext cx="8053388" cy="1981200"/>
              </a:xfrm>
              <a:blipFill rotWithShape="0">
                <a:blip r:embed="rId2"/>
                <a:stretch>
                  <a:fillRect t="-9538" b="-178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588" y="2943225"/>
            <a:ext cx="8444889" cy="3645144"/>
          </a:xfrm>
        </p:spPr>
        <p:txBody>
          <a:bodyPr/>
          <a:lstStyle/>
          <a:p>
            <a:pPr eaLnBrk="1" hangingPunct="1"/>
            <a:endParaRPr lang="en-US" altLang="en-US" sz="1000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Chaitanya Swamy</a:t>
            </a:r>
          </a:p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University of Waterloo</a:t>
            </a:r>
          </a:p>
          <a:p>
            <a:pPr eaLnBrk="1" hangingPunct="1"/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Joint work with </a:t>
            </a:r>
          </a:p>
          <a:p>
            <a:pPr algn="l" eaLnBrk="1" hangingPunct="1">
              <a:tabLst>
                <a:tab pos="176213" algn="l"/>
                <a:tab pos="1254125" algn="l"/>
                <a:tab pos="3681413" algn="l"/>
                <a:tab pos="4395788" algn="l"/>
                <a:tab pos="5205413" algn="l"/>
              </a:tabLst>
            </a:pPr>
            <a:r>
              <a:rPr lang="en-US" altLang="en-US" dirty="0" smtClean="0">
                <a:ea typeface="ＭＳ Ｐゴシック" panose="020B0600070205080204" pitchFamily="34" charset="-128"/>
              </a:rPr>
              <a:t>	Guru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Guruganesh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and		Laura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Sanita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0"/>
              </a:spcBef>
              <a:tabLst>
                <a:tab pos="176213" algn="l"/>
                <a:tab pos="1254125" algn="l"/>
                <a:tab pos="3681413" algn="l"/>
                <a:tab pos="4395788" algn="l"/>
                <a:tab pos="5205413" algn="l"/>
              </a:tabLst>
            </a:pPr>
            <a:r>
              <a:rPr lang="en-US" altLang="en-US" dirty="0" smtClean="0">
                <a:ea typeface="ＭＳ Ｐゴシック" panose="020B0600070205080204" pitchFamily="34" charset="-128"/>
              </a:rPr>
              <a:t>		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CMU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	</a:t>
            </a:r>
            <a:r>
              <a:rPr lang="en-US" alt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University of Waterloo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3755"/>
            <a:ext cx="7772400" cy="838200"/>
          </a:xfrm>
        </p:spPr>
        <p:txBody>
          <a:bodyPr/>
          <a:lstStyle/>
          <a:p>
            <a:r>
              <a:rPr lang="en-CA" dirty="0" smtClean="0"/>
              <a:t>Our results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2709" y="1576754"/>
                <a:ext cx="8194430" cy="4917831"/>
              </a:xfrm>
            </p:spPr>
            <p:txBody>
              <a:bodyPr/>
              <a:lstStyle/>
              <a:p>
                <a:pPr marL="269875" indent="-269875"/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cut is at least as hard as densest-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</a:t>
                </a:r>
                <a:r>
                  <a:rPr lang="en-CA" sz="2400" dirty="0" err="1" smtClean="0"/>
                  <a:t>subgraph</a:t>
                </a:r>
                <a:r>
                  <a:rPr lang="en-CA" sz="2400" dirty="0" smtClean="0"/>
                  <a:t> (D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S) even on uniform </a:t>
                </a:r>
                <a:r>
                  <a:rPr lang="en-CA" sz="2400" dirty="0" err="1" smtClean="0"/>
                  <a:t>hypergraphs</a:t>
                </a:r>
                <a:endParaRPr lang="en-CA" sz="2400" dirty="0" smtClean="0"/>
              </a:p>
              <a:p>
                <a:pPr marL="620713" lvl="1" indent="-257175"/>
                <a:r>
                  <a:rPr lang="en-CA" sz="2200" dirty="0" err="1"/>
                  <a:t>U</a:t>
                </a:r>
                <a:r>
                  <a:rPr lang="en-CA" sz="2200" dirty="0" err="1" smtClean="0"/>
                  <a:t>nicriterion</a:t>
                </a:r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cut unlikely</a:t>
                </a:r>
              </a:p>
              <a:p>
                <a:pPr marL="620713" lvl="1" indent="-257175"/>
                <a:r>
                  <a:rPr lang="en-CA" sz="2200" dirty="0" smtClean="0"/>
                  <a:t>Previously only NP-hardness was known</a:t>
                </a:r>
              </a:p>
              <a:p>
                <a:pPr marL="269875" indent="-269875">
                  <a:spcBef>
                    <a:spcPts val="1800"/>
                  </a:spcBef>
                </a:pPr>
                <a:r>
                  <a:rPr lang="en-CA" sz="2400" dirty="0" smtClean="0"/>
                  <a:t>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-route </a:t>
                </a:r>
                <a:r>
                  <a:rPr lang="en-CA" sz="2400" dirty="0" err="1" smtClean="0"/>
                  <a:t>multiway</a:t>
                </a:r>
                <a:r>
                  <a:rPr lang="en-CA" sz="2400" dirty="0" smtClean="0"/>
                  <a:t> cut:</a:t>
                </a:r>
              </a:p>
              <a:p>
                <a:pPr marL="620713" lvl="1" indent="-257175"/>
                <a:r>
                  <a:rPr lang="en-CA" sz="2200" dirty="0" smtClean="0"/>
                  <a:t>Devise simple combinatorial algorithms that achieve approx.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200" dirty="0" smtClean="0"/>
                  <a:t>for unit costs,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200" dirty="0" smtClean="0"/>
                  <a:t> for general costs</a:t>
                </a:r>
              </a:p>
              <a:p>
                <a:pPr marL="620713" lvl="1" indent="-257175">
                  <a:spcBef>
                    <a:spcPts val="300"/>
                  </a:spcBef>
                </a:pPr>
                <a:r>
                  <a:rPr lang="en-CA" sz="2200" dirty="0" smtClean="0"/>
                  <a:t>Previous best for general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sup>
                            </m:sSup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200" dirty="0" smtClean="0"/>
                  <a:t> for unit costs,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200" dirty="0" smtClean="0"/>
                  <a:t> for general costs; follow from guarantees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/>
                  <a:t>-MC (CMRZ12)   </a:t>
                </a:r>
                <a:r>
                  <a:rPr lang="en-CA" sz="2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CA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0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=2, 3</m:t>
                    </m:r>
                  </m:oMath>
                </a14:m>
                <a:r>
                  <a:rPr lang="en-CA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000" dirty="0" smtClean="0"/>
                  <a:t>(CK08, KS12))</a:t>
                </a:r>
              </a:p>
              <a:p>
                <a:pPr marL="620713" lvl="1" indent="-257175">
                  <a:spcBef>
                    <a:spcPts val="1200"/>
                  </a:spcBef>
                </a:pPr>
                <a:r>
                  <a:rPr lang="en-CA" sz="2200" dirty="0" smtClean="0"/>
                  <a:t>All-pairs problem is NP-hard for all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CA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9" y="1576754"/>
                <a:ext cx="8194430" cy="4917831"/>
              </a:xfrm>
              <a:blipFill rotWithShape="0">
                <a:blip r:embed="rId2"/>
                <a:stretch>
                  <a:fillRect l="-1487" t="-2357" r="-14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910"/>
            <a:ext cx="7772400" cy="838200"/>
          </a:xfrm>
        </p:spPr>
        <p:txBody>
          <a:bodyPr/>
          <a:lstStyle/>
          <a:p>
            <a:pPr algn="r"/>
            <a:r>
              <a:rPr lang="en-CA" dirty="0" smtClean="0"/>
              <a:t>Our results (contd.)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271957"/>
                <a:ext cx="7872047" cy="5246076"/>
              </a:xfrm>
            </p:spPr>
            <p:txBody>
              <a:bodyPr/>
              <a:lstStyle/>
              <a:p>
                <a:r>
                  <a:rPr lang="en-CA" sz="2600" dirty="0" smtClean="0"/>
                  <a:t>For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600" dirty="0" smtClean="0"/>
                  <a:t>-route </a:t>
                </a:r>
                <a:r>
                  <a:rPr lang="en-CA" sz="2600" dirty="0" err="1" smtClean="0"/>
                  <a:t>multicut</a:t>
                </a:r>
                <a:r>
                  <a:rPr lang="en-CA" sz="2600" dirty="0" smtClean="0"/>
                  <a:t>, develop </a:t>
                </a:r>
                <a:r>
                  <a:rPr lang="en-CA" sz="2600" dirty="0" smtClean="0">
                    <a:solidFill>
                      <a:srgbClr val="D30000"/>
                    </a:solidFill>
                  </a:rPr>
                  <a:t>LP-rounding algorithms</a:t>
                </a:r>
              </a:p>
              <a:p>
                <a:pPr lvl="1">
                  <a:tabLst>
                    <a:tab pos="1254125" algn="l"/>
                  </a:tabLst>
                </a:pPr>
                <a:r>
                  <a:rPr lang="en-CA" sz="2200" dirty="0" smtClean="0"/>
                  <a:t>Get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lnln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sz="2200" dirty="0" smtClean="0"/>
                  <a:t>-MC, and</a:t>
                </a:r>
                <a:endParaRPr lang="en-CA" sz="1800" dirty="0"/>
              </a:p>
              <a:p>
                <a:pPr marL="457200" lvl="1" indent="0">
                  <a:buNone/>
                  <a:tabLst>
                    <a:tab pos="1254125" algn="l"/>
                  </a:tabLst>
                </a:pPr>
                <a:r>
                  <a:rPr lang="en-CA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/>
                  <a:t>-MC with unit costs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CA" sz="2200" dirty="0" smtClean="0"/>
                  <a:t>Improves upon corresponding guarantees in CMRZ12 by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factor in cost for any fixed connectivity violation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CA" sz="2200" dirty="0" smtClean="0"/>
                  <a:t>Key technical ingredient: powerful </a:t>
                </a:r>
                <a:r>
                  <a:rPr lang="en-CA" sz="2200" dirty="0" smtClean="0">
                    <a:solidFill>
                      <a:srgbClr val="D30000"/>
                    </a:solidFill>
                  </a:rPr>
                  <a:t>region-growing lemma</a:t>
                </a:r>
              </a:p>
              <a:p>
                <a:pPr marL="984250" lvl="2" indent="-174625"/>
                <a:r>
                  <a:rPr lang="en-CA" sz="2000" dirty="0" smtClean="0"/>
                  <a:t>capable of handling </a:t>
                </a:r>
                <a:r>
                  <a:rPr lang="en-CA" sz="2000" dirty="0" smtClean="0">
                    <a:solidFill>
                      <a:srgbClr val="D30000"/>
                    </a:solidFill>
                  </a:rPr>
                  <a:t>multiple metrics </a:t>
                </a:r>
                <a:r>
                  <a:rPr lang="en-CA" sz="2000" dirty="0" smtClean="0"/>
                  <a:t>(obtained from LP solution)</a:t>
                </a:r>
              </a:p>
              <a:p>
                <a:pPr marL="984250" lvl="2" indent="-174625"/>
                <a:r>
                  <a:rPr lang="en-CA" sz="2000" dirty="0" smtClean="0"/>
                  <a:t>can be exploited when using </a:t>
                </a:r>
                <a:r>
                  <a:rPr lang="en-CA" sz="2000" dirty="0" smtClean="0">
                    <a:solidFill>
                      <a:srgbClr val="D30000"/>
                    </a:solidFill>
                  </a:rPr>
                  <a:t>recursive region-growing </a:t>
                </a:r>
                <a:r>
                  <a:rPr lang="en-CA" sz="2000" dirty="0" smtClean="0"/>
                  <a:t>without incurring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000" dirty="0" smtClean="0"/>
                  <a:t>factor inherent in previous uses (BC11, KS11, KS12) of region-growing for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 smtClean="0"/>
                  <a:t>-route cuts (which is worse than cost-approximation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000" dirty="0" smtClean="0"/>
                  <a:t>in CMRZ12) </a:t>
                </a:r>
              </a:p>
              <a:p>
                <a:pPr marL="984250" lvl="2" indent="-174625"/>
                <a:r>
                  <a:rPr lang="en-CA" sz="2000" dirty="0" smtClean="0"/>
                  <a:t>obtain same savings as in other uses of standard region-growing in divide-and-conquer algorithms (ENRS00)</a:t>
                </a:r>
              </a:p>
              <a:p>
                <a:pPr marL="984250" lvl="2" indent="-174625"/>
                <a:r>
                  <a:rPr lang="en-CA" sz="2000" dirty="0"/>
                  <a:t>p</a:t>
                </a:r>
                <a:r>
                  <a:rPr lang="en-CA" sz="2000" dirty="0" smtClean="0"/>
                  <a:t>otentially has other applications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271957"/>
                <a:ext cx="7872047" cy="5246076"/>
              </a:xfrm>
              <a:blipFill rotWithShape="0">
                <a:blip r:embed="rId2"/>
                <a:stretch>
                  <a:fillRect l="-1703" t="-2326" r="-1161" b="-15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-MWC: combinatorial algorithm</a:t>
                </a:r>
                <a:endParaRPr lang="en-CA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  <a:blipFill rotWithShape="0">
                <a:blip r:embed="rId2"/>
                <a:stretch>
                  <a:fillRect t="-10145" r="-3044" b="-304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1661" y="1735018"/>
                <a:ext cx="8088924" cy="254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rgbClr val="D30000"/>
                    </a:solidFill>
                  </a:rPr>
                  <a:t>Basic insight: </a:t>
                </a:r>
                <a:r>
                  <a:rPr lang="en-CA" dirty="0" smtClean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 smtClean="0"/>
                  <a:t> be a feasible solution.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has a </a:t>
                </a:r>
                <a:r>
                  <a:rPr lang="en-CA" dirty="0" err="1" smtClean="0"/>
                  <a:t>multiway</a:t>
                </a:r>
                <a:r>
                  <a:rPr lang="en-CA" dirty="0" smtClean="0"/>
                  <a:t>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  <a:p>
                <a:pPr>
                  <a:spcBef>
                    <a:spcPts val="300"/>
                  </a:spcBef>
                </a:pPr>
                <a:r>
                  <a:rPr lang="en-CA" sz="2200" dirty="0" smtClean="0"/>
                  <a:t>(Proof: 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200" dirty="0" smtClean="0"/>
                  <a:t> cut in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200" dirty="0" smtClean="0"/>
                  <a:t>;  remove its edges and repeat.)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b="0" dirty="0" smtClean="0">
                    <a:solidFill>
                      <a:srgbClr val="C00000"/>
                    </a:solidFill>
                  </a:rPr>
                  <a:t>Unit costs: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 smtClean="0"/>
                  <a:t> has a </a:t>
                </a:r>
                <a:r>
                  <a:rPr lang="en-CA" dirty="0" err="1" smtClean="0"/>
                  <a:t>multiway</a:t>
                </a:r>
                <a:r>
                  <a:rPr lang="en-CA" dirty="0" smtClean="0"/>
                  <a:t>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  <a:p>
                <a:pPr>
                  <a:spcBef>
                    <a:spcPts val="600"/>
                  </a:spcBef>
                </a:pPr>
                <a:r>
                  <a:rPr lang="en-CA" b="0" dirty="0" smtClean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smtClean="0"/>
                  <a:t>then</a:t>
                </a:r>
                <a:r>
                  <a:rPr lang="en-CA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𝑀𝑊𝐶</m:t>
                        </m:r>
                      </m:sub>
                    </m:sSub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≤2.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CA" b="0" dirty="0" smtClean="0">
                    <a:latin typeface="+mn-lt"/>
                  </a:rPr>
                  <a:t>; </a:t>
                </a:r>
              </a:p>
              <a:p>
                <a:r>
                  <a:rPr lang="en-CA" dirty="0" smtClean="0">
                    <a:latin typeface="+mn-lt"/>
                  </a:rPr>
                  <a:t>Else, </a:t>
                </a:r>
                <a:r>
                  <a:rPr lang="en-CA" dirty="0" smtClean="0"/>
                  <a:t>there is a terminal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-isolating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1735018"/>
                <a:ext cx="8088924" cy="2546851"/>
              </a:xfrm>
              <a:prstGeom prst="rect">
                <a:avLst/>
              </a:prstGeom>
              <a:blipFill rotWithShape="0">
                <a:blip r:embed="rId3"/>
                <a:stretch>
                  <a:fillRect l="-1130" t="-1918" r="-603" b="-47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700213" algn="l"/>
                    <a:tab pos="50180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: terminal-set, 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 smtClean="0"/>
                  <a:t>, 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dirty="0" smtClean="0"/>
                  <a:t>optimal value</a:t>
                </a:r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07" y="4618892"/>
                <a:ext cx="2813539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c</a:t>
                </a:r>
                <a:r>
                  <a:rPr lang="en-CA" dirty="0" smtClean="0"/>
                  <a:t>ut separating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 from all other terminals</a:t>
                </a:r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07" y="4618892"/>
                <a:ext cx="2813539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017" t="-5072" r="-5388"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 rot="2835549">
            <a:off x="5719636" y="4241714"/>
            <a:ext cx="388983" cy="279191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-MWC: combinatorial algorithm</a:t>
                </a:r>
                <a:endParaRPr lang="en-CA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  <a:blipFill rotWithShape="0">
                <a:blip r:embed="rId2"/>
                <a:stretch>
                  <a:fillRect t="-10145" r="-3044" b="-304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1661" y="1735018"/>
                <a:ext cx="8065477" cy="477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CA" b="0" dirty="0" smtClean="0">
                    <a:solidFill>
                      <a:srgbClr val="C00000"/>
                    </a:solidFill>
                  </a:rPr>
                  <a:t>Unit costs: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 smtClean="0"/>
                  <a:t> has a </a:t>
                </a:r>
                <a:r>
                  <a:rPr lang="en-CA" dirty="0" err="1" smtClean="0"/>
                  <a:t>multiway</a:t>
                </a:r>
                <a:r>
                  <a:rPr lang="en-CA" dirty="0" smtClean="0"/>
                  <a:t>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  <a:p>
                <a:pPr>
                  <a:spcBef>
                    <a:spcPts val="300"/>
                  </a:spcBef>
                </a:pPr>
                <a:r>
                  <a:rPr lang="en-CA" b="0" dirty="0" smtClean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smtClean="0"/>
                  <a:t>then</a:t>
                </a:r>
                <a:r>
                  <a:rPr lang="en-CA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𝑀𝑊𝐶</m:t>
                        </m:r>
                      </m:sub>
                    </m:sSub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≤2.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CA" b="0" dirty="0" smtClean="0">
                    <a:latin typeface="+mn-lt"/>
                  </a:rPr>
                  <a:t>; </a:t>
                </a:r>
              </a:p>
              <a:p>
                <a:r>
                  <a:rPr lang="en-CA" dirty="0" smtClean="0">
                    <a:latin typeface="+mn-lt"/>
                  </a:rPr>
                  <a:t>Else, </a:t>
                </a:r>
                <a:r>
                  <a:rPr lang="en-CA" dirty="0" smtClean="0"/>
                  <a:t>there is a terminal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 smtClean="0"/>
                  <a:t>-isolating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dirty="0" smtClean="0">
                    <a:solidFill>
                      <a:srgbClr val="D30000"/>
                    </a:solidFill>
                  </a:rPr>
                  <a:t>Algorithm for unit costs: 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Repeat: If a current terminal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200" dirty="0" smtClean="0"/>
                  <a:t> has a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200" dirty="0" smtClean="0"/>
                  <a:t>-isolating cut (with respect to current terminals) with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edges, drop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200" dirty="0" smtClean="0"/>
                  <a:t>.</a:t>
                </a: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Return near-optimal </a:t>
                </a:r>
                <a:r>
                  <a:rPr lang="en-CA" sz="2200" dirty="0" err="1" smtClean="0"/>
                  <a:t>multiway</a:t>
                </a:r>
                <a:r>
                  <a:rPr lang="en-CA" sz="2200" dirty="0" smtClean="0"/>
                  <a:t> cut for remaining terminals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dirty="0" smtClean="0"/>
                  <a:t>Gives a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(4, 4)</m:t>
                    </m:r>
                  </m:oMath>
                </a14:m>
                <a:r>
                  <a:rPr lang="en-CA" dirty="0" smtClean="0"/>
                  <a:t>-approx.; can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 smtClean="0"/>
                  <a:t>-approx.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CA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CA" dirty="0" smtClean="0"/>
                  <a:t> is necessary: have examples where every terminal has an isolating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edges, but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𝑀𝑊𝐶</m:t>
                        </m:r>
                      </m:sub>
                    </m:sSub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r>
                  <a:rPr lang="en-CA" sz="2200" dirty="0" smtClean="0"/>
                  <a:t>(Pointed out by BC11: used similar approach for </a:t>
                </a:r>
                <a:r>
                  <a:rPr lang="en-CA" sz="2200" dirty="0" smtClean="0">
                    <a:solidFill>
                      <a:srgbClr val="D30000"/>
                    </a:solidFill>
                  </a:rPr>
                  <a:t>single-source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D30000"/>
                    </a:solidFill>
                  </a:rPr>
                  <a:t>-MC</a:t>
                </a:r>
                <a:r>
                  <a:rPr lang="en-CA" sz="2200" dirty="0" smtClean="0"/>
                  <a:t> and suggested that this may not work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/>
                  <a:t>-MWC.)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1735018"/>
                <a:ext cx="8065477" cy="4777013"/>
              </a:xfrm>
              <a:prstGeom prst="rect">
                <a:avLst/>
              </a:prstGeom>
              <a:blipFill rotWithShape="0">
                <a:blip r:embed="rId3"/>
                <a:stretch>
                  <a:fillRect l="-1133" t="-1022" r="-1057" b="-16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700213" algn="l"/>
                    <a:tab pos="50180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: terminal-set, 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 smtClean="0"/>
                  <a:t>, 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dirty="0" smtClean="0"/>
                  <a:t>optimal value</a:t>
                </a:r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7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-MWC: combinatorial algorithm</a:t>
                </a:r>
                <a:endParaRPr lang="en-CA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661" y="257910"/>
                <a:ext cx="7807569" cy="838200"/>
              </a:xfrm>
              <a:blipFill rotWithShape="0">
                <a:blip r:embed="rId2"/>
                <a:stretch>
                  <a:fillRect t="-10145" r="-3044" b="-304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69" y="1735018"/>
                <a:ext cx="8358554" cy="492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0" dirty="0" smtClean="0">
                    <a:solidFill>
                      <a:srgbClr val="C00000"/>
                    </a:solidFill>
                  </a:rPr>
                  <a:t>Unit costs: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 smtClean="0"/>
                  <a:t> has a </a:t>
                </a:r>
                <a:r>
                  <a:rPr lang="en-CA" dirty="0" err="1" smtClean="0"/>
                  <a:t>multiway</a:t>
                </a:r>
                <a:r>
                  <a:rPr lang="en-CA" dirty="0" smtClean="0"/>
                  <a:t> cut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edges</a:t>
                </a:r>
              </a:p>
              <a:p>
                <a:pPr>
                  <a:spcBef>
                    <a:spcPts val="600"/>
                  </a:spcBef>
                </a:pPr>
                <a:r>
                  <a:rPr lang="en-CA" sz="2200" dirty="0" smtClean="0"/>
                  <a:t>Algorithm for </a:t>
                </a:r>
                <a:r>
                  <a:rPr lang="en-CA" sz="2200" dirty="0" smtClean="0">
                    <a:solidFill>
                      <a:srgbClr val="C00000"/>
                    </a:solidFill>
                  </a:rPr>
                  <a:t>unit costs: </a:t>
                </a:r>
                <a:r>
                  <a:rPr lang="en-CA" sz="2200" dirty="0" smtClean="0"/>
                  <a:t>drop terminals until all terminals are sufficiently highly connected; return </a:t>
                </a:r>
                <a:r>
                  <a:rPr lang="en-CA" sz="2200" dirty="0" err="1" smtClean="0"/>
                  <a:t>multiway</a:t>
                </a:r>
                <a:r>
                  <a:rPr lang="en-CA" sz="2200" dirty="0" smtClean="0"/>
                  <a:t> cut of remaining terminals</a:t>
                </a:r>
              </a:p>
              <a:p>
                <a:pPr>
                  <a:spcBef>
                    <a:spcPts val="600"/>
                  </a:spcBef>
                </a:pPr>
                <a:r>
                  <a:rPr lang="en-CA" dirty="0" smtClean="0">
                    <a:solidFill>
                      <a:srgbClr val="C00000"/>
                    </a:solidFill>
                  </a:rPr>
                  <a:t>General costs: </a:t>
                </a:r>
                <a:r>
                  <a:rPr lang="en-CA" dirty="0" smtClean="0"/>
                  <a:t>will now incur cost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 smtClean="0"/>
                  <a:t> to drop a terminal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 smtClean="0"/>
                  <a:t> </a:t>
                </a:r>
              </a:p>
              <a:p>
                <a:pPr>
                  <a:lnSpc>
                    <a:spcPts val="2500"/>
                  </a:lnSpc>
                  <a:spcBef>
                    <a:spcPts val="0"/>
                  </a:spcBef>
                </a:pPr>
                <a:r>
                  <a:rPr lang="en-CA" dirty="0" smtClean="0"/>
                  <a:t>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 smtClean="0"/>
                  <a:t>-approximation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dirty="0" smtClean="0">
                    <a:solidFill>
                      <a:srgbClr val="C00000"/>
                    </a:solidFill>
                  </a:rPr>
                  <a:t>Algorithm for </a:t>
                </a:r>
                <a:r>
                  <a:rPr lang="en-CA" dirty="0" err="1" smtClean="0">
                    <a:solidFill>
                      <a:srgbClr val="C00000"/>
                    </a:solidFill>
                  </a:rPr>
                  <a:t>gneeral</a:t>
                </a:r>
                <a:r>
                  <a:rPr lang="en-CA" dirty="0" smtClean="0">
                    <a:solidFill>
                      <a:srgbClr val="C00000"/>
                    </a:solidFill>
                  </a:rPr>
                  <a:t> costs:</a:t>
                </a: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CA" sz="2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2200" dirty="0" smtClean="0"/>
                  <a:t> for all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200" dirty="0" smtClean="0"/>
                  <a:t> can bound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CA" sz="2200" dirty="0" smtClean="0"/>
                  <a:t>-cost of the “extra”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200" dirty="0" smtClean="0"/>
                  <a:t> edges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200" dirty="0" smtClean="0"/>
                  <a:t> has a </a:t>
                </a:r>
                <a:r>
                  <a:rPr lang="en-CA" sz="2200" dirty="0" err="1" smtClean="0"/>
                  <a:t>multiway</a:t>
                </a:r>
                <a:r>
                  <a:rPr lang="en-CA" sz="2200" dirty="0" smtClean="0"/>
                  <a:t> cut of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CA" sz="2200" dirty="0" smtClean="0"/>
                  <a:t>-cost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≤2.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CA" sz="2200" dirty="0" smtClean="0">
                  <a:solidFill>
                    <a:srgbClr val="0000FF"/>
                  </a:solidFill>
                </a:endParaRP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Find terminal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t</a:t>
                </a:r>
                <a:r>
                  <a:rPr lang="en-CA" sz="2200" dirty="0" smtClean="0"/>
                  <a:t>hat has an isolating cut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200" dirty="0" smtClean="0"/>
                  <a:t>of</a:t>
                </a:r>
                <a:r>
                  <a:rPr lang="en-CA" sz="2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sz="2200" dirty="0" smtClean="0"/>
                  <a:t>-cost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≤4.</m:t>
                    </m:r>
                    <m:f>
                      <m:f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CA" sz="2200" dirty="0" smtClean="0"/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:r>
                  <a:rPr lang="en-CA" sz="2200" b="0" dirty="0" smtClean="0"/>
                  <a:t>Can write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200" dirty="0" smtClean="0"/>
                  <a:t> with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≤4.</m:t>
                    </m:r>
                    <m:f>
                      <m:f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CA" sz="2200" dirty="0" smtClean="0"/>
                  <a:t>   and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sz="2200" dirty="0" smtClean="0">
                  <a:solidFill>
                    <a:srgbClr val="0000FF"/>
                  </a:solidFill>
                </a:endParaRPr>
              </a:p>
              <a:p>
                <a:pPr marL="269875" indent="-269875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200" dirty="0" smtClean="0"/>
                  <a:t> to solution, drop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200" dirty="0" smtClean="0"/>
                  <a:t>, decrease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sz="2200" dirty="0" smtClean="0"/>
                  <a:t>, and repeat.</a:t>
                </a:r>
                <a:endParaRPr lang="en-CA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735018"/>
                <a:ext cx="8358554" cy="4928016"/>
              </a:xfrm>
              <a:prstGeom prst="rect">
                <a:avLst/>
              </a:prstGeom>
              <a:blipFill rotWithShape="0">
                <a:blip r:embed="rId3"/>
                <a:stretch>
                  <a:fillRect l="-1167" t="-990" r="-1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700213" algn="l"/>
                    <a:tab pos="50180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: terminal-set, 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 smtClean="0"/>
                  <a:t>, 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dirty="0" smtClean="0"/>
                  <a:t>optimal value</a:t>
                </a:r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1195756"/>
                <a:ext cx="793652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30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99295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Linear program (LP)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-MC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99295"/>
                <a:ext cx="7772400" cy="838200"/>
              </a:xfrm>
              <a:blipFill rotWithShape="0">
                <a:blip r:embed="rId2"/>
                <a:stretch>
                  <a:fillRect t="-10949" b="-30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785446" y="1178414"/>
                <a:ext cx="7960092" cy="1212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571500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571500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571500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571500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Tx/>
                  <a:buSzTx/>
                  <a:buFontTx/>
                  <a:buNone/>
                </a:pPr>
                <a:r>
                  <a:rPr lang="en-US" altLang="en-US" sz="2400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baseline="-25000" dirty="0" smtClean="0"/>
                  <a:t> </a:t>
                </a:r>
                <a:r>
                  <a:rPr lang="en-US" altLang="en-US" sz="2400" dirty="0"/>
                  <a:t>= </a:t>
                </a:r>
                <a:r>
                  <a:rPr lang="en-US" altLang="en-US" sz="2400" dirty="0" smtClean="0"/>
                  <a:t>collection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paths </a:t>
                </a:r>
                <a:endParaRPr lang="en-US" altLang="en-US" sz="24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baseline="-25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:	indicates if </a:t>
                </a:r>
                <a:r>
                  <a:rPr lang="en-US" altLang="en-US" sz="2400" dirty="0" smtClean="0"/>
                  <a:t>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is </a:t>
                </a:r>
                <a:r>
                  <a:rPr lang="en-US" altLang="en-US" sz="2400" dirty="0" smtClean="0"/>
                  <a:t>cut</a:t>
                </a:r>
                <a:endParaRPr lang="en-US" altLang="en-US" sz="24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en-US" sz="2400" dirty="0" smtClean="0"/>
                  <a:t> :  </a:t>
                </a:r>
                <a:r>
                  <a:rPr lang="en-US" altLang="en-US" sz="2400" dirty="0"/>
                  <a:t>indicates if </a:t>
                </a:r>
                <a:r>
                  <a:rPr lang="en-US" altLang="en-US" sz="2400" dirty="0" smtClean="0"/>
                  <a:t>edge </a:t>
                </a:r>
                <a14:m>
                  <m:oMath xmlns:m="http://schemas.openxmlformats.org/officeDocument/2006/math"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 smtClean="0"/>
                  <a:t> lies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CA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cut in remainder graph</a:t>
                </a:r>
                <a:endParaRPr lang="en-US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446" y="1178414"/>
                <a:ext cx="7960092" cy="1212255"/>
              </a:xfrm>
              <a:prstGeom prst="rect">
                <a:avLst/>
              </a:prstGeom>
              <a:blipFill rotWithShape="0">
                <a:blip r:embed="rId3"/>
                <a:stretch>
                  <a:fillRect l="-1225" t="-4020" r="-766" b="-105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946150" y="2420452"/>
                <a:ext cx="7799388" cy="1899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tabLst>
                    <a:tab pos="1617663" algn="l"/>
                    <a:tab pos="2157413" algn="l"/>
                    <a:tab pos="2427288" algn="l"/>
                    <a:tab pos="3141663" algn="l"/>
                    <a:tab pos="3762375" algn="l"/>
                    <a:tab pos="5018088" algn="l"/>
                  </a:tabLst>
                </a:pPr>
                <a:r>
                  <a:rPr lang="en-US" altLang="en-US" sz="2400" dirty="0" smtClean="0"/>
                  <a:t>Minimize 			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en-US" sz="24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rgbClr val="0000FF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  <a:buClrTx/>
                  <a:buSzTx/>
                  <a:buFontTx/>
                  <a:buNone/>
                  <a:tabLst>
                    <a:tab pos="1617663" algn="l"/>
                    <a:tab pos="2157413" algn="l"/>
                    <a:tab pos="2871788" algn="l"/>
                    <a:tab pos="3141663" algn="l"/>
                    <a:tab pos="3762375" algn="l"/>
                    <a:tab pos="5649913" algn="l"/>
                  </a:tabLst>
                </a:pPr>
                <a:r>
                  <a:rPr lang="en-US" altLang="en-US" sz="2400" dirty="0" smtClean="0"/>
                  <a:t>subject </a:t>
                </a:r>
                <a:r>
                  <a:rPr lang="en-US" altLang="en-US" sz="2400" dirty="0"/>
                  <a:t>to,	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alt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>
                    <a:latin typeface="Comic Sans MS" panose="030F0702030302020204" pitchFamily="66" charset="0"/>
                  </a:rPr>
                  <a:t>	</a:t>
                </a: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rgbClr val="0000FF"/>
                  </a:solidFill>
                </a:endParaRPr>
              </a:p>
              <a:p>
                <a:pPr eaLnBrk="1" hangingPunct="1">
                  <a:buClrTx/>
                  <a:buSzTx/>
                  <a:buFontTx/>
                  <a:buNone/>
                  <a:tabLst>
                    <a:tab pos="1617663" algn="l"/>
                    <a:tab pos="2157413" algn="l"/>
                    <a:tab pos="2871788" algn="l"/>
                    <a:tab pos="3141663" algn="l"/>
                    <a:tab pos="3762375" algn="l"/>
                    <a:tab pos="5649913" algn="l"/>
                  </a:tabLst>
                </a:pPr>
                <a:r>
                  <a:rPr lang="en-US" altLang="en-US" sz="2400" dirty="0">
                    <a:solidFill>
                      <a:srgbClr val="0000FF"/>
                    </a:solidFill>
                  </a:rPr>
                  <a:t>		</a:t>
                </a:r>
                <a:r>
                  <a:rPr lang="en-US" altLang="en-US" sz="24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altLang="en-US" sz="2400" b="0" i="0" dirty="0" smtClean="0">
                    <a:solidFill>
                      <a:srgbClr val="0000FF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	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CA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</a:endParaRPr>
              </a:p>
              <a:p>
                <a:pPr eaLnBrk="1" hangingPunct="1">
                  <a:buClrTx/>
                  <a:buSzTx/>
                  <a:buFontTx/>
                  <a:buNone/>
                  <a:tabLst>
                    <a:tab pos="1617663" algn="l"/>
                    <a:tab pos="2157413" algn="l"/>
                    <a:tab pos="2871788" algn="l"/>
                    <a:tab pos="3141663" algn="l"/>
                    <a:tab pos="3762375" algn="l"/>
                    <a:tab pos="5649913" algn="l"/>
                  </a:tabLst>
                </a:pPr>
                <a:r>
                  <a:rPr lang="en-US" altLang="en-US" sz="2400" dirty="0">
                    <a:solidFill>
                      <a:srgbClr val="0000FF"/>
                    </a:solidFill>
                  </a:rPr>
                  <a:t>		</a:t>
                </a:r>
                <a:r>
                  <a:rPr lang="en-US" altLang="en-US" sz="2400" dirty="0" smtClean="0">
                    <a:solidFill>
                      <a:srgbClr val="0000FF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i="0" dirty="0" smtClean="0">
                    <a:solidFill>
                      <a:srgbClr val="0000FF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150" y="2420452"/>
                <a:ext cx="7799388" cy="1899944"/>
              </a:xfrm>
              <a:prstGeom prst="rect">
                <a:avLst/>
              </a:prstGeom>
              <a:blipFill rotWithShape="0">
                <a:blip r:embed="rId4"/>
                <a:stretch>
                  <a:fillRect l="-1172" t="-2564" b="-240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5446" y="4371572"/>
                <a:ext cx="7772399" cy="221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 smtClean="0"/>
                  <a:t> = optimal value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  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CA" dirty="0" smtClean="0"/>
                  <a:t>Can round an optimal solution to obtain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Feasible solution of cost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 smtClean="0"/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 smtClean="0">
                    <a:solidFill>
                      <a:srgbClr val="C00000"/>
                    </a:solidFill>
                  </a:rPr>
                  <a:t>-MC</a:t>
                </a:r>
              </a:p>
              <a:p>
                <a:pPr marL="269875" indent="-26987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Solution of cost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CA" dirty="0" smtClean="0"/>
                  <a:t> where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pair 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edge connected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>
                    <a:solidFill>
                      <a:srgbClr val="C00000"/>
                    </a:solidFill>
                  </a:rPr>
                  <a:t>-MC with unit costs</a:t>
                </a:r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6" y="4371572"/>
                <a:ext cx="7772399" cy="2217338"/>
              </a:xfrm>
              <a:prstGeom prst="rect">
                <a:avLst/>
              </a:prstGeom>
              <a:blipFill rotWithShape="0">
                <a:blip r:embed="rId5"/>
                <a:stretch>
                  <a:fillRect l="-1255" t="-2198" b="-32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2741"/>
            <a:ext cx="7772400" cy="838200"/>
          </a:xfrm>
        </p:spPr>
        <p:txBody>
          <a:bodyPr/>
          <a:lstStyle/>
          <a:p>
            <a:r>
              <a:rPr lang="en-CA" dirty="0" smtClean="0"/>
              <a:t>Region growing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44062" y="1277820"/>
            <a:ext cx="774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Useful tool for cut problems:  View LP solution as a </a:t>
            </a:r>
            <a:r>
              <a:rPr lang="en-CA" dirty="0" smtClean="0">
                <a:solidFill>
                  <a:srgbClr val="D30000"/>
                </a:solidFill>
              </a:rPr>
              <a:t>metric</a:t>
            </a:r>
          </a:p>
          <a:p>
            <a:r>
              <a:rPr lang="en-CA" dirty="0" smtClean="0"/>
              <a:t>Grow a suitable ball in this metric and show that:</a:t>
            </a:r>
          </a:p>
          <a:p>
            <a:r>
              <a:rPr lang="en-CA" dirty="0" smtClean="0">
                <a:solidFill>
                  <a:srgbClr val="D30000"/>
                </a:solidFill>
              </a:rPr>
              <a:t>(cost of boundary edges) </a:t>
            </a:r>
            <a:r>
              <a:rPr lang="en-CA" dirty="0" smtClean="0"/>
              <a:t>can be charged to </a:t>
            </a:r>
            <a:r>
              <a:rPr lang="en-CA" dirty="0" smtClean="0">
                <a:solidFill>
                  <a:srgbClr val="D30000"/>
                </a:solidFill>
              </a:rPr>
              <a:t>(volume of ball)</a:t>
            </a:r>
            <a:endParaRPr lang="en-CA" dirty="0">
              <a:solidFill>
                <a:srgbClr val="D3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015" y="2850236"/>
            <a:ext cx="354036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contribution of edges (partly) inside ball to LP objective</a:t>
            </a:r>
            <a:endParaRPr lang="en-CA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2339" y="4583720"/>
                <a:ext cx="7831015" cy="186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Main difficulties: </a:t>
                </a:r>
              </a:p>
              <a:p>
                <a:pPr marL="176213" indent="-176213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LP solution yields a </a:t>
                </a:r>
                <a:r>
                  <a:rPr lang="en-CA" sz="2200" dirty="0" smtClean="0">
                    <a:solidFill>
                      <a:srgbClr val="D30000"/>
                    </a:solidFill>
                  </a:rPr>
                  <a:t>different metric for each commodity </a:t>
                </a:r>
                <a:r>
                  <a:rPr lang="en-CA" sz="2200" dirty="0" smtClean="0"/>
                  <a:t>– unlike almost all applications of region growing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Can only charge 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-edges (but looking at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-metric is useless)</a:t>
                </a:r>
              </a:p>
              <a:p>
                <a:pPr marL="176213" indent="-176213">
                  <a:buFont typeface="Arial" panose="020B0604020202020204" pitchFamily="34" charset="0"/>
                  <a:buChar char="•"/>
                </a:pPr>
                <a:r>
                  <a:rPr lang="en-CA" sz="2200" dirty="0" smtClean="0"/>
                  <a:t>Need to bound cost of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-boundary </a:t>
                </a:r>
                <a:r>
                  <a:rPr lang="en-CA" sz="2200" dirty="0" smtClean="0">
                    <a:solidFill>
                      <a:srgbClr val="D30000"/>
                    </a:solidFill>
                  </a:rPr>
                  <a:t>and</a:t>
                </a:r>
                <a:r>
                  <a:rPr lang="en-CA" sz="2200" dirty="0" smtClean="0"/>
                  <a:t> no.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sz="2200" dirty="0" smtClean="0"/>
                  <a:t>-boundary edges</a:t>
                </a:r>
                <a:endParaRPr lang="en-CA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9" y="4583720"/>
                <a:ext cx="7831015" cy="1865382"/>
              </a:xfrm>
              <a:prstGeom prst="rect">
                <a:avLst/>
              </a:prstGeom>
              <a:blipFill rotWithShape="0">
                <a:blip r:embed="rId2"/>
                <a:stretch>
                  <a:fillRect l="-1246" t="-2614" r="-312" b="-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 bwMode="auto">
          <a:xfrm rot="2400000">
            <a:off x="7186248" y="2531638"/>
            <a:ext cx="375138" cy="22426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739762" y="2484196"/>
                <a:ext cx="5590700" cy="2082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tabLst>
                    <a:tab pos="620713" algn="l"/>
                    <a:tab pos="1347788" algn="l"/>
                    <a:tab pos="2333625" algn="l"/>
                    <a:tab pos="3048000" algn="l"/>
                  </a:tabLst>
                </a:pPr>
                <a:r>
                  <a:rPr lang="en-US" altLang="en-US" sz="2200" dirty="0" smtClean="0"/>
                  <a:t>Min  	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en-US" sz="2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  <a:buClrTx/>
                  <a:buSzTx/>
                  <a:buFontTx/>
                  <a:buNone/>
                  <a:tabLst>
                    <a:tab pos="620713" algn="l"/>
                    <a:tab pos="1347788" algn="l"/>
                    <a:tab pos="2333625" algn="l"/>
                    <a:tab pos="3048000" algn="l"/>
                  </a:tabLst>
                </a:pPr>
                <a:r>
                  <a:rPr lang="en-US" altLang="en-US" sz="2200" dirty="0" err="1" smtClean="0"/>
                  <a:t>s.t.</a:t>
                </a:r>
                <a:r>
                  <a:rPr lang="en-US" altLang="en-US" sz="22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buClrTx/>
                  <a:buSzTx/>
                  <a:buFontTx/>
                  <a:buNone/>
                  <a:tabLst>
                    <a:tab pos="620713" algn="l"/>
                    <a:tab pos="1347788" algn="l"/>
                    <a:tab pos="2333625" algn="l"/>
                    <a:tab pos="3048000" algn="l"/>
                  </a:tabLst>
                </a:pPr>
                <a:r>
                  <a:rPr lang="en-US" altLang="en-US" sz="2200" dirty="0">
                    <a:solidFill>
                      <a:srgbClr val="0000FF"/>
                    </a:solidFill>
                  </a:rPr>
                  <a:t>	</a:t>
                </a:r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altLang="en-US" sz="2200" b="0" i="0" dirty="0" smtClean="0">
                    <a:solidFill>
                      <a:srgbClr val="0000FF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buClrTx/>
                  <a:buSzTx/>
                  <a:buFontTx/>
                  <a:buNone/>
                  <a:tabLst>
                    <a:tab pos="620713" algn="l"/>
                    <a:tab pos="1347788" algn="l"/>
                    <a:tab pos="2333625" algn="l"/>
                    <a:tab pos="3048000" algn="l"/>
                  </a:tabLst>
                </a:pPr>
                <a:r>
                  <a:rPr lang="en-US" altLang="en-US" sz="2200" dirty="0">
                    <a:solidFill>
                      <a:srgbClr val="0000FF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i="0" dirty="0" smtClean="0">
                    <a:solidFill>
                      <a:srgbClr val="0000FF"/>
                    </a:solidFill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  <a:buClrTx/>
                  <a:buSzTx/>
                  <a:buNone/>
                  <a:tabLst>
                    <a:tab pos="620713" algn="l"/>
                    <a:tab pos="1347788" algn="l"/>
                    <a:tab pos="2333625" algn="l"/>
                    <a:tab pos="3048000" algn="l"/>
                  </a:tabLst>
                </a:pPr>
                <a:r>
                  <a:rPr lang="en-CA" sz="2200" dirty="0" smtClean="0"/>
                  <a:t>(Subdivide each edge into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-edge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sz="2200" dirty="0" smtClean="0"/>
                  <a:t>-edges)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762" y="2484196"/>
                <a:ext cx="5590700" cy="2082686"/>
              </a:xfrm>
              <a:prstGeom prst="rect">
                <a:avLst/>
              </a:prstGeom>
              <a:blipFill rotWithShape="0">
                <a:blip r:embed="rId3"/>
                <a:stretch>
                  <a:fillRect l="-1418" t="-2053" r="-1091" b="-5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5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422032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Region growing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-route cut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422032"/>
                <a:ext cx="7772400" cy="838200"/>
              </a:xfrm>
              <a:blipFill rotWithShape="0">
                <a:blip r:embed="rId2"/>
                <a:stretch>
                  <a:fillRect l="-314" t="-10145" r="-157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685800" y="1393951"/>
                <a:ext cx="8017376" cy="136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smtClean="0"/>
                  <a:t>Min  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en-US" sz="2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err="1" smtClean="0"/>
                  <a:t>s.t.</a:t>
                </a:r>
                <a:r>
                  <a:rPr lang="en-US" altLang="en-US" sz="22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CA" alt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’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  <a:buClrTx/>
                  <a:buSz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CA" sz="2200" dirty="0" smtClean="0"/>
                  <a:t>(Subdivide each edge into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-edge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sz="2200" dirty="0" smtClean="0"/>
                  <a:t>-edges)</a:t>
                </a:r>
              </a:p>
            </p:txBody>
          </p:sp>
        </mc:Choice>
        <mc:Fallback xmlns=""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93951"/>
                <a:ext cx="8017376" cy="1363130"/>
              </a:xfrm>
              <a:prstGeom prst="rect">
                <a:avLst/>
              </a:prstGeom>
              <a:blipFill rotWithShape="0">
                <a:blip r:embed="rId3"/>
                <a:stretch>
                  <a:fillRect l="-989" t="-3139" b="-291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9247" y="2890800"/>
                <a:ext cx="7748953" cy="12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, can find a suitable ball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metric:</a:t>
                </a:r>
              </a:p>
              <a:p>
                <a:pPr>
                  <a:tabLst>
                    <a:tab pos="3411538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(cost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-boundary)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-volume of ball)</a:t>
                </a:r>
              </a:p>
              <a:p>
                <a:pPr>
                  <a:tabLst>
                    <a:tab pos="3411538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(no.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 edges)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D3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47" y="2890800"/>
                <a:ext cx="7748953" cy="1224181"/>
              </a:xfrm>
              <a:prstGeom prst="rect">
                <a:avLst/>
              </a:prstGeom>
              <a:blipFill rotWithShape="0">
                <a:blip r:embed="rId4"/>
                <a:stretch>
                  <a:fillRect l="-1179" t="-2985" b="-10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3231" y="3818234"/>
                <a:ext cx="2860433" cy="11079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contribution of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>
                    <a:solidFill>
                      <a:srgbClr val="D30000"/>
                    </a:solidFill>
                  </a:rPr>
                  <a:t>-edges </a:t>
                </a:r>
                <a:r>
                  <a:rPr lang="en-CA" sz="2200" dirty="0" smtClean="0"/>
                  <a:t>(partly) inside ball to LP objective</a:t>
                </a:r>
                <a:endParaRPr lang="en-CA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31" y="3818234"/>
                <a:ext cx="2860433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2548" t="-2717" r="-5096" b="-97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 bwMode="auto">
          <a:xfrm rot="2400000">
            <a:off x="7098327" y="3523534"/>
            <a:ext cx="375138" cy="22426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247" y="4348786"/>
                <a:ext cx="8030308" cy="212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Not hard to show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 (BC11)</a:t>
                </a:r>
              </a:p>
              <a:p>
                <a:pPr>
                  <a:spcBef>
                    <a:spcPts val="600"/>
                  </a:spcBef>
                </a:pPr>
                <a:r>
                  <a:rPr lang="en-CA" dirty="0" smtClean="0"/>
                  <a:t>Can at best yield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approximation: </a:t>
                </a:r>
              </a:p>
              <a:p>
                <a:pPr marL="363538"/>
                <a:r>
                  <a:rPr lang="en-CA" dirty="0" smtClean="0"/>
                  <a:t>Ball 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 can contain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 smtClean="0"/>
                  <a:t> pairs, so need to </a:t>
                </a:r>
                <a:r>
                  <a:rPr lang="en-CA" dirty="0" err="1" smtClean="0"/>
                  <a:t>recurse</a:t>
                </a:r>
                <a:r>
                  <a:rPr lang="en-CA" dirty="0" smtClean="0"/>
                  <a:t> in each ball and re-use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-edges in the ball</a:t>
                </a:r>
              </a:p>
              <a:p>
                <a:pPr marL="363538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levels of recursion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approx.</a:t>
                </a:r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47" y="4348786"/>
                <a:ext cx="8030308" cy="2122632"/>
              </a:xfrm>
              <a:prstGeom prst="rect">
                <a:avLst/>
              </a:prstGeom>
              <a:blipFill rotWithShape="0">
                <a:blip r:embed="rId6"/>
                <a:stretch>
                  <a:fillRect l="-1138" t="-2292" r="-835" b="-5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8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417"/>
            <a:ext cx="7772400" cy="838200"/>
          </a:xfrm>
        </p:spPr>
        <p:txBody>
          <a:bodyPr/>
          <a:lstStyle/>
          <a:p>
            <a:r>
              <a:rPr lang="en-CA" dirty="0" smtClean="0"/>
              <a:t>Our region-growing lemma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685800" y="1335336"/>
                <a:ext cx="8017376" cy="136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smtClean="0"/>
                  <a:t>Min  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en-US" sz="2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err="1" smtClean="0"/>
                  <a:t>s.t.</a:t>
                </a:r>
                <a:r>
                  <a:rPr lang="en-US" altLang="en-US" sz="22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CA" alt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  <a:buClrTx/>
                  <a:buSz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CA" sz="2200" dirty="0" smtClean="0"/>
                  <a:t>(Subdivide each edge into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-edge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sz="2200" dirty="0" smtClean="0"/>
                  <a:t>-edges)</a:t>
                </a:r>
              </a:p>
            </p:txBody>
          </p:sp>
        </mc:Choice>
        <mc:Fallback xmlns=""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35336"/>
                <a:ext cx="8017376" cy="1363130"/>
              </a:xfrm>
              <a:prstGeom prst="rect">
                <a:avLst/>
              </a:prstGeom>
              <a:blipFill rotWithShape="0">
                <a:blip r:embed="rId2"/>
                <a:stretch>
                  <a:fillRect l="-989" t="-3125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1" y="2703232"/>
                <a:ext cx="8153400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Given a 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 smtClean="0"/>
                  <a:t> of nodes,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, can find ball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metric:</a:t>
                </a:r>
              </a:p>
              <a:p>
                <a:pPr>
                  <a:spcBef>
                    <a:spcPts val="600"/>
                  </a:spcBef>
                  <a:tabLst>
                    <a:tab pos="3411538" algn="l"/>
                    <a:tab pos="4125913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(cost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-boundary)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-volume of ball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b="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ball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 smtClean="0">
                  <a:solidFill>
                    <a:srgbClr val="D30000"/>
                  </a:solidFill>
                </a:endParaRPr>
              </a:p>
              <a:p>
                <a:pPr>
                  <a:tabLst>
                    <a:tab pos="3411538" algn="l"/>
                    <a:tab pos="4125913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(no.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 edges)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D3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703232"/>
                <a:ext cx="8153400" cy="1853841"/>
              </a:xfrm>
              <a:prstGeom prst="rect">
                <a:avLst/>
              </a:prstGeom>
              <a:blipFill rotWithShape="0">
                <a:blip r:embed="rId3"/>
                <a:stretch>
                  <a:fillRect l="-1197" t="-1967" r="-1047" b="-6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8800" y="4701715"/>
                <a:ext cx="6576646" cy="2010807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rgbClr val="C00000"/>
                    </a:solidFill>
                  </a:rPr>
                  <a:t>Nicely telescopes across levels of recursion</a:t>
                </a:r>
              </a:p>
              <a:p>
                <a:r>
                  <a:rPr lang="en-CA" sz="2200" dirty="0" smtClean="0"/>
                  <a:t>(since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-portion is common to all commodity metrics) </a:t>
                </a:r>
              </a:p>
              <a:p>
                <a:r>
                  <a:rPr lang="en-CA" dirty="0" smtClean="0"/>
                  <a:t>get overall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-factor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approx.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>Similar in spirit to ENRS00, but more general: deal with different (related) metrics, can only charge 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>
                    <a:solidFill>
                      <a:schemeClr val="bg1">
                        <a:lumMod val="95000"/>
                      </a:schemeClr>
                    </a:solidFill>
                  </a:rPr>
                  <a:t>-volume</a:t>
                </a:r>
                <a:endParaRPr lang="en-CA" sz="2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00" y="4701715"/>
                <a:ext cx="6576646" cy="2010807"/>
              </a:xfrm>
              <a:prstGeom prst="rect">
                <a:avLst/>
              </a:prstGeom>
              <a:blipFill rotWithShape="0">
                <a:blip r:embed="rId4"/>
                <a:stretch>
                  <a:fillRect l="-1389" t="-2108" r="-1019" b="-2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 bwMode="auto">
          <a:xfrm rot="6447177">
            <a:off x="6106907" y="4172534"/>
            <a:ext cx="513563" cy="326019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3417"/>
            <a:ext cx="7772400" cy="838200"/>
          </a:xfrm>
        </p:spPr>
        <p:txBody>
          <a:bodyPr/>
          <a:lstStyle/>
          <a:p>
            <a:r>
              <a:rPr lang="en-CA" dirty="0" smtClean="0"/>
              <a:t>Our region-growing lemma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685800" y="1335336"/>
                <a:ext cx="8017376" cy="1363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254125" algn="l"/>
                    <a:tab pos="1600200" algn="l"/>
                    <a:tab pos="2171700" algn="l"/>
                    <a:tab pos="2427288" algn="l"/>
                    <a:tab pos="3141663" algn="l"/>
                    <a:tab pos="5018088" algn="l"/>
                  </a:tabLst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smtClean="0"/>
                  <a:t>Min  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en-US" sz="22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1200"/>
                  </a:spcBef>
                  <a:buClrTx/>
                  <a:buSzTx/>
                  <a:buFont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US" altLang="en-US" sz="2200" dirty="0" err="1" smtClean="0"/>
                  <a:t>s.t.</a:t>
                </a:r>
                <a:r>
                  <a:rPr lang="en-US" altLang="en-US" sz="22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CA" altLang="en-US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CA" altLang="en-US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CA" alt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alt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smtClean="0">
                    <a:solidFill>
                      <a:srgbClr val="0000FF"/>
                    </a:solidFill>
                  </a:rPr>
                  <a:t>;	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en-US" sz="2200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  <a:buClrTx/>
                  <a:buSzTx/>
                  <a:buNone/>
                  <a:tabLst>
                    <a:tab pos="539750" algn="l"/>
                    <a:tab pos="1347788" algn="l"/>
                    <a:tab pos="2954338" algn="l"/>
                    <a:tab pos="4572000" algn="l"/>
                    <a:tab pos="6013450" algn="l"/>
                    <a:tab pos="6635750" algn="l"/>
                  </a:tabLst>
                </a:pPr>
                <a:r>
                  <a:rPr lang="en-CA" sz="2200" dirty="0" smtClean="0"/>
                  <a:t>(Subdivide each edge into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-edge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sz="2200" dirty="0" smtClean="0"/>
                  <a:t>-edges)</a:t>
                </a:r>
              </a:p>
            </p:txBody>
          </p:sp>
        </mc:Choice>
        <mc:Fallback xmlns=""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35336"/>
                <a:ext cx="8017376" cy="1363130"/>
              </a:xfrm>
              <a:prstGeom prst="rect">
                <a:avLst/>
              </a:prstGeom>
              <a:blipFill rotWithShape="0">
                <a:blip r:embed="rId2"/>
                <a:stretch>
                  <a:fillRect l="-989" t="-3125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8800" y="4701715"/>
                <a:ext cx="6576646" cy="2010807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>
                    <a:solidFill>
                      <a:srgbClr val="C00000"/>
                    </a:solidFill>
                  </a:rPr>
                  <a:t>Nicely telescopes across levels of recursion</a:t>
                </a:r>
              </a:p>
              <a:p>
                <a:r>
                  <a:rPr lang="en-CA" sz="2200" dirty="0" smtClean="0"/>
                  <a:t>(since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/>
                  <a:t>-portion is common to all commodity metrics) </a:t>
                </a:r>
              </a:p>
              <a:p>
                <a:r>
                  <a:rPr lang="en-CA" dirty="0" smtClean="0"/>
                  <a:t>get overall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-factor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approx.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sz="2200" dirty="0" smtClean="0">
                    <a:solidFill>
                      <a:schemeClr val="tx1"/>
                    </a:solidFill>
                  </a:rPr>
                  <a:t>Similar in spirit to ENRS00, but more general: deal with different (related) metrics, can only charge to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200" dirty="0" smtClean="0">
                    <a:solidFill>
                      <a:schemeClr val="tx1"/>
                    </a:solidFill>
                  </a:rPr>
                  <a:t>-volume</a:t>
                </a:r>
                <a:endParaRPr lang="en-CA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00" y="4701715"/>
                <a:ext cx="6576646" cy="2010807"/>
              </a:xfrm>
              <a:prstGeom prst="rect">
                <a:avLst/>
              </a:prstGeom>
              <a:blipFill rotWithShape="0">
                <a:blip r:embed="rId3"/>
                <a:stretch>
                  <a:fillRect l="-1389" t="-2108" r="-1019" b="-2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 rot="6447177">
            <a:off x="6106907" y="4172534"/>
            <a:ext cx="513563" cy="326019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1" y="2703232"/>
                <a:ext cx="8153400" cy="185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Given a 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 smtClean="0"/>
                  <a:t> of nodes,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, can find ball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metric:</a:t>
                </a:r>
              </a:p>
              <a:p>
                <a:pPr>
                  <a:spcBef>
                    <a:spcPts val="600"/>
                  </a:spcBef>
                  <a:tabLst>
                    <a:tab pos="3411538" algn="l"/>
                    <a:tab pos="4125913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(cost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-boundary)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-volume of ball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b="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ball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 smtClean="0">
                  <a:solidFill>
                    <a:srgbClr val="D30000"/>
                  </a:solidFill>
                </a:endParaRPr>
              </a:p>
              <a:p>
                <a:pPr>
                  <a:tabLst>
                    <a:tab pos="3411538" algn="l"/>
                    <a:tab pos="4125913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(no.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 edges)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D3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703232"/>
                <a:ext cx="8153400" cy="1853841"/>
              </a:xfrm>
              <a:prstGeom prst="rect">
                <a:avLst/>
              </a:prstGeom>
              <a:blipFill rotWithShape="0">
                <a:blip r:embed="rId4"/>
                <a:stretch>
                  <a:fillRect l="-1197" t="-1967" r="-1047" b="-6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685800" y="82800"/>
            <a:ext cx="7772400" cy="838200"/>
          </a:xfrm>
        </p:spPr>
        <p:txBody>
          <a:bodyPr/>
          <a:lstStyle/>
          <a:p>
            <a:r>
              <a:rPr lang="en-CA" altLang="en-US" dirty="0" err="1" smtClean="0">
                <a:ea typeface="ＭＳ Ｐゴシック" panose="020B0600070205080204" pitchFamily="34" charset="-128"/>
              </a:rPr>
              <a:t>Multicut</a:t>
            </a:r>
            <a:r>
              <a:rPr lang="en-CA" altLang="en-US" dirty="0" smtClean="0">
                <a:ea typeface="ＭＳ Ｐゴシック" panose="020B0600070205080204" pitchFamily="34" charset="-128"/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85800" y="3398400"/>
                <a:ext cx="8106507" cy="1238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CA" altLang="en-US" dirty="0"/>
                  <a:t>Given: graph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altLang="en-US" dirty="0"/>
                  <a:t>, edge costs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altLang="en-US" i="0" dirty="0" smtClean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/>
                  <a:t>commodities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i="0" dirty="0" smtClean="0">
                    <a:solidFill>
                      <a:srgbClr val="0000FF"/>
                    </a:solidFill>
                    <a:latin typeface="+mj-lt"/>
                  </a:rPr>
                  <a:t>, …,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altLang="en-US" dirty="0">
                  <a:solidFill>
                    <a:srgbClr val="0000FF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Find: 	min-cost set of edges whose removal </a:t>
                </a:r>
              </a:p>
              <a:p>
                <a:r>
                  <a:rPr lang="en-CA" altLang="en-US" dirty="0"/>
                  <a:t>	disconnects every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 err="1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/>
                  <a:t> pair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398400"/>
                <a:ext cx="8106507" cy="1238801"/>
              </a:xfrm>
              <a:prstGeom prst="rect">
                <a:avLst/>
              </a:prstGeom>
              <a:blipFill rotWithShape="0">
                <a:blip r:embed="rId2"/>
                <a:stretch>
                  <a:fillRect l="-1204" t="-3922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5827713" y="1350300"/>
            <a:ext cx="179387" cy="17938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24" name="Oval 9"/>
          <p:cNvSpPr>
            <a:spLocks noChangeArrowheads="1"/>
          </p:cNvSpPr>
          <p:nvPr/>
        </p:nvSpPr>
        <p:spPr bwMode="auto">
          <a:xfrm>
            <a:off x="6234113" y="1350300"/>
            <a:ext cx="179387" cy="179388"/>
          </a:xfrm>
          <a:prstGeom prst="ellipse">
            <a:avLst/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25" name="Oval 10"/>
          <p:cNvSpPr>
            <a:spLocks noChangeArrowheads="1"/>
          </p:cNvSpPr>
          <p:nvPr/>
        </p:nvSpPr>
        <p:spPr bwMode="auto">
          <a:xfrm>
            <a:off x="6054725" y="1691613"/>
            <a:ext cx="179388" cy="180975"/>
          </a:xfrm>
          <a:prstGeom prst="ellipse">
            <a:avLst/>
          </a:prstGeom>
          <a:solidFill>
            <a:srgbClr val="8BBEFF"/>
          </a:solidFill>
          <a:ln w="12700">
            <a:solidFill>
              <a:srgbClr val="8BBE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12"/>
              <p:cNvSpPr txBox="1">
                <a:spLocks noChangeArrowheads="1"/>
              </p:cNvSpPr>
              <p:nvPr/>
            </p:nvSpPr>
            <p:spPr bwMode="auto">
              <a:xfrm>
                <a:off x="6748463" y="1236000"/>
                <a:ext cx="1797050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err="1"/>
                  <a:t>-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pairs or commodities</a:t>
                </a:r>
              </a:p>
            </p:txBody>
          </p:sp>
        </mc:Choice>
        <mc:Fallback xmlns="">
          <p:sp>
            <p:nvSpPr>
              <p:cNvPr id="512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463" y="1236000"/>
                <a:ext cx="1797050" cy="769938"/>
              </a:xfrm>
              <a:prstGeom prst="rect">
                <a:avLst/>
              </a:prstGeom>
              <a:blipFill rotWithShape="0">
                <a:blip r:embed="rId3"/>
                <a:stretch>
                  <a:fillRect l="-4407" t="-5556" b="-150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AutoShape 9"/>
          <p:cNvCxnSpPr>
            <a:cxnSpLocks noChangeAspect="1" noChangeShapeType="1"/>
            <a:stCxn id="5150" idx="5"/>
            <a:endCxn id="5160" idx="2"/>
          </p:cNvCxnSpPr>
          <p:nvPr/>
        </p:nvCxnSpPr>
        <p:spPr bwMode="auto">
          <a:xfrm>
            <a:off x="2513013" y="2740950"/>
            <a:ext cx="460375" cy="30638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Aspect="1" noChangeShapeType="1"/>
            <a:stCxn id="5160" idx="7"/>
            <a:endCxn id="5159" idx="3"/>
          </p:cNvCxnSpPr>
          <p:nvPr/>
        </p:nvCxnSpPr>
        <p:spPr bwMode="auto">
          <a:xfrm flipV="1">
            <a:off x="3132138" y="2740950"/>
            <a:ext cx="425450" cy="2397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3"/>
          <p:cNvCxnSpPr>
            <a:cxnSpLocks noChangeAspect="1" noChangeShapeType="1"/>
            <a:stCxn id="5159" idx="6"/>
            <a:endCxn id="5157" idx="2"/>
          </p:cNvCxnSpPr>
          <p:nvPr/>
        </p:nvCxnSpPr>
        <p:spPr bwMode="auto">
          <a:xfrm>
            <a:off x="3716338" y="2675863"/>
            <a:ext cx="742950" cy="1238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4"/>
          <p:cNvCxnSpPr>
            <a:cxnSpLocks noChangeAspect="1" noChangeShapeType="1"/>
            <a:stCxn id="5151" idx="5"/>
            <a:endCxn id="5155" idx="2"/>
          </p:cNvCxnSpPr>
          <p:nvPr/>
        </p:nvCxnSpPr>
        <p:spPr bwMode="auto">
          <a:xfrm>
            <a:off x="3689350" y="2121825"/>
            <a:ext cx="274638" cy="1825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5"/>
          <p:cNvCxnSpPr>
            <a:cxnSpLocks noChangeAspect="1" noChangeShapeType="1"/>
            <a:stCxn id="5155" idx="7"/>
            <a:endCxn id="5153" idx="3"/>
          </p:cNvCxnSpPr>
          <p:nvPr/>
        </p:nvCxnSpPr>
        <p:spPr bwMode="auto">
          <a:xfrm flipV="1">
            <a:off x="4122738" y="1936088"/>
            <a:ext cx="239712" cy="3016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"/>
          <p:cNvCxnSpPr>
            <a:cxnSpLocks noChangeAspect="1" noChangeShapeType="1"/>
            <a:stCxn id="5158" idx="7"/>
            <a:endCxn id="5162" idx="3"/>
          </p:cNvCxnSpPr>
          <p:nvPr/>
        </p:nvCxnSpPr>
        <p:spPr bwMode="auto">
          <a:xfrm flipV="1">
            <a:off x="3008313" y="1440788"/>
            <a:ext cx="425450" cy="54927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8"/>
          <p:cNvCxnSpPr>
            <a:cxnSpLocks noChangeAspect="1" noChangeShapeType="1"/>
            <a:stCxn id="5162" idx="5"/>
            <a:endCxn id="5155" idx="1"/>
          </p:cNvCxnSpPr>
          <p:nvPr/>
        </p:nvCxnSpPr>
        <p:spPr bwMode="auto">
          <a:xfrm>
            <a:off x="3565525" y="1440788"/>
            <a:ext cx="425450" cy="7969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9"/>
          <p:cNvCxnSpPr>
            <a:cxnSpLocks noChangeAspect="1" noChangeShapeType="1"/>
            <a:stCxn id="5155" idx="5"/>
            <a:endCxn id="5154" idx="2"/>
          </p:cNvCxnSpPr>
          <p:nvPr/>
        </p:nvCxnSpPr>
        <p:spPr bwMode="auto">
          <a:xfrm>
            <a:off x="4122738" y="2369475"/>
            <a:ext cx="398462" cy="12065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0"/>
          <p:cNvCxnSpPr>
            <a:cxnSpLocks noChangeAspect="1" noChangeShapeType="1"/>
            <a:stCxn id="5155" idx="5"/>
            <a:endCxn id="5157" idx="1"/>
          </p:cNvCxnSpPr>
          <p:nvPr/>
        </p:nvCxnSpPr>
        <p:spPr bwMode="auto">
          <a:xfrm>
            <a:off x="4122738" y="2369475"/>
            <a:ext cx="363537" cy="36353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1"/>
          <p:cNvCxnSpPr>
            <a:cxnSpLocks noChangeAspect="1" noChangeShapeType="1"/>
            <a:stCxn id="5159" idx="7"/>
            <a:endCxn id="5155" idx="3"/>
          </p:cNvCxnSpPr>
          <p:nvPr/>
        </p:nvCxnSpPr>
        <p:spPr bwMode="auto">
          <a:xfrm flipV="1">
            <a:off x="3689350" y="2369475"/>
            <a:ext cx="301625" cy="2397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2"/>
          <p:cNvCxnSpPr>
            <a:cxnSpLocks noChangeAspect="1" noChangeShapeType="1"/>
            <a:stCxn id="5159" idx="1"/>
            <a:endCxn id="5158" idx="5"/>
          </p:cNvCxnSpPr>
          <p:nvPr/>
        </p:nvCxnSpPr>
        <p:spPr bwMode="auto">
          <a:xfrm flipH="1" flipV="1">
            <a:off x="3008313" y="2121825"/>
            <a:ext cx="549275" cy="4873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3"/>
          <p:cNvCxnSpPr>
            <a:cxnSpLocks noChangeAspect="1" noChangeShapeType="1"/>
            <a:stCxn id="5158" idx="6"/>
            <a:endCxn id="5151" idx="2"/>
          </p:cNvCxnSpPr>
          <p:nvPr/>
        </p:nvCxnSpPr>
        <p:spPr bwMode="auto">
          <a:xfrm>
            <a:off x="3035300" y="2056738"/>
            <a:ext cx="495300" cy="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9"/>
          <p:cNvCxnSpPr>
            <a:cxnSpLocks noChangeAspect="1" noChangeShapeType="1"/>
            <a:stCxn id="5150" idx="0"/>
            <a:endCxn id="5161" idx="4"/>
          </p:cNvCxnSpPr>
          <p:nvPr/>
        </p:nvCxnSpPr>
        <p:spPr bwMode="auto">
          <a:xfrm flipH="1" flipV="1">
            <a:off x="2322513" y="1963075"/>
            <a:ext cx="123825" cy="6191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"/>
          <p:cNvCxnSpPr>
            <a:cxnSpLocks noChangeAspect="1" noChangeShapeType="1"/>
            <a:stCxn id="5148" idx="5"/>
            <a:endCxn id="5161" idx="2"/>
          </p:cNvCxnSpPr>
          <p:nvPr/>
        </p:nvCxnSpPr>
        <p:spPr bwMode="auto">
          <a:xfrm>
            <a:off x="1770063" y="1688438"/>
            <a:ext cx="460375" cy="182562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Aspect="1" noChangeShapeType="1"/>
            <a:stCxn id="5161" idx="5"/>
            <a:endCxn id="5158" idx="2"/>
          </p:cNvCxnSpPr>
          <p:nvPr/>
        </p:nvCxnSpPr>
        <p:spPr bwMode="auto">
          <a:xfrm>
            <a:off x="2389188" y="1936088"/>
            <a:ext cx="460375" cy="12065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2"/>
          <p:cNvCxnSpPr>
            <a:cxnSpLocks noChangeAspect="1" noChangeShapeType="1"/>
            <a:stCxn id="5152" idx="7"/>
            <a:endCxn id="5149" idx="3"/>
          </p:cNvCxnSpPr>
          <p:nvPr/>
        </p:nvCxnSpPr>
        <p:spPr bwMode="auto">
          <a:xfrm flipV="1">
            <a:off x="1398588" y="2679038"/>
            <a:ext cx="425450" cy="1158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3"/>
          <p:cNvCxnSpPr>
            <a:cxnSpLocks noChangeAspect="1" noChangeShapeType="1"/>
            <a:stCxn id="5156" idx="6"/>
            <a:endCxn id="5149" idx="1"/>
          </p:cNvCxnSpPr>
          <p:nvPr/>
        </p:nvCxnSpPr>
        <p:spPr bwMode="auto">
          <a:xfrm>
            <a:off x="1425575" y="2428213"/>
            <a:ext cx="398463" cy="119062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4"/>
          <p:cNvCxnSpPr>
            <a:cxnSpLocks noChangeAspect="1" noChangeShapeType="1"/>
            <a:stCxn id="5149" idx="7"/>
            <a:endCxn id="5161" idx="3"/>
          </p:cNvCxnSpPr>
          <p:nvPr/>
        </p:nvCxnSpPr>
        <p:spPr bwMode="auto">
          <a:xfrm flipV="1">
            <a:off x="1955800" y="1936088"/>
            <a:ext cx="301625" cy="6111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5"/>
          <p:cNvCxnSpPr>
            <a:cxnSpLocks noChangeAspect="1" noChangeShapeType="1"/>
            <a:stCxn id="5149" idx="6"/>
            <a:endCxn id="5150" idx="2"/>
          </p:cNvCxnSpPr>
          <p:nvPr/>
        </p:nvCxnSpPr>
        <p:spPr bwMode="auto">
          <a:xfrm>
            <a:off x="1982788" y="2613950"/>
            <a:ext cx="371475" cy="619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8"/>
          <p:cNvCxnSpPr>
            <a:cxnSpLocks noChangeAspect="1" noChangeShapeType="1"/>
            <a:stCxn id="5148" idx="7"/>
            <a:endCxn id="5162" idx="2"/>
          </p:cNvCxnSpPr>
          <p:nvPr/>
        </p:nvCxnSpPr>
        <p:spPr bwMode="auto">
          <a:xfrm flipV="1">
            <a:off x="1770063" y="1375700"/>
            <a:ext cx="1636712" cy="18097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40"/>
          <p:cNvCxnSpPr>
            <a:cxnSpLocks noChangeAspect="1" noChangeShapeType="1"/>
            <a:stCxn id="5150" idx="7"/>
            <a:endCxn id="5158" idx="3"/>
          </p:cNvCxnSpPr>
          <p:nvPr/>
        </p:nvCxnSpPr>
        <p:spPr bwMode="auto">
          <a:xfrm flipV="1">
            <a:off x="2513013" y="2121825"/>
            <a:ext cx="363537" cy="4873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8" name="Oval 42"/>
          <p:cNvSpPr>
            <a:spLocks noChangeAspect="1" noChangeArrowheads="1"/>
          </p:cNvSpPr>
          <p:nvPr/>
        </p:nvSpPr>
        <p:spPr bwMode="auto">
          <a:xfrm>
            <a:off x="1611313" y="1529688"/>
            <a:ext cx="185737" cy="1857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49" name="Oval 44"/>
          <p:cNvSpPr>
            <a:spLocks noChangeAspect="1" noChangeArrowheads="1"/>
          </p:cNvSpPr>
          <p:nvPr/>
        </p:nvSpPr>
        <p:spPr bwMode="auto">
          <a:xfrm>
            <a:off x="1797050" y="2520288"/>
            <a:ext cx="185738" cy="1857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0" name="Oval 45"/>
          <p:cNvSpPr>
            <a:spLocks noChangeAspect="1" noChangeArrowheads="1"/>
          </p:cNvSpPr>
          <p:nvPr/>
        </p:nvSpPr>
        <p:spPr bwMode="auto">
          <a:xfrm>
            <a:off x="2354263" y="2582200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1" name="Oval 46"/>
          <p:cNvSpPr>
            <a:spLocks noChangeAspect="1" noChangeArrowheads="1"/>
          </p:cNvSpPr>
          <p:nvPr/>
        </p:nvSpPr>
        <p:spPr bwMode="auto">
          <a:xfrm>
            <a:off x="3530600" y="1963075"/>
            <a:ext cx="185738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2" name="Oval 47"/>
          <p:cNvSpPr>
            <a:spLocks noChangeAspect="1" noChangeArrowheads="1"/>
          </p:cNvSpPr>
          <p:nvPr/>
        </p:nvSpPr>
        <p:spPr bwMode="auto">
          <a:xfrm>
            <a:off x="1239838" y="2767938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3" name="Oval 51"/>
          <p:cNvSpPr>
            <a:spLocks noChangeAspect="1" noChangeArrowheads="1"/>
          </p:cNvSpPr>
          <p:nvPr/>
        </p:nvSpPr>
        <p:spPr bwMode="auto">
          <a:xfrm>
            <a:off x="4335463" y="1777338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4" name="Oval 53"/>
          <p:cNvSpPr>
            <a:spLocks noChangeAspect="1" noChangeArrowheads="1"/>
          </p:cNvSpPr>
          <p:nvPr/>
        </p:nvSpPr>
        <p:spPr bwMode="auto">
          <a:xfrm>
            <a:off x="4521200" y="2396463"/>
            <a:ext cx="185738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5" name="Oval 54"/>
          <p:cNvSpPr>
            <a:spLocks noChangeAspect="1" noChangeArrowheads="1"/>
          </p:cNvSpPr>
          <p:nvPr/>
        </p:nvSpPr>
        <p:spPr bwMode="auto">
          <a:xfrm>
            <a:off x="3963988" y="2210725"/>
            <a:ext cx="185737" cy="1857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6" name="Oval 57"/>
          <p:cNvSpPr>
            <a:spLocks noChangeAspect="1" noChangeArrowheads="1"/>
          </p:cNvSpPr>
          <p:nvPr/>
        </p:nvSpPr>
        <p:spPr bwMode="auto">
          <a:xfrm>
            <a:off x="1239838" y="2334550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7" name="Oval 58"/>
          <p:cNvSpPr>
            <a:spLocks noChangeAspect="1" noChangeArrowheads="1"/>
          </p:cNvSpPr>
          <p:nvPr/>
        </p:nvSpPr>
        <p:spPr bwMode="auto">
          <a:xfrm>
            <a:off x="4459288" y="270602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8" name="Oval 59"/>
          <p:cNvSpPr>
            <a:spLocks noChangeAspect="1" noChangeArrowheads="1"/>
          </p:cNvSpPr>
          <p:nvPr/>
        </p:nvSpPr>
        <p:spPr bwMode="auto">
          <a:xfrm>
            <a:off x="2849563" y="196307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59" name="Oval 61"/>
          <p:cNvSpPr>
            <a:spLocks noChangeAspect="1" noChangeArrowheads="1"/>
          </p:cNvSpPr>
          <p:nvPr/>
        </p:nvSpPr>
        <p:spPr bwMode="auto">
          <a:xfrm>
            <a:off x="3530600" y="2582200"/>
            <a:ext cx="185738" cy="185738"/>
          </a:xfrm>
          <a:prstGeom prst="ellipse">
            <a:avLst/>
          </a:prstGeom>
          <a:solidFill>
            <a:srgbClr val="33CC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60" name="Oval 63"/>
          <p:cNvSpPr>
            <a:spLocks noChangeAspect="1" noChangeArrowheads="1"/>
          </p:cNvSpPr>
          <p:nvPr/>
        </p:nvSpPr>
        <p:spPr bwMode="auto">
          <a:xfrm>
            <a:off x="2973388" y="295367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61" name="Oval 64"/>
          <p:cNvSpPr>
            <a:spLocks noChangeAspect="1" noChangeArrowheads="1"/>
          </p:cNvSpPr>
          <p:nvPr/>
        </p:nvSpPr>
        <p:spPr bwMode="auto">
          <a:xfrm>
            <a:off x="2230438" y="1777338"/>
            <a:ext cx="185737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5162" name="Oval 65"/>
          <p:cNvSpPr>
            <a:spLocks noChangeAspect="1" noChangeArrowheads="1"/>
          </p:cNvSpPr>
          <p:nvPr/>
        </p:nvSpPr>
        <p:spPr bwMode="auto">
          <a:xfrm>
            <a:off x="3406775" y="1282038"/>
            <a:ext cx="185738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4" name="TextBox 47"/>
              <p:cNvSpPr txBox="1">
                <a:spLocks noChangeArrowheads="1"/>
              </p:cNvSpPr>
              <p:nvPr/>
            </p:nvSpPr>
            <p:spPr bwMode="auto">
              <a:xfrm>
                <a:off x="1282700" y="1189963"/>
                <a:ext cx="427038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164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00" y="1189963"/>
                <a:ext cx="427038" cy="430212"/>
              </a:xfrm>
              <a:prstGeom prst="rect">
                <a:avLst/>
              </a:prstGeom>
              <a:blipFill rotWithShape="0">
                <a:blip r:embed="rId4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5" name="TextBox 49"/>
              <p:cNvSpPr txBox="1">
                <a:spLocks noChangeArrowheads="1"/>
              </p:cNvSpPr>
              <p:nvPr/>
            </p:nvSpPr>
            <p:spPr bwMode="auto">
              <a:xfrm>
                <a:off x="1631950" y="2080550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165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080550"/>
                <a:ext cx="425450" cy="431800"/>
              </a:xfrm>
              <a:prstGeom prst="rect">
                <a:avLst/>
              </a:prstGeom>
              <a:blipFill rotWithShape="0">
                <a:blip r:embed="rId5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6" name="TextBox 50"/>
              <p:cNvSpPr txBox="1">
                <a:spLocks noChangeArrowheads="1"/>
              </p:cNvSpPr>
              <p:nvPr/>
            </p:nvSpPr>
            <p:spPr bwMode="auto">
              <a:xfrm>
                <a:off x="2386013" y="1505875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baseline="-25000" dirty="0"/>
              </a:p>
            </p:txBody>
          </p:sp>
        </mc:Choice>
        <mc:Fallback xmlns="">
          <p:sp>
            <p:nvSpPr>
              <p:cNvPr id="5166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013" y="1505875"/>
                <a:ext cx="425450" cy="431800"/>
              </a:xfrm>
              <a:prstGeom prst="rect">
                <a:avLst/>
              </a:prstGeom>
              <a:blipFill rotWithShape="0">
                <a:blip r:embed="rId6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7" name="TextBox 51"/>
              <p:cNvSpPr txBox="1">
                <a:spLocks noChangeArrowheads="1"/>
              </p:cNvSpPr>
              <p:nvPr/>
            </p:nvSpPr>
            <p:spPr bwMode="auto">
              <a:xfrm>
                <a:off x="3578225" y="1083600"/>
                <a:ext cx="425450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167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225" y="1083600"/>
                <a:ext cx="425450" cy="430213"/>
              </a:xfrm>
              <a:prstGeom prst="rect">
                <a:avLst/>
              </a:prstGeom>
              <a:blipFill rotWithShape="0">
                <a:blip r:embed="rId7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8" name="TextBox 52"/>
              <p:cNvSpPr txBox="1">
                <a:spLocks noChangeArrowheads="1"/>
              </p:cNvSpPr>
              <p:nvPr/>
            </p:nvSpPr>
            <p:spPr bwMode="auto">
              <a:xfrm>
                <a:off x="4167188" y="198688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168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188" y="1986888"/>
                <a:ext cx="425450" cy="430212"/>
              </a:xfrm>
              <a:prstGeom prst="rect">
                <a:avLst/>
              </a:prstGeom>
              <a:blipFill rotWithShape="0">
                <a:blip r:embed="rId8"/>
                <a:stretch>
                  <a:fillRect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9" name="TextBox 53"/>
              <p:cNvSpPr txBox="1">
                <a:spLocks noChangeArrowheads="1"/>
              </p:cNvSpPr>
              <p:nvPr/>
            </p:nvSpPr>
            <p:spPr bwMode="auto">
              <a:xfrm>
                <a:off x="3594100" y="265363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169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100" y="2653638"/>
                <a:ext cx="425450" cy="430212"/>
              </a:xfrm>
              <a:prstGeom prst="rect">
                <a:avLst/>
              </a:prstGeom>
              <a:blipFill rotWithShape="0">
                <a:blip r:embed="rId9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234464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Rounding algorithm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dirty="0" smtClean="0"/>
                  <a:t>-MC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34464"/>
                <a:ext cx="7772400" cy="838200"/>
              </a:xfrm>
              <a:blipFill rotWithShape="0">
                <a:blip r:embed="rId2"/>
                <a:stretch>
                  <a:fillRect t="-10145" b="-304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1" y="1190965"/>
                <a:ext cx="8153400" cy="420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Given a 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 smtClean="0"/>
                  <a:t> of nodes,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 smtClean="0"/>
                  <a:t>, can find ball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dirty="0" smtClean="0"/>
                  <a:t>metric:</a:t>
                </a:r>
              </a:p>
              <a:p>
                <a:pPr>
                  <a:spcBef>
                    <a:spcPts val="0"/>
                  </a:spcBef>
                  <a:tabLst>
                    <a:tab pos="3411538" algn="l"/>
                    <a:tab pos="3762375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(cost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-boundary)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>
                    <a:solidFill>
                      <a:srgbClr val="D30000"/>
                    </a:solidFill>
                  </a:rPr>
                  <a:t>-volume of ball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dirty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  				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lnln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CA" b="0" i="1" dirty="0" smtClean="0">
                            <a:solidFill>
                              <a:srgbClr val="D3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b="0" i="1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CA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volume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CA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solidFill>
                                  <a:srgbClr val="D30000"/>
                                </a:solidFill>
                                <a:latin typeface="Cambria Math" panose="02040503050406030204" pitchFamily="18" charset="0"/>
                              </a:rPr>
                              <m:t>ball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 smtClean="0">
                  <a:solidFill>
                    <a:srgbClr val="D30000"/>
                  </a:solidFill>
                </a:endParaRPr>
              </a:p>
              <a:p>
                <a:pPr>
                  <a:tabLst>
                    <a:tab pos="3411538" algn="l"/>
                  </a:tabLst>
                </a:pPr>
                <a:r>
                  <a:rPr lang="en-CA" dirty="0" smtClean="0">
                    <a:solidFill>
                      <a:srgbClr val="D30000"/>
                    </a:solidFill>
                  </a:rPr>
                  <a:t>(no.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dirty="0" smtClean="0">
                    <a:solidFill>
                      <a:srgbClr val="D30000"/>
                    </a:solidFill>
                  </a:rPr>
                  <a:t>-boundary edges)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CA" dirty="0" smtClean="0">
                  <a:solidFill>
                    <a:srgbClr val="D30000"/>
                  </a:solidFill>
                </a:endParaRPr>
              </a:p>
              <a:p>
                <a:pPr marL="363538" indent="-363538">
                  <a:spcBef>
                    <a:spcPts val="1200"/>
                  </a:spcBef>
                  <a:buFont typeface="+mj-lt"/>
                  <a:buAutoNum type="arabicPeriod"/>
                  <a:tabLst>
                    <a:tab pos="3411538" algn="l"/>
                  </a:tabLst>
                </a:pPr>
                <a:r>
                  <a:rPr lang="en-CA" dirty="0" smtClean="0"/>
                  <a:t>Start with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CA" b="0" i="0" dirty="0" smtClean="0">
                    <a:latin typeface="+mj-lt"/>
                  </a:rPr>
                  <a:t> </a:t>
                </a:r>
                <a:r>
                  <a:rPr lang="en-CA" dirty="0" smtClean="0"/>
                  <a:t>all nodes,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CA" dirty="0" smtClean="0">
                  <a:solidFill>
                    <a:srgbClr val="0000FF"/>
                  </a:solidFill>
                </a:endParaRPr>
              </a:p>
              <a:p>
                <a:pPr marL="363538" indent="-363538">
                  <a:spcBef>
                    <a:spcPts val="300"/>
                  </a:spcBef>
                  <a:buFont typeface="+mj-lt"/>
                  <a:buAutoNum type="arabicPeriod"/>
                  <a:tabLst>
                    <a:tab pos="3411538" algn="l"/>
                  </a:tabLst>
                </a:pPr>
                <a:r>
                  <a:rPr lang="en-CA" dirty="0" smtClean="0"/>
                  <a:t>If there is a </a:t>
                </a:r>
                <a:r>
                  <a:rPr lang="en-CA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CA" dirty="0" smtClean="0"/>
                  <a:t>-edge-connected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pair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 smtClean="0"/>
                  <a:t>:</a:t>
                </a:r>
              </a:p>
              <a:p>
                <a:pPr marL="800100" lvl="1" indent="-342900">
                  <a:buFontTx/>
                  <a:buChar char="–"/>
                  <a:tabLst>
                    <a:tab pos="3411538" algn="l"/>
                  </a:tabLst>
                </a:pPr>
                <a:r>
                  <a:rPr lang="en-CA" sz="2200" dirty="0"/>
                  <a:t>P</a:t>
                </a:r>
                <a:r>
                  <a:rPr lang="en-CA" sz="2200" dirty="0" smtClean="0"/>
                  <a:t>ick such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2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200" dirty="0" smtClean="0"/>
                  <a:t> pair. </a:t>
                </a:r>
                <a:r>
                  <a:rPr lang="en-CA" sz="2200" dirty="0"/>
                  <a:t> </a:t>
                </a:r>
                <a:r>
                  <a:rPr lang="en-CA" sz="2200" dirty="0" smtClean="0"/>
                  <a:t>Find a region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200" dirty="0" smtClean="0"/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200" dirty="0" smtClean="0"/>
                  <a:t> satisfying (*) and containing at most half the pairs in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200" dirty="0" smtClean="0"/>
                  <a:t>.</a:t>
                </a:r>
              </a:p>
              <a:p>
                <a:pPr marL="363538" indent="-363538">
                  <a:spcBef>
                    <a:spcPts val="300"/>
                  </a:spcBef>
                  <a:buFont typeface="+mj-lt"/>
                  <a:buAutoNum type="arabicPeriod"/>
                  <a:tabLst>
                    <a:tab pos="3411538" algn="l"/>
                  </a:tabLst>
                </a:pPr>
                <a:r>
                  <a:rPr lang="en-CA" dirty="0" smtClean="0"/>
                  <a:t>Add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-boundary edges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 smtClean="0"/>
                  <a:t>.</a:t>
                </a:r>
              </a:p>
              <a:p>
                <a:pPr marL="363538" indent="-363538">
                  <a:spcBef>
                    <a:spcPts val="300"/>
                  </a:spcBef>
                  <a:buFont typeface="+mj-lt"/>
                  <a:buAutoNum type="arabicPeriod"/>
                  <a:tabLst>
                    <a:tab pos="3411538" algn="l"/>
                  </a:tabLst>
                </a:pPr>
                <a:r>
                  <a:rPr lang="en-CA" dirty="0" smtClean="0"/>
                  <a:t>Repeat on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,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. </a:t>
                </a:r>
                <a:endParaRPr lang="en-C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190965"/>
                <a:ext cx="8153400" cy="4200637"/>
              </a:xfrm>
              <a:prstGeom prst="rect">
                <a:avLst/>
              </a:prstGeom>
              <a:blipFill rotWithShape="0">
                <a:blip r:embed="rId3"/>
                <a:stretch>
                  <a:fillRect l="-1197" t="-871" r="-1047" b="-23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5413" y="5599165"/>
                <a:ext cx="2508739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Disjoint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-volume</a:t>
                </a:r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3" y="5599165"/>
                <a:ext cx="25087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632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5506" y="5599165"/>
                <a:ext cx="4982307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Recursive call: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dirty="0" smtClean="0"/>
                  <a:t>recursion depth</a:t>
                </a:r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06" y="5599165"/>
                <a:ext cx="498230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07" t="-8974" r="-1341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17166" y="19939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(*)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8892" y="6201508"/>
                <a:ext cx="7842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Get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lnln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/>
                  <a:t>-approximation.</a:t>
                </a:r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92" y="6201508"/>
                <a:ext cx="784274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44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 bwMode="auto">
          <a:xfrm rot="-2820000">
            <a:off x="2567352" y="5300226"/>
            <a:ext cx="328247" cy="249051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-7740000">
            <a:off x="4084721" y="5294474"/>
            <a:ext cx="328247" cy="249051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and open questions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92369" y="1752600"/>
                <a:ext cx="8276493" cy="4572000"/>
              </a:xfrm>
            </p:spPr>
            <p:txBody>
              <a:bodyPr/>
              <a:lstStyle/>
              <a:p>
                <a:r>
                  <a:rPr lang="en-CA" sz="2800" dirty="0" smtClean="0"/>
                  <a:t>For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800" dirty="0" smtClean="0"/>
                  <a:t>-MWC, we get </a:t>
                </a:r>
                <a:r>
                  <a:rPr lang="en-CA" sz="2800" dirty="0" err="1" smtClean="0"/>
                  <a:t>bicriteria</a:t>
                </a:r>
                <a:r>
                  <a:rPr lang="en-CA" sz="2800" dirty="0" smtClean="0"/>
                  <a:t> guarantees. </a:t>
                </a:r>
              </a:p>
              <a:p>
                <a:pPr marL="714375" lvl="1" indent="-280988">
                  <a:spcBef>
                    <a:spcPts val="600"/>
                  </a:spcBef>
                </a:pPr>
                <a:r>
                  <a:rPr lang="en-CA" sz="2400" dirty="0" smtClean="0"/>
                  <a:t>Can one get </a:t>
                </a:r>
                <a:r>
                  <a:rPr lang="en-CA" sz="2400" dirty="0" smtClean="0">
                    <a:solidFill>
                      <a:srgbClr val="C00000"/>
                    </a:solidFill>
                  </a:rPr>
                  <a:t>uncriterion</a:t>
                </a:r>
                <a:r>
                  <a:rPr lang="en-CA" sz="2400" dirty="0" smtClean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400" dirty="0" smtClean="0"/>
                  <a:t>-approx.? </a:t>
                </a:r>
              </a:p>
              <a:p>
                <a:pPr marL="433387" lvl="1" indent="0">
                  <a:spcBef>
                    <a:spcPts val="0"/>
                  </a:spcBef>
                  <a:buNone/>
                  <a:tabLst>
                    <a:tab pos="714375" algn="l"/>
                  </a:tabLst>
                </a:pPr>
                <a:r>
                  <a:rPr lang="en-CA" sz="2400" dirty="0"/>
                  <a:t>	</a:t>
                </a:r>
                <a:r>
                  <a:rPr lang="en-CA" sz="2400" dirty="0" smtClean="0"/>
                  <a:t>(Easy to get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-approx.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cut.) Even for unit-costs? </a:t>
                </a:r>
                <a:endParaRPr lang="en-CA" sz="2800" dirty="0" smtClean="0"/>
              </a:p>
              <a:p>
                <a:pPr marL="363538" indent="-331788">
                  <a:spcBef>
                    <a:spcPts val="3000"/>
                  </a:spcBef>
                  <a:tabLst>
                    <a:tab pos="714375" algn="l"/>
                  </a:tabLst>
                </a:pPr>
                <a:r>
                  <a:rPr lang="en-CA" sz="2800" dirty="0" smtClean="0"/>
                  <a:t>For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800" dirty="0" smtClean="0"/>
                  <a:t>-MC,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lnln</m:t>
                            </m:r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800" dirty="0" smtClean="0"/>
                  <a:t>-approx. for unit costs</a:t>
                </a:r>
              </a:p>
              <a:p>
                <a:pPr marL="763588" lvl="1" indent="-331788">
                  <a:spcBef>
                    <a:spcPts val="600"/>
                  </a:spcBef>
                  <a:tabLst>
                    <a:tab pos="773113" algn="l"/>
                  </a:tabLst>
                </a:pPr>
                <a:r>
                  <a:rPr lang="en-CA" sz="2400" dirty="0" smtClean="0"/>
                  <a:t>Similar result for </a:t>
                </a:r>
                <a:r>
                  <a:rPr lang="en-CA" sz="2400" dirty="0" smtClean="0">
                    <a:solidFill>
                      <a:srgbClr val="C00000"/>
                    </a:solidFill>
                  </a:rPr>
                  <a:t>general costs</a:t>
                </a:r>
                <a:r>
                  <a:rPr lang="en-CA" sz="2400" dirty="0" smtClean="0"/>
                  <a:t>? </a:t>
                </a:r>
              </a:p>
              <a:p>
                <a:pPr marL="431800" lvl="1" indent="0">
                  <a:spcBef>
                    <a:spcPts val="0"/>
                  </a:spcBef>
                  <a:buNone/>
                  <a:tabLst>
                    <a:tab pos="773113" algn="l"/>
                  </a:tabLst>
                </a:pPr>
                <a:r>
                  <a:rPr lang="en-CA" sz="2400" dirty="0"/>
                  <a:t>	</a:t>
                </a:r>
                <a:r>
                  <a:rPr lang="en-CA" sz="2400" dirty="0" smtClean="0">
                    <a:solidFill>
                      <a:srgbClr val="C00000"/>
                    </a:solidFill>
                  </a:rPr>
                  <a:t>Conjecture:</a:t>
                </a:r>
                <a:r>
                  <a:rPr lang="en-CA" sz="2400" dirty="0" smtClean="0"/>
                  <a:t> possible via LP and region growing</a:t>
                </a:r>
              </a:p>
              <a:p>
                <a:pPr marL="763588" lvl="1" indent="-331788">
                  <a:spcBef>
                    <a:spcPts val="600"/>
                  </a:spcBef>
                  <a:tabLst>
                    <a:tab pos="773113" algn="l"/>
                  </a:tabLst>
                </a:pPr>
                <a:r>
                  <a:rPr lang="en-CA" sz="2400" dirty="0" smtClean="0"/>
                  <a:t>Current best approx.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400" dirty="0" smtClean="0"/>
                  <a:t> (CMVZ12)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752600"/>
                <a:ext cx="8276493" cy="4572000"/>
              </a:xfrm>
              <a:blipFill rotWithShape="0">
                <a:blip r:embed="rId2"/>
                <a:stretch>
                  <a:fillRect l="-1916" t="-3067" r="-24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9492" y="1752600"/>
                <a:ext cx="2848708" cy="4308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 smtClean="0"/>
                  <a:t>Cannot avoid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CA" sz="2200" dirty="0" smtClean="0"/>
                  <a:t>-factor</a:t>
                </a:r>
                <a:endParaRPr lang="en-CA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492" y="1752600"/>
                <a:ext cx="284870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553" t="-8333" r="-1489" b="-26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545"/>
            <a:ext cx="7772400" cy="838200"/>
          </a:xfrm>
        </p:spPr>
        <p:txBody>
          <a:bodyPr/>
          <a:lstStyle/>
          <a:p>
            <a:r>
              <a:rPr lang="en-CA" dirty="0" smtClean="0"/>
              <a:t>Summary and open questions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635" y="1740569"/>
                <a:ext cx="8686800" cy="4572000"/>
              </a:xfrm>
            </p:spPr>
            <p:txBody>
              <a:bodyPr/>
              <a:lstStyle/>
              <a:p>
                <a:pPr marL="363538" indent="-331788">
                  <a:spcBef>
                    <a:spcPts val="0"/>
                  </a:spcBef>
                  <a:tabLst>
                    <a:tab pos="714375" algn="l"/>
                  </a:tabLst>
                </a:pPr>
                <a:r>
                  <a:rPr lang="en-CA" sz="2800" dirty="0" smtClean="0"/>
                  <a:t>How well can one approximate following problem:</a:t>
                </a:r>
              </a:p>
              <a:p>
                <a:pPr marL="763588" lvl="1" indent="-331788">
                  <a:spcBef>
                    <a:spcPts val="0"/>
                  </a:spcBef>
                  <a:tabLst>
                    <a:tab pos="714375" algn="l"/>
                  </a:tabLst>
                </a:pPr>
                <a:r>
                  <a:rPr lang="en-CA" sz="2400" dirty="0" smtClean="0"/>
                  <a:t>All commodities share source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 smtClean="0"/>
                  <a:t>; find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∋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CA" sz="2400" dirty="0" smtClean="0"/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CA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CA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CA" sz="2400" dirty="0" smtClean="0"/>
              </a:p>
              <a:p>
                <a:pPr marL="763588" lvl="1" indent="-331788">
                  <a:spcBef>
                    <a:spcPts val="0"/>
                  </a:spcBef>
                  <a:tabLst>
                    <a:tab pos="714375" algn="l"/>
                  </a:tabLst>
                </a:pPr>
                <a:r>
                  <a:rPr lang="en-CA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400" dirty="0" smtClean="0"/>
                  <a:t>, this is </a:t>
                </a:r>
                <a:r>
                  <a:rPr lang="en-CA" sz="2400" dirty="0" smtClean="0">
                    <a:solidFill>
                      <a:srgbClr val="C00000"/>
                    </a:solidFill>
                  </a:rPr>
                  <a:t>sparsest cut on star demand graph</a:t>
                </a:r>
                <a:r>
                  <a:rPr lang="en-CA" sz="2400" dirty="0" smtClean="0"/>
                  <a:t>: can be solved exactly</a:t>
                </a:r>
              </a:p>
              <a:p>
                <a:pPr marL="763588" lvl="1" indent="-331788">
                  <a:spcBef>
                    <a:spcPts val="600"/>
                  </a:spcBef>
                  <a:tabLst>
                    <a:tab pos="714375" algn="l"/>
                  </a:tabLst>
                </a:pPr>
                <a:r>
                  <a:rPr lang="en-CA" sz="2400" dirty="0" smtClean="0"/>
                  <a:t>For general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, best approx.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400" dirty="0" smtClean="0"/>
                  <a:t>-approx. by reduction to </a:t>
                </a:r>
                <a:r>
                  <a:rPr lang="en-CA" sz="2400" dirty="0" smtClean="0">
                    <a:solidFill>
                      <a:srgbClr val="C00000"/>
                    </a:solidFill>
                  </a:rPr>
                  <a:t>partial-cover version of </a:t>
                </a:r>
                <a:r>
                  <a:rPr lang="en-CA" sz="2400" dirty="0" err="1" smtClean="0">
                    <a:solidFill>
                      <a:srgbClr val="C00000"/>
                    </a:solidFill>
                  </a:rPr>
                  <a:t>multicut</a:t>
                </a:r>
                <a:r>
                  <a:rPr lang="en-CA" sz="2400" dirty="0" smtClean="0"/>
                  <a:t> (CMVZ12)</a:t>
                </a:r>
              </a:p>
              <a:p>
                <a:pPr marL="763588" lvl="1" indent="-331788">
                  <a:spcBef>
                    <a:spcPts val="600"/>
                  </a:spcBef>
                  <a:tabLst>
                    <a:tab pos="714375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400" dirty="0" smtClean="0"/>
                      <m:t>Can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one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get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CA" sz="2400" dirty="0" smtClean="0"/>
                      <m:t>−</m:t>
                    </m:r>
                    <m:r>
                      <m:rPr>
                        <m:nor/>
                      </m:rPr>
                      <a:rPr lang="en-CA" sz="2400" dirty="0" smtClean="0"/>
                      <m:t>approximation</m:t>
                    </m:r>
                    <m:r>
                      <m:rPr>
                        <m:nor/>
                      </m:rPr>
                      <a:rPr lang="en-CA" sz="2400" dirty="0" smtClean="0"/>
                      <m:t>, </m:t>
                    </m:r>
                    <m:r>
                      <m:rPr>
                        <m:nor/>
                      </m:rPr>
                      <a:rPr lang="en-CA" sz="2400" dirty="0" smtClean="0"/>
                      <m:t>maybe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using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LP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for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corresponding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CA" sz="2400" dirty="0" smtClean="0"/>
                      <m:t>−</m:t>
                    </m:r>
                    <m:r>
                      <m:rPr>
                        <m:nor/>
                      </m:rPr>
                      <a:rPr lang="en-CA" sz="2400" dirty="0" smtClean="0"/>
                      <m:t>route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cut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problem</m:t>
                    </m:r>
                    <m:r>
                      <m:rPr>
                        <m:nor/>
                      </m:rPr>
                      <a:rPr lang="en-CA" sz="2400" dirty="0" smtClean="0"/>
                      <m:t>? (</m:t>
                    </m:r>
                    <m:r>
                      <m:rPr>
                        <m:nor/>
                      </m:rPr>
                      <a:rPr lang="en-CA" sz="2400" dirty="0" smtClean="0"/>
                      <m:t>When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CA" sz="2400" dirty="0" smtClean="0"/>
                      <m:t>, </m:t>
                    </m:r>
                    <m:r>
                      <m:rPr>
                        <m:nor/>
                      </m:rPr>
                      <a:rPr lang="en-CA" sz="2400" dirty="0" smtClean="0"/>
                      <m:t>this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is</m:t>
                    </m:r>
                    <m:r>
                      <m:rPr>
                        <m:nor/>
                      </m:rPr>
                      <a:rPr lang="en-CA" sz="2400" b="0" i="0" dirty="0" smtClean="0"/>
                      <m:t>    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CA" sz="2400" dirty="0" smtClean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CA" sz="2400" dirty="0" smtClean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CA" sz="2400" dirty="0" smtClean="0"/>
                      <m:t>cut</m:t>
                    </m:r>
                    <m:r>
                      <m:rPr>
                        <m:nor/>
                      </m:rPr>
                      <a:rPr lang="en-CA" sz="2400" dirty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– </m:t>
                    </m:r>
                    <m:r>
                      <m:rPr>
                        <m:nor/>
                      </m:rPr>
                      <a:rPr lang="en-CA" sz="2400" dirty="0" smtClean="0"/>
                      <m:t>easy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to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m:rPr>
                        <m:nor/>
                      </m:rPr>
                      <a:rPr lang="en-CA" sz="2400" dirty="0" smtClean="0"/>
                      <m:t>get</m:t>
                    </m:r>
                    <m:r>
                      <m:rPr>
                        <m:nor/>
                      </m:rPr>
                      <a:rPr lang="en-CA" sz="2400" dirty="0" smtClean="0"/>
                      <m:t>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(2, 2)</m:t>
                    </m:r>
                    <m:r>
                      <m:rPr>
                        <m:nor/>
                      </m:rPr>
                      <a:rPr lang="en-CA" sz="2400" dirty="0" smtClean="0"/>
                      <m:t>−</m:t>
                    </m:r>
                    <m:r>
                      <m:rPr>
                        <m:nor/>
                      </m:rPr>
                      <a:rPr lang="en-CA" sz="2400" dirty="0" smtClean="0"/>
                      <m:t>approx</m:t>
                    </m:r>
                    <m:r>
                      <m:rPr>
                        <m:nor/>
                      </m:rPr>
                      <a:rPr lang="en-CA" sz="2400" dirty="0" smtClean="0"/>
                      <m:t>. </m:t>
                    </m:r>
                    <m:r>
                      <m:rPr>
                        <m:nor/>
                      </m:rPr>
                      <a:rPr lang="en-CA" sz="2400" dirty="0" smtClean="0"/>
                      <m:t>here</m:t>
                    </m:r>
                    <m:r>
                      <m:rPr>
                        <m:nor/>
                      </m:rPr>
                      <a:rPr lang="en-CA" sz="2400" dirty="0" smtClean="0"/>
                      <m:t>.)</m:t>
                    </m:r>
                  </m:oMath>
                </a14:m>
                <a:endParaRPr lang="en-CA" sz="2400" dirty="0" smtClean="0"/>
              </a:p>
              <a:p>
                <a:pPr marL="763588" lvl="1" indent="-331788">
                  <a:spcBef>
                    <a:spcPts val="600"/>
                  </a:spcBef>
                  <a:tabLst>
                    <a:tab pos="714375" algn="l"/>
                  </a:tabLst>
                </a:pP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approx.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C00000"/>
                    </a:solidFill>
                  </a:rPr>
                  <a:t>-route single-source cut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635" y="1740569"/>
                <a:ext cx="8686800" cy="4572000"/>
              </a:xfrm>
              <a:blipFill rotWithShape="0">
                <a:blip r:embed="rId2"/>
                <a:stretch>
                  <a:fillRect l="-1474" t="-3067" b="-7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0446" y="1065778"/>
                <a:ext cx="4186989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/>
                  <a:t>cost of boundary edges of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 smtClean="0"/>
                  <a:t> excluding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 smtClean="0"/>
                  <a:t> most expensive edges</a:t>
                </a:r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6" y="1065778"/>
                <a:ext cx="4186989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453" t="-4237" r="-1744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 bwMode="auto">
          <a:xfrm rot="-5400000">
            <a:off x="8154546" y="1887197"/>
            <a:ext cx="402153" cy="205154"/>
          </a:xfrm>
          <a:prstGeom prst="rightArrow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2511425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ea typeface="ＭＳ Ｐゴシック" panose="020B0600070205080204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915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685800" y="82308"/>
            <a:ext cx="7772400" cy="838200"/>
          </a:xfrm>
        </p:spPr>
        <p:txBody>
          <a:bodyPr/>
          <a:lstStyle/>
          <a:p>
            <a:r>
              <a:rPr lang="en-CA" altLang="en-US" dirty="0" err="1" smtClean="0">
                <a:ea typeface="ＭＳ Ｐゴシック" panose="020B0600070205080204" pitchFamily="34" charset="-128"/>
              </a:rPr>
              <a:t>Multicut</a:t>
            </a:r>
            <a:r>
              <a:rPr lang="en-CA" altLang="en-US" dirty="0" smtClean="0">
                <a:ea typeface="ＭＳ Ｐゴシック" panose="020B0600070205080204" pitchFamily="34" charset="-128"/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87600" y="3399452"/>
                <a:ext cx="8107200" cy="316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CA" altLang="en-US" dirty="0" smtClean="0"/>
                  <a:t>Given: graph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altLang="en-US" dirty="0"/>
                  <a:t>, edge costs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altLang="en-US" dirty="0"/>
                  <a:t>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/>
                  <a:t>commodities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dirty="0">
                    <a:solidFill>
                      <a:srgbClr val="0000FF"/>
                    </a:solidFill>
                  </a:rPr>
                  <a:t>, …,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altLang="en-US" dirty="0">
                  <a:solidFill>
                    <a:srgbClr val="0000FF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Find: 	min-cost set of edges whose removal </a:t>
                </a:r>
              </a:p>
              <a:p>
                <a:r>
                  <a:rPr lang="en-CA" altLang="en-US" dirty="0"/>
                  <a:t>	disconnects every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 err="1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/>
                  <a:t> pair</a:t>
                </a:r>
              </a:p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altLang="en-US" dirty="0" smtClean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CA" altLang="en-US" dirty="0">
                    <a:solidFill>
                      <a:srgbClr val="C00000"/>
                    </a:solidFill>
                  </a:rPr>
                  <a:t>cut problem: </a:t>
                </a:r>
                <a:r>
                  <a:rPr lang="en-CA" altLang="en-US" dirty="0"/>
                  <a:t>	special case where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altLang="en-US" dirty="0">
                  <a:solidFill>
                    <a:srgbClr val="0000FF"/>
                  </a:solidFill>
                </a:endParaRPr>
              </a:p>
              <a:p>
                <a:r>
                  <a:rPr lang="en-CA" altLang="en-US" dirty="0" err="1">
                    <a:solidFill>
                      <a:srgbClr val="C00000"/>
                    </a:solidFill>
                  </a:rPr>
                  <a:t>multiway</a:t>
                </a:r>
                <a:r>
                  <a:rPr lang="en-CA" altLang="en-US" dirty="0">
                    <a:solidFill>
                      <a:srgbClr val="C00000"/>
                    </a:solidFill>
                  </a:rPr>
                  <a:t> cut problem:</a:t>
                </a:r>
                <a:r>
                  <a:rPr lang="en-CA" altLang="en-US" dirty="0"/>
                  <a:t>	special case where there is a set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altLang="en-US" dirty="0"/>
                  <a:t> of nodes called terminals, every pair from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altLang="en-US" dirty="0"/>
                  <a:t> forms a </a:t>
                </a:r>
                <a:r>
                  <a:rPr lang="en-CA" altLang="en-US" dirty="0" smtClean="0"/>
                  <a:t>commodity</a:t>
                </a:r>
              </a:p>
              <a:p>
                <a:pPr>
                  <a:spcBef>
                    <a:spcPts val="300"/>
                  </a:spcBef>
                </a:pPr>
                <a:r>
                  <a:rPr lang="en-CA" dirty="0" err="1"/>
                  <a:t>M</a:t>
                </a:r>
                <a:r>
                  <a:rPr lang="en-CA" dirty="0" err="1" smtClean="0"/>
                  <a:t>ulticut</a:t>
                </a:r>
                <a:r>
                  <a:rPr lang="en-CA" dirty="0" smtClean="0"/>
                  <a:t> and </a:t>
                </a:r>
                <a:r>
                  <a:rPr lang="en-CA" dirty="0" err="1" smtClean="0"/>
                  <a:t>multiway</a:t>
                </a:r>
                <a:r>
                  <a:rPr lang="en-CA" dirty="0" smtClean="0"/>
                  <a:t> cut are APX-hard</a:t>
                </a:r>
              </a:p>
              <a:p>
                <a:r>
                  <a:rPr lang="en-CA" dirty="0" err="1"/>
                  <a:t>M</a:t>
                </a:r>
                <a:r>
                  <a:rPr lang="en-CA" dirty="0" err="1" smtClean="0"/>
                  <a:t>ulticut</a:t>
                </a:r>
                <a:r>
                  <a:rPr lang="en-CA" dirty="0" smtClean="0"/>
                  <a:t>: no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 smtClean="0"/>
                  <a:t>-approx. assuming unique-games conjecture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00" y="3399452"/>
                <a:ext cx="8107200" cy="3162404"/>
              </a:xfrm>
              <a:prstGeom prst="rect">
                <a:avLst/>
              </a:prstGeom>
              <a:blipFill rotWithShape="0">
                <a:blip r:embed="rId2"/>
                <a:stretch>
                  <a:fillRect l="-1203" t="-1544" b="-36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Oval 8"/>
          <p:cNvSpPr>
            <a:spLocks noChangeArrowheads="1"/>
          </p:cNvSpPr>
          <p:nvPr/>
        </p:nvSpPr>
        <p:spPr bwMode="auto">
          <a:xfrm>
            <a:off x="5827713" y="1351576"/>
            <a:ext cx="179387" cy="17938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172" name="Oval 9"/>
          <p:cNvSpPr>
            <a:spLocks noChangeArrowheads="1"/>
          </p:cNvSpPr>
          <p:nvPr/>
        </p:nvSpPr>
        <p:spPr bwMode="auto">
          <a:xfrm>
            <a:off x="6234113" y="1351576"/>
            <a:ext cx="179387" cy="179388"/>
          </a:xfrm>
          <a:prstGeom prst="ellipse">
            <a:avLst/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173" name="Oval 10"/>
          <p:cNvSpPr>
            <a:spLocks noChangeArrowheads="1"/>
          </p:cNvSpPr>
          <p:nvPr/>
        </p:nvSpPr>
        <p:spPr bwMode="auto">
          <a:xfrm>
            <a:off x="6054725" y="1692889"/>
            <a:ext cx="179388" cy="180975"/>
          </a:xfrm>
          <a:prstGeom prst="ellipse">
            <a:avLst/>
          </a:prstGeom>
          <a:solidFill>
            <a:srgbClr val="8BBEFF"/>
          </a:solidFill>
          <a:ln w="12700">
            <a:solidFill>
              <a:srgbClr val="8BBE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cxnSp>
        <p:nvCxnSpPr>
          <p:cNvPr id="10" name="AutoShape 9"/>
          <p:cNvCxnSpPr>
            <a:cxnSpLocks noChangeAspect="1" noChangeShapeType="1"/>
            <a:stCxn id="7198" idx="5"/>
            <a:endCxn id="7208" idx="2"/>
          </p:cNvCxnSpPr>
          <p:nvPr/>
        </p:nvCxnSpPr>
        <p:spPr bwMode="auto">
          <a:xfrm>
            <a:off x="2513013" y="2742226"/>
            <a:ext cx="460375" cy="30638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Aspect="1" noChangeShapeType="1"/>
            <a:stCxn id="7208" idx="7"/>
            <a:endCxn id="7207" idx="3"/>
          </p:cNvCxnSpPr>
          <p:nvPr/>
        </p:nvCxnSpPr>
        <p:spPr bwMode="auto">
          <a:xfrm flipV="1">
            <a:off x="3132138" y="2742226"/>
            <a:ext cx="425450" cy="239713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3"/>
          <p:cNvCxnSpPr>
            <a:cxnSpLocks noChangeAspect="1" noChangeShapeType="1"/>
            <a:stCxn id="7207" idx="6"/>
            <a:endCxn id="7205" idx="2"/>
          </p:cNvCxnSpPr>
          <p:nvPr/>
        </p:nvCxnSpPr>
        <p:spPr bwMode="auto">
          <a:xfrm>
            <a:off x="3716338" y="2677139"/>
            <a:ext cx="742950" cy="1238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4"/>
          <p:cNvCxnSpPr>
            <a:cxnSpLocks noChangeAspect="1" noChangeShapeType="1"/>
            <a:stCxn id="7199" idx="5"/>
            <a:endCxn id="7203" idx="2"/>
          </p:cNvCxnSpPr>
          <p:nvPr/>
        </p:nvCxnSpPr>
        <p:spPr bwMode="auto">
          <a:xfrm>
            <a:off x="3689350" y="2123101"/>
            <a:ext cx="274638" cy="1825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5"/>
          <p:cNvCxnSpPr>
            <a:cxnSpLocks noChangeAspect="1" noChangeShapeType="1"/>
            <a:stCxn id="7203" idx="7"/>
            <a:endCxn id="7201" idx="3"/>
          </p:cNvCxnSpPr>
          <p:nvPr/>
        </p:nvCxnSpPr>
        <p:spPr bwMode="auto">
          <a:xfrm flipV="1">
            <a:off x="4122738" y="1937364"/>
            <a:ext cx="239712" cy="3016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"/>
          <p:cNvCxnSpPr>
            <a:cxnSpLocks noChangeAspect="1" noChangeShapeType="1"/>
            <a:stCxn id="7206" idx="7"/>
            <a:endCxn id="7210" idx="3"/>
          </p:cNvCxnSpPr>
          <p:nvPr/>
        </p:nvCxnSpPr>
        <p:spPr bwMode="auto">
          <a:xfrm flipV="1">
            <a:off x="3008313" y="1442064"/>
            <a:ext cx="425450" cy="54927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8"/>
          <p:cNvCxnSpPr>
            <a:cxnSpLocks noChangeAspect="1" noChangeShapeType="1"/>
            <a:stCxn id="7210" idx="5"/>
            <a:endCxn id="7203" idx="1"/>
          </p:cNvCxnSpPr>
          <p:nvPr/>
        </p:nvCxnSpPr>
        <p:spPr bwMode="auto">
          <a:xfrm>
            <a:off x="3565525" y="1442064"/>
            <a:ext cx="425450" cy="7969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9"/>
          <p:cNvCxnSpPr>
            <a:cxnSpLocks noChangeAspect="1" noChangeShapeType="1"/>
            <a:stCxn id="7203" idx="5"/>
            <a:endCxn id="7202" idx="2"/>
          </p:cNvCxnSpPr>
          <p:nvPr/>
        </p:nvCxnSpPr>
        <p:spPr bwMode="auto">
          <a:xfrm>
            <a:off x="4122738" y="2370751"/>
            <a:ext cx="398462" cy="12065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0"/>
          <p:cNvCxnSpPr>
            <a:cxnSpLocks noChangeAspect="1" noChangeShapeType="1"/>
            <a:stCxn id="7203" idx="5"/>
            <a:endCxn id="7205" idx="1"/>
          </p:cNvCxnSpPr>
          <p:nvPr/>
        </p:nvCxnSpPr>
        <p:spPr bwMode="auto">
          <a:xfrm>
            <a:off x="4122738" y="2370751"/>
            <a:ext cx="363537" cy="36353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1"/>
          <p:cNvCxnSpPr>
            <a:cxnSpLocks noChangeAspect="1" noChangeShapeType="1"/>
            <a:stCxn id="7207" idx="7"/>
            <a:endCxn id="7203" idx="3"/>
          </p:cNvCxnSpPr>
          <p:nvPr/>
        </p:nvCxnSpPr>
        <p:spPr bwMode="auto">
          <a:xfrm flipV="1">
            <a:off x="3689350" y="2370751"/>
            <a:ext cx="301625" cy="2397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2"/>
          <p:cNvCxnSpPr>
            <a:cxnSpLocks noChangeAspect="1" noChangeShapeType="1"/>
            <a:stCxn id="7207" idx="1"/>
            <a:endCxn id="7206" idx="5"/>
          </p:cNvCxnSpPr>
          <p:nvPr/>
        </p:nvCxnSpPr>
        <p:spPr bwMode="auto">
          <a:xfrm flipH="1" flipV="1">
            <a:off x="3008313" y="2123101"/>
            <a:ext cx="549275" cy="4873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3"/>
          <p:cNvCxnSpPr>
            <a:cxnSpLocks noChangeAspect="1" noChangeShapeType="1"/>
            <a:stCxn id="7206" idx="6"/>
            <a:endCxn id="7199" idx="2"/>
          </p:cNvCxnSpPr>
          <p:nvPr/>
        </p:nvCxnSpPr>
        <p:spPr bwMode="auto">
          <a:xfrm>
            <a:off x="3035300" y="2058014"/>
            <a:ext cx="495300" cy="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9"/>
          <p:cNvCxnSpPr>
            <a:cxnSpLocks noChangeAspect="1" noChangeShapeType="1"/>
            <a:stCxn id="7198" idx="0"/>
            <a:endCxn id="7209" idx="4"/>
          </p:cNvCxnSpPr>
          <p:nvPr/>
        </p:nvCxnSpPr>
        <p:spPr bwMode="auto">
          <a:xfrm flipH="1" flipV="1">
            <a:off x="2322513" y="1964351"/>
            <a:ext cx="123825" cy="6191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0"/>
          <p:cNvCxnSpPr>
            <a:cxnSpLocks noChangeAspect="1" noChangeShapeType="1"/>
            <a:stCxn id="7196" idx="5"/>
            <a:endCxn id="7209" idx="2"/>
          </p:cNvCxnSpPr>
          <p:nvPr/>
        </p:nvCxnSpPr>
        <p:spPr bwMode="auto">
          <a:xfrm>
            <a:off x="1770063" y="1689714"/>
            <a:ext cx="460375" cy="182562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Aspect="1" noChangeShapeType="1"/>
            <a:stCxn id="7209" idx="5"/>
            <a:endCxn id="7206" idx="2"/>
          </p:cNvCxnSpPr>
          <p:nvPr/>
        </p:nvCxnSpPr>
        <p:spPr bwMode="auto">
          <a:xfrm>
            <a:off x="2389188" y="1937364"/>
            <a:ext cx="460375" cy="120650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2"/>
          <p:cNvCxnSpPr>
            <a:cxnSpLocks noChangeAspect="1" noChangeShapeType="1"/>
            <a:stCxn id="7200" idx="7"/>
            <a:endCxn id="7197" idx="3"/>
          </p:cNvCxnSpPr>
          <p:nvPr/>
        </p:nvCxnSpPr>
        <p:spPr bwMode="auto">
          <a:xfrm flipV="1">
            <a:off x="1398588" y="2680314"/>
            <a:ext cx="425450" cy="1158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3"/>
          <p:cNvCxnSpPr>
            <a:cxnSpLocks noChangeAspect="1" noChangeShapeType="1"/>
            <a:stCxn id="7204" idx="6"/>
            <a:endCxn id="7197" idx="1"/>
          </p:cNvCxnSpPr>
          <p:nvPr/>
        </p:nvCxnSpPr>
        <p:spPr bwMode="auto">
          <a:xfrm>
            <a:off x="1425575" y="2429489"/>
            <a:ext cx="398463" cy="119062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34"/>
          <p:cNvCxnSpPr>
            <a:cxnSpLocks noChangeAspect="1" noChangeShapeType="1"/>
            <a:stCxn id="7197" idx="7"/>
            <a:endCxn id="7209" idx="3"/>
          </p:cNvCxnSpPr>
          <p:nvPr/>
        </p:nvCxnSpPr>
        <p:spPr bwMode="auto">
          <a:xfrm flipV="1">
            <a:off x="1955800" y="1937364"/>
            <a:ext cx="301625" cy="6111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35"/>
          <p:cNvCxnSpPr>
            <a:cxnSpLocks noChangeAspect="1" noChangeShapeType="1"/>
            <a:stCxn id="7197" idx="6"/>
            <a:endCxn id="7198" idx="2"/>
          </p:cNvCxnSpPr>
          <p:nvPr/>
        </p:nvCxnSpPr>
        <p:spPr bwMode="auto">
          <a:xfrm>
            <a:off x="1982788" y="2615226"/>
            <a:ext cx="371475" cy="619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38"/>
          <p:cNvCxnSpPr>
            <a:cxnSpLocks noChangeAspect="1" noChangeShapeType="1"/>
            <a:stCxn id="7196" idx="7"/>
            <a:endCxn id="7210" idx="2"/>
          </p:cNvCxnSpPr>
          <p:nvPr/>
        </p:nvCxnSpPr>
        <p:spPr bwMode="auto">
          <a:xfrm flipV="1">
            <a:off x="1770063" y="1376976"/>
            <a:ext cx="1636712" cy="18097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40"/>
          <p:cNvCxnSpPr>
            <a:cxnSpLocks noChangeAspect="1" noChangeShapeType="1"/>
            <a:stCxn id="7198" idx="7"/>
            <a:endCxn id="7206" idx="3"/>
          </p:cNvCxnSpPr>
          <p:nvPr/>
        </p:nvCxnSpPr>
        <p:spPr bwMode="auto">
          <a:xfrm flipV="1">
            <a:off x="2513013" y="2123101"/>
            <a:ext cx="363537" cy="487363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6" name="Oval 42"/>
          <p:cNvSpPr>
            <a:spLocks noChangeAspect="1" noChangeArrowheads="1"/>
          </p:cNvSpPr>
          <p:nvPr/>
        </p:nvSpPr>
        <p:spPr bwMode="auto">
          <a:xfrm>
            <a:off x="1611313" y="1530964"/>
            <a:ext cx="185737" cy="1857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197" name="Oval 44"/>
          <p:cNvSpPr>
            <a:spLocks noChangeAspect="1" noChangeArrowheads="1"/>
          </p:cNvSpPr>
          <p:nvPr/>
        </p:nvSpPr>
        <p:spPr bwMode="auto">
          <a:xfrm>
            <a:off x="1797050" y="2521564"/>
            <a:ext cx="185738" cy="1857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198" name="Oval 45"/>
          <p:cNvSpPr>
            <a:spLocks noChangeAspect="1" noChangeArrowheads="1"/>
          </p:cNvSpPr>
          <p:nvPr/>
        </p:nvSpPr>
        <p:spPr bwMode="auto">
          <a:xfrm>
            <a:off x="2354263" y="2583476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199" name="Oval 46"/>
          <p:cNvSpPr>
            <a:spLocks noChangeAspect="1" noChangeArrowheads="1"/>
          </p:cNvSpPr>
          <p:nvPr/>
        </p:nvSpPr>
        <p:spPr bwMode="auto">
          <a:xfrm>
            <a:off x="3530600" y="1964351"/>
            <a:ext cx="185738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0" name="Oval 47"/>
          <p:cNvSpPr>
            <a:spLocks noChangeAspect="1" noChangeArrowheads="1"/>
          </p:cNvSpPr>
          <p:nvPr/>
        </p:nvSpPr>
        <p:spPr bwMode="auto">
          <a:xfrm>
            <a:off x="1239838" y="2769214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1" name="Oval 51"/>
          <p:cNvSpPr>
            <a:spLocks noChangeAspect="1" noChangeArrowheads="1"/>
          </p:cNvSpPr>
          <p:nvPr/>
        </p:nvSpPr>
        <p:spPr bwMode="auto">
          <a:xfrm>
            <a:off x="4335463" y="1778614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2" name="Oval 53"/>
          <p:cNvSpPr>
            <a:spLocks noChangeAspect="1" noChangeArrowheads="1"/>
          </p:cNvSpPr>
          <p:nvPr/>
        </p:nvSpPr>
        <p:spPr bwMode="auto">
          <a:xfrm>
            <a:off x="4521200" y="2397739"/>
            <a:ext cx="185738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3" name="Oval 54"/>
          <p:cNvSpPr>
            <a:spLocks noChangeAspect="1" noChangeArrowheads="1"/>
          </p:cNvSpPr>
          <p:nvPr/>
        </p:nvSpPr>
        <p:spPr bwMode="auto">
          <a:xfrm>
            <a:off x="3963988" y="2212001"/>
            <a:ext cx="185737" cy="1857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4" name="Oval 57"/>
          <p:cNvSpPr>
            <a:spLocks noChangeAspect="1" noChangeArrowheads="1"/>
          </p:cNvSpPr>
          <p:nvPr/>
        </p:nvSpPr>
        <p:spPr bwMode="auto">
          <a:xfrm>
            <a:off x="1239838" y="2335826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5" name="Oval 58"/>
          <p:cNvSpPr>
            <a:spLocks noChangeAspect="1" noChangeArrowheads="1"/>
          </p:cNvSpPr>
          <p:nvPr/>
        </p:nvSpPr>
        <p:spPr bwMode="auto">
          <a:xfrm>
            <a:off x="4459288" y="2707301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6" name="Oval 59"/>
          <p:cNvSpPr>
            <a:spLocks noChangeAspect="1" noChangeArrowheads="1"/>
          </p:cNvSpPr>
          <p:nvPr/>
        </p:nvSpPr>
        <p:spPr bwMode="auto">
          <a:xfrm>
            <a:off x="2849563" y="1964351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7" name="Oval 61"/>
          <p:cNvSpPr>
            <a:spLocks noChangeAspect="1" noChangeArrowheads="1"/>
          </p:cNvSpPr>
          <p:nvPr/>
        </p:nvSpPr>
        <p:spPr bwMode="auto">
          <a:xfrm>
            <a:off x="3530600" y="2583476"/>
            <a:ext cx="185738" cy="185738"/>
          </a:xfrm>
          <a:prstGeom prst="ellipse">
            <a:avLst/>
          </a:prstGeom>
          <a:solidFill>
            <a:srgbClr val="33CC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8" name="Oval 63"/>
          <p:cNvSpPr>
            <a:spLocks noChangeAspect="1" noChangeArrowheads="1"/>
          </p:cNvSpPr>
          <p:nvPr/>
        </p:nvSpPr>
        <p:spPr bwMode="auto">
          <a:xfrm>
            <a:off x="2973388" y="2954951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09" name="Oval 64"/>
          <p:cNvSpPr>
            <a:spLocks noChangeAspect="1" noChangeArrowheads="1"/>
          </p:cNvSpPr>
          <p:nvPr/>
        </p:nvSpPr>
        <p:spPr bwMode="auto">
          <a:xfrm>
            <a:off x="2230438" y="1778614"/>
            <a:ext cx="185737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7210" name="Oval 65"/>
          <p:cNvSpPr>
            <a:spLocks noChangeAspect="1" noChangeArrowheads="1"/>
          </p:cNvSpPr>
          <p:nvPr/>
        </p:nvSpPr>
        <p:spPr bwMode="auto">
          <a:xfrm>
            <a:off x="3406775" y="1283314"/>
            <a:ext cx="185738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6748463" y="1236000"/>
                <a:ext cx="1797050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err="1"/>
                  <a:t>-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pairs or commodities</a:t>
                </a:r>
              </a:p>
            </p:txBody>
          </p:sp>
        </mc:Choice>
        <mc:Fallback xmlns="">
          <p:sp>
            <p:nvSpPr>
              <p:cNvPr id="5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463" y="1236000"/>
                <a:ext cx="1797050" cy="769938"/>
              </a:xfrm>
              <a:prstGeom prst="rect">
                <a:avLst/>
              </a:prstGeom>
              <a:blipFill rotWithShape="0">
                <a:blip r:embed="rId3"/>
                <a:stretch>
                  <a:fillRect l="-4407" t="-5556" b="-150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47"/>
              <p:cNvSpPr txBox="1">
                <a:spLocks noChangeArrowheads="1"/>
              </p:cNvSpPr>
              <p:nvPr/>
            </p:nvSpPr>
            <p:spPr bwMode="auto">
              <a:xfrm>
                <a:off x="1282700" y="1189963"/>
                <a:ext cx="427038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2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00" y="1189963"/>
                <a:ext cx="427038" cy="430212"/>
              </a:xfrm>
              <a:prstGeom prst="rect">
                <a:avLst/>
              </a:prstGeom>
              <a:blipFill rotWithShape="0">
                <a:blip r:embed="rId4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49"/>
              <p:cNvSpPr txBox="1">
                <a:spLocks noChangeArrowheads="1"/>
              </p:cNvSpPr>
              <p:nvPr/>
            </p:nvSpPr>
            <p:spPr bwMode="auto">
              <a:xfrm>
                <a:off x="1631950" y="2080550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3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080550"/>
                <a:ext cx="425450" cy="431800"/>
              </a:xfrm>
              <a:prstGeom prst="rect">
                <a:avLst/>
              </a:prstGeom>
              <a:blipFill rotWithShape="0">
                <a:blip r:embed="rId5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0"/>
              <p:cNvSpPr txBox="1">
                <a:spLocks noChangeArrowheads="1"/>
              </p:cNvSpPr>
              <p:nvPr/>
            </p:nvSpPr>
            <p:spPr bwMode="auto">
              <a:xfrm>
                <a:off x="2386013" y="1505875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baseline="-25000" dirty="0"/>
              </a:p>
            </p:txBody>
          </p:sp>
        </mc:Choice>
        <mc:Fallback xmlns="">
          <p:sp>
            <p:nvSpPr>
              <p:cNvPr id="54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013" y="1505875"/>
                <a:ext cx="425450" cy="431800"/>
              </a:xfrm>
              <a:prstGeom prst="rect">
                <a:avLst/>
              </a:prstGeom>
              <a:blipFill rotWithShape="0">
                <a:blip r:embed="rId6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1"/>
              <p:cNvSpPr txBox="1">
                <a:spLocks noChangeArrowheads="1"/>
              </p:cNvSpPr>
              <p:nvPr/>
            </p:nvSpPr>
            <p:spPr bwMode="auto">
              <a:xfrm>
                <a:off x="3578225" y="1083600"/>
                <a:ext cx="425450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5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225" y="1083600"/>
                <a:ext cx="425450" cy="430213"/>
              </a:xfrm>
              <a:prstGeom prst="rect">
                <a:avLst/>
              </a:prstGeom>
              <a:blipFill rotWithShape="0">
                <a:blip r:embed="rId7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2"/>
              <p:cNvSpPr txBox="1">
                <a:spLocks noChangeArrowheads="1"/>
              </p:cNvSpPr>
              <p:nvPr/>
            </p:nvSpPr>
            <p:spPr bwMode="auto">
              <a:xfrm>
                <a:off x="4167188" y="198688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6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188" y="1986888"/>
                <a:ext cx="425450" cy="430212"/>
              </a:xfrm>
              <a:prstGeom prst="rect">
                <a:avLst/>
              </a:prstGeom>
              <a:blipFill rotWithShape="0">
                <a:blip r:embed="rId8"/>
                <a:stretch>
                  <a:fillRect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3"/>
              <p:cNvSpPr txBox="1">
                <a:spLocks noChangeArrowheads="1"/>
              </p:cNvSpPr>
              <p:nvPr/>
            </p:nvSpPr>
            <p:spPr bwMode="auto">
              <a:xfrm>
                <a:off x="3594100" y="265363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57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100" y="2653638"/>
                <a:ext cx="425450" cy="430212"/>
              </a:xfrm>
              <a:prstGeom prst="rect">
                <a:avLst/>
              </a:prstGeom>
              <a:blipFill rotWithShape="0">
                <a:blip r:embed="rId9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 flipV="1">
            <a:off x="5874605" y="2429489"/>
            <a:ext cx="585787" cy="180975"/>
          </a:xfrm>
          <a:prstGeom prst="line">
            <a:avLst/>
          </a:prstGeom>
          <a:noFill/>
          <a:ln w="508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6560894" y="2150089"/>
            <a:ext cx="20463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 smtClean="0"/>
              <a:t>feasible </a:t>
            </a:r>
            <a:r>
              <a:rPr lang="en-US" altLang="en-US" sz="2200" dirty="0" err="1" smtClean="0"/>
              <a:t>multicut</a:t>
            </a:r>
            <a:r>
              <a:rPr lang="en-US" altLang="en-US" sz="2200" dirty="0" smtClean="0"/>
              <a:t> solution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364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62000"/>
                <a:ext cx="7772400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dirty="0" smtClean="0">
                    <a:ea typeface="ＭＳ Ｐゴシック" panose="020B0600070205080204" pitchFamily="34" charset="-128"/>
                  </a:rPr>
                  <a:t>-route </a:t>
                </a:r>
                <a:r>
                  <a:rPr lang="en-CA" altLang="en-US" dirty="0" err="1" smtClean="0">
                    <a:ea typeface="ＭＳ Ｐゴシック" panose="020B0600070205080204" pitchFamily="34" charset="-128"/>
                  </a:rPr>
                  <a:t>multicut</a:t>
                </a:r>
                <a:r>
                  <a:rPr lang="en-CA" altLang="en-US" dirty="0" smtClean="0">
                    <a:ea typeface="ＭＳ Ｐゴシック" panose="020B0600070205080204" pitchFamily="34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dirty="0" smtClean="0">
                    <a:ea typeface="ＭＳ Ｐゴシック" panose="020B0600070205080204" pitchFamily="34" charset="-128"/>
                  </a:rPr>
                  <a:t>-MC)</a:t>
                </a: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62000"/>
                <a:ext cx="7772400" cy="838200"/>
              </a:xfrm>
              <a:blipFill rotWithShape="0">
                <a:blip r:embed="rId2"/>
                <a:stretch>
                  <a:fillRect t="-10949" b="-30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239838" y="1177200"/>
            <a:ext cx="7305675" cy="2055813"/>
            <a:chOff x="1239838" y="1530350"/>
            <a:chExt cx="7305675" cy="2055813"/>
          </a:xfrm>
        </p:grpSpPr>
        <p:sp>
          <p:nvSpPr>
            <p:cNvPr id="8195" name="Oval 8"/>
            <p:cNvSpPr>
              <a:spLocks noChangeArrowheads="1"/>
            </p:cNvSpPr>
            <p:nvPr/>
          </p:nvSpPr>
          <p:spPr bwMode="auto">
            <a:xfrm>
              <a:off x="5827713" y="1797050"/>
              <a:ext cx="179387" cy="17938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196" name="Oval 9"/>
            <p:cNvSpPr>
              <a:spLocks noChangeArrowheads="1"/>
            </p:cNvSpPr>
            <p:nvPr/>
          </p:nvSpPr>
          <p:spPr bwMode="auto">
            <a:xfrm>
              <a:off x="6234113" y="1797050"/>
              <a:ext cx="179387" cy="179388"/>
            </a:xfrm>
            <a:prstGeom prst="ellipse">
              <a:avLst/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197" name="Oval 10"/>
            <p:cNvSpPr>
              <a:spLocks noChangeArrowheads="1"/>
            </p:cNvSpPr>
            <p:nvPr/>
          </p:nvSpPr>
          <p:spPr bwMode="auto">
            <a:xfrm>
              <a:off x="6054725" y="2138363"/>
              <a:ext cx="179388" cy="180975"/>
            </a:xfrm>
            <a:prstGeom prst="ellipse">
              <a:avLst/>
            </a:prstGeom>
            <a:solidFill>
              <a:srgbClr val="8BBEFF"/>
            </a:solidFill>
            <a:ln w="12700">
              <a:solidFill>
                <a:srgbClr val="8BBE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748463" y="1682750"/>
                  <a:ext cx="1797050" cy="769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33CC33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CC0000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3CC33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14:m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2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en-US" sz="2200" dirty="0" err="1"/>
                    <a:t>-</a:t>
                  </a:r>
                  <a14:m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2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en-US" sz="2200" dirty="0"/>
                    <a:t> pairs or commodities</a:t>
                  </a:r>
                </a:p>
              </p:txBody>
            </p:sp>
          </mc:Choice>
          <mc:Fallback xmlns="">
            <p:sp>
              <p:nvSpPr>
                <p:cNvPr id="8198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48463" y="1682750"/>
                  <a:ext cx="1797050" cy="769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407" t="-5556" b="-1587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CC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AutoShape 9"/>
            <p:cNvCxnSpPr>
              <a:cxnSpLocks noChangeAspect="1" noChangeShapeType="1"/>
              <a:stCxn id="8222" idx="5"/>
              <a:endCxn id="8232" idx="2"/>
            </p:cNvCxnSpPr>
            <p:nvPr/>
          </p:nvCxnSpPr>
          <p:spPr bwMode="auto">
            <a:xfrm>
              <a:off x="2513013" y="3187700"/>
              <a:ext cx="460375" cy="306388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10"/>
            <p:cNvCxnSpPr>
              <a:cxnSpLocks noChangeAspect="1" noChangeShapeType="1"/>
              <a:stCxn id="8232" idx="7"/>
              <a:endCxn id="8231" idx="3"/>
            </p:cNvCxnSpPr>
            <p:nvPr/>
          </p:nvCxnSpPr>
          <p:spPr bwMode="auto">
            <a:xfrm flipV="1">
              <a:off x="3132138" y="3187700"/>
              <a:ext cx="425450" cy="23971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13"/>
            <p:cNvCxnSpPr>
              <a:cxnSpLocks noChangeAspect="1" noChangeShapeType="1"/>
              <a:stCxn id="8231" idx="6"/>
              <a:endCxn id="8229" idx="2"/>
            </p:cNvCxnSpPr>
            <p:nvPr/>
          </p:nvCxnSpPr>
          <p:spPr bwMode="auto">
            <a:xfrm>
              <a:off x="3716338" y="3122613"/>
              <a:ext cx="742950" cy="12382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4"/>
            <p:cNvCxnSpPr>
              <a:cxnSpLocks noChangeAspect="1" noChangeShapeType="1"/>
              <a:stCxn id="8223" idx="5"/>
              <a:endCxn id="8227" idx="2"/>
            </p:cNvCxnSpPr>
            <p:nvPr/>
          </p:nvCxnSpPr>
          <p:spPr bwMode="auto">
            <a:xfrm>
              <a:off x="3689350" y="2568575"/>
              <a:ext cx="274638" cy="18256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5"/>
            <p:cNvCxnSpPr>
              <a:cxnSpLocks noChangeAspect="1" noChangeShapeType="1"/>
              <a:stCxn id="8227" idx="7"/>
              <a:endCxn id="8225" idx="3"/>
            </p:cNvCxnSpPr>
            <p:nvPr/>
          </p:nvCxnSpPr>
          <p:spPr bwMode="auto">
            <a:xfrm flipV="1">
              <a:off x="4122738" y="2382838"/>
              <a:ext cx="239712" cy="30162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Aspect="1" noChangeShapeType="1"/>
              <a:stCxn id="8230" idx="7"/>
              <a:endCxn id="8234" idx="3"/>
            </p:cNvCxnSpPr>
            <p:nvPr/>
          </p:nvCxnSpPr>
          <p:spPr bwMode="auto">
            <a:xfrm flipV="1">
              <a:off x="3008313" y="1887538"/>
              <a:ext cx="425450" cy="54927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8"/>
            <p:cNvCxnSpPr>
              <a:cxnSpLocks noChangeAspect="1" noChangeShapeType="1"/>
              <a:stCxn id="8234" idx="5"/>
              <a:endCxn id="8227" idx="1"/>
            </p:cNvCxnSpPr>
            <p:nvPr/>
          </p:nvCxnSpPr>
          <p:spPr bwMode="auto">
            <a:xfrm>
              <a:off x="3565525" y="1887538"/>
              <a:ext cx="425450" cy="79692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9"/>
            <p:cNvCxnSpPr>
              <a:cxnSpLocks noChangeAspect="1" noChangeShapeType="1"/>
              <a:stCxn id="8227" idx="5"/>
              <a:endCxn id="8226" idx="2"/>
            </p:cNvCxnSpPr>
            <p:nvPr/>
          </p:nvCxnSpPr>
          <p:spPr bwMode="auto">
            <a:xfrm>
              <a:off x="4122738" y="2816225"/>
              <a:ext cx="398462" cy="120650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20"/>
            <p:cNvCxnSpPr>
              <a:cxnSpLocks noChangeAspect="1" noChangeShapeType="1"/>
              <a:stCxn id="8227" idx="5"/>
              <a:endCxn id="8229" idx="1"/>
            </p:cNvCxnSpPr>
            <p:nvPr/>
          </p:nvCxnSpPr>
          <p:spPr bwMode="auto">
            <a:xfrm>
              <a:off x="4122738" y="2816225"/>
              <a:ext cx="363537" cy="363538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21"/>
            <p:cNvCxnSpPr>
              <a:cxnSpLocks noChangeAspect="1" noChangeShapeType="1"/>
              <a:stCxn id="8231" idx="7"/>
              <a:endCxn id="8227" idx="3"/>
            </p:cNvCxnSpPr>
            <p:nvPr/>
          </p:nvCxnSpPr>
          <p:spPr bwMode="auto">
            <a:xfrm flipV="1">
              <a:off x="3689350" y="2816225"/>
              <a:ext cx="301625" cy="23971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2"/>
            <p:cNvCxnSpPr>
              <a:cxnSpLocks noChangeAspect="1" noChangeShapeType="1"/>
              <a:stCxn id="8231" idx="1"/>
              <a:endCxn id="8230" idx="5"/>
            </p:cNvCxnSpPr>
            <p:nvPr/>
          </p:nvCxnSpPr>
          <p:spPr bwMode="auto">
            <a:xfrm flipH="1" flipV="1">
              <a:off x="3008313" y="2568575"/>
              <a:ext cx="549275" cy="48736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23"/>
            <p:cNvCxnSpPr>
              <a:cxnSpLocks noChangeAspect="1" noChangeShapeType="1"/>
              <a:stCxn id="8230" idx="6"/>
              <a:endCxn id="8223" idx="2"/>
            </p:cNvCxnSpPr>
            <p:nvPr/>
          </p:nvCxnSpPr>
          <p:spPr bwMode="auto">
            <a:xfrm>
              <a:off x="3035300" y="2503488"/>
              <a:ext cx="495300" cy="0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9"/>
            <p:cNvCxnSpPr>
              <a:cxnSpLocks noChangeAspect="1" noChangeShapeType="1"/>
              <a:stCxn id="8222" idx="0"/>
              <a:endCxn id="8233" idx="4"/>
            </p:cNvCxnSpPr>
            <p:nvPr/>
          </p:nvCxnSpPr>
          <p:spPr bwMode="auto">
            <a:xfrm flipH="1" flipV="1">
              <a:off x="2322513" y="2409825"/>
              <a:ext cx="123825" cy="61912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0"/>
            <p:cNvCxnSpPr>
              <a:cxnSpLocks noChangeAspect="1" noChangeShapeType="1"/>
              <a:stCxn id="8220" idx="5"/>
              <a:endCxn id="8233" idx="2"/>
            </p:cNvCxnSpPr>
            <p:nvPr/>
          </p:nvCxnSpPr>
          <p:spPr bwMode="auto">
            <a:xfrm>
              <a:off x="1770063" y="2135188"/>
              <a:ext cx="460375" cy="182562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31"/>
            <p:cNvCxnSpPr>
              <a:cxnSpLocks noChangeAspect="1" noChangeShapeType="1"/>
              <a:stCxn id="8233" idx="5"/>
              <a:endCxn id="8230" idx="2"/>
            </p:cNvCxnSpPr>
            <p:nvPr/>
          </p:nvCxnSpPr>
          <p:spPr bwMode="auto">
            <a:xfrm>
              <a:off x="2389188" y="2382838"/>
              <a:ext cx="460375" cy="120650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32"/>
            <p:cNvCxnSpPr>
              <a:cxnSpLocks noChangeAspect="1" noChangeShapeType="1"/>
              <a:stCxn id="8224" idx="7"/>
              <a:endCxn id="8221" idx="3"/>
            </p:cNvCxnSpPr>
            <p:nvPr/>
          </p:nvCxnSpPr>
          <p:spPr bwMode="auto">
            <a:xfrm flipV="1">
              <a:off x="1398588" y="3125788"/>
              <a:ext cx="425450" cy="115887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33"/>
            <p:cNvCxnSpPr>
              <a:cxnSpLocks noChangeAspect="1" noChangeShapeType="1"/>
              <a:stCxn id="8228" idx="6"/>
              <a:endCxn id="8221" idx="1"/>
            </p:cNvCxnSpPr>
            <p:nvPr/>
          </p:nvCxnSpPr>
          <p:spPr bwMode="auto">
            <a:xfrm>
              <a:off x="1425575" y="2874963"/>
              <a:ext cx="398463" cy="119062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34"/>
            <p:cNvCxnSpPr>
              <a:cxnSpLocks noChangeAspect="1" noChangeShapeType="1"/>
              <a:stCxn id="8221" idx="7"/>
              <a:endCxn id="8233" idx="3"/>
            </p:cNvCxnSpPr>
            <p:nvPr/>
          </p:nvCxnSpPr>
          <p:spPr bwMode="auto">
            <a:xfrm flipV="1">
              <a:off x="1955800" y="2382838"/>
              <a:ext cx="301625" cy="611187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5"/>
            <p:cNvCxnSpPr>
              <a:cxnSpLocks noChangeAspect="1" noChangeShapeType="1"/>
              <a:stCxn id="8221" idx="6"/>
              <a:endCxn id="8222" idx="2"/>
            </p:cNvCxnSpPr>
            <p:nvPr/>
          </p:nvCxnSpPr>
          <p:spPr bwMode="auto">
            <a:xfrm>
              <a:off x="1982788" y="3060700"/>
              <a:ext cx="371475" cy="6191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8"/>
            <p:cNvCxnSpPr>
              <a:cxnSpLocks noChangeAspect="1" noChangeShapeType="1"/>
              <a:stCxn id="8220" idx="7"/>
              <a:endCxn id="8234" idx="2"/>
            </p:cNvCxnSpPr>
            <p:nvPr/>
          </p:nvCxnSpPr>
          <p:spPr bwMode="auto">
            <a:xfrm flipV="1">
              <a:off x="1770063" y="1822450"/>
              <a:ext cx="1636712" cy="180975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40"/>
            <p:cNvCxnSpPr>
              <a:cxnSpLocks noChangeAspect="1" noChangeShapeType="1"/>
              <a:stCxn id="8222" idx="7"/>
              <a:endCxn id="8230" idx="3"/>
            </p:cNvCxnSpPr>
            <p:nvPr/>
          </p:nvCxnSpPr>
          <p:spPr bwMode="auto">
            <a:xfrm flipV="1">
              <a:off x="2513013" y="2568575"/>
              <a:ext cx="363537" cy="487363"/>
            </a:xfrm>
            <a:prstGeom prst="straightConnector1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20" name="Oval 42"/>
            <p:cNvSpPr>
              <a:spLocks noChangeAspect="1" noChangeArrowheads="1"/>
            </p:cNvSpPr>
            <p:nvPr/>
          </p:nvSpPr>
          <p:spPr bwMode="auto">
            <a:xfrm>
              <a:off x="1611313" y="1976438"/>
              <a:ext cx="185737" cy="185737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1" name="Oval 44"/>
            <p:cNvSpPr>
              <a:spLocks noChangeAspect="1" noChangeArrowheads="1"/>
            </p:cNvSpPr>
            <p:nvPr/>
          </p:nvSpPr>
          <p:spPr bwMode="auto">
            <a:xfrm>
              <a:off x="1797050" y="2967038"/>
              <a:ext cx="185738" cy="18573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2" name="Oval 45"/>
            <p:cNvSpPr>
              <a:spLocks noChangeAspect="1" noChangeArrowheads="1"/>
            </p:cNvSpPr>
            <p:nvPr/>
          </p:nvSpPr>
          <p:spPr bwMode="auto">
            <a:xfrm>
              <a:off x="2354263" y="3028950"/>
              <a:ext cx="185737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3" name="Oval 46"/>
            <p:cNvSpPr>
              <a:spLocks noChangeAspect="1" noChangeArrowheads="1"/>
            </p:cNvSpPr>
            <p:nvPr/>
          </p:nvSpPr>
          <p:spPr bwMode="auto">
            <a:xfrm>
              <a:off x="3530600" y="2409825"/>
              <a:ext cx="185738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4" name="Oval 47"/>
            <p:cNvSpPr>
              <a:spLocks noChangeAspect="1" noChangeArrowheads="1"/>
            </p:cNvSpPr>
            <p:nvPr/>
          </p:nvSpPr>
          <p:spPr bwMode="auto">
            <a:xfrm>
              <a:off x="1239838" y="3214688"/>
              <a:ext cx="185737" cy="1857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5" name="Oval 51"/>
            <p:cNvSpPr>
              <a:spLocks noChangeAspect="1" noChangeArrowheads="1"/>
            </p:cNvSpPr>
            <p:nvPr/>
          </p:nvSpPr>
          <p:spPr bwMode="auto">
            <a:xfrm>
              <a:off x="4335463" y="2224088"/>
              <a:ext cx="185737" cy="1857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6" name="Oval 53"/>
            <p:cNvSpPr>
              <a:spLocks noChangeAspect="1" noChangeArrowheads="1"/>
            </p:cNvSpPr>
            <p:nvPr/>
          </p:nvSpPr>
          <p:spPr bwMode="auto">
            <a:xfrm>
              <a:off x="4521200" y="2843213"/>
              <a:ext cx="185738" cy="1857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7" name="Oval 54"/>
            <p:cNvSpPr>
              <a:spLocks noChangeAspect="1" noChangeArrowheads="1"/>
            </p:cNvSpPr>
            <p:nvPr/>
          </p:nvSpPr>
          <p:spPr bwMode="auto">
            <a:xfrm>
              <a:off x="3963988" y="2657475"/>
              <a:ext cx="185737" cy="18573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8" name="Oval 57"/>
            <p:cNvSpPr>
              <a:spLocks noChangeAspect="1" noChangeArrowheads="1"/>
            </p:cNvSpPr>
            <p:nvPr/>
          </p:nvSpPr>
          <p:spPr bwMode="auto">
            <a:xfrm>
              <a:off x="1239838" y="2781300"/>
              <a:ext cx="185737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29" name="Oval 58"/>
            <p:cNvSpPr>
              <a:spLocks noChangeAspect="1" noChangeArrowheads="1"/>
            </p:cNvSpPr>
            <p:nvPr/>
          </p:nvSpPr>
          <p:spPr bwMode="auto">
            <a:xfrm>
              <a:off x="4459288" y="3152775"/>
              <a:ext cx="185737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30" name="Oval 59"/>
            <p:cNvSpPr>
              <a:spLocks noChangeAspect="1" noChangeArrowheads="1"/>
            </p:cNvSpPr>
            <p:nvPr/>
          </p:nvSpPr>
          <p:spPr bwMode="auto">
            <a:xfrm>
              <a:off x="2849563" y="2409825"/>
              <a:ext cx="185737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31" name="Oval 61"/>
            <p:cNvSpPr>
              <a:spLocks noChangeAspect="1" noChangeArrowheads="1"/>
            </p:cNvSpPr>
            <p:nvPr/>
          </p:nvSpPr>
          <p:spPr bwMode="auto">
            <a:xfrm>
              <a:off x="3530600" y="3028950"/>
              <a:ext cx="185738" cy="185738"/>
            </a:xfrm>
            <a:prstGeom prst="ellipse">
              <a:avLst/>
            </a:prstGeom>
            <a:solidFill>
              <a:srgbClr val="33CC5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32" name="Oval 63"/>
            <p:cNvSpPr>
              <a:spLocks noChangeAspect="1" noChangeArrowheads="1"/>
            </p:cNvSpPr>
            <p:nvPr/>
          </p:nvSpPr>
          <p:spPr bwMode="auto">
            <a:xfrm>
              <a:off x="2973388" y="3400425"/>
              <a:ext cx="185737" cy="1857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33" name="Oval 64"/>
            <p:cNvSpPr>
              <a:spLocks noChangeAspect="1" noChangeArrowheads="1"/>
            </p:cNvSpPr>
            <p:nvPr/>
          </p:nvSpPr>
          <p:spPr bwMode="auto">
            <a:xfrm>
              <a:off x="2230438" y="2224088"/>
              <a:ext cx="185737" cy="18573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p:sp>
          <p:nvSpPr>
            <p:cNvPr id="8234" name="Oval 65"/>
            <p:cNvSpPr>
              <a:spLocks noChangeAspect="1" noChangeArrowheads="1"/>
            </p:cNvSpPr>
            <p:nvPr/>
          </p:nvSpPr>
          <p:spPr bwMode="auto">
            <a:xfrm>
              <a:off x="3406775" y="1728788"/>
              <a:ext cx="185738" cy="18573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Char char="–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2000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35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282700" y="1636713"/>
                  <a:ext cx="427038" cy="430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CA" altLang="en-US" sz="2200" dirty="0"/>
                </a:p>
              </p:txBody>
            </p:sp>
          </mc:Choice>
          <mc:Fallback xmlns="">
            <p:sp>
              <p:nvSpPr>
                <p:cNvPr id="8235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82700" y="1636713"/>
                  <a:ext cx="427038" cy="4302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8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36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1631950" y="2527300"/>
                  <a:ext cx="425450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CA" altLang="en-US" sz="2200" dirty="0"/>
                </a:p>
              </p:txBody>
            </p:sp>
          </mc:Choice>
          <mc:Fallback xmlns="">
            <p:sp>
              <p:nvSpPr>
                <p:cNvPr id="8236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1950" y="2527300"/>
                  <a:ext cx="425450" cy="4318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8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3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2386013" y="1952625"/>
                  <a:ext cx="425450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CA" altLang="en-US" sz="2200" baseline="-25000" dirty="0"/>
                </a:p>
              </p:txBody>
            </p:sp>
          </mc:Choice>
          <mc:Fallback xmlns="">
            <p:sp>
              <p:nvSpPr>
                <p:cNvPr id="8237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6013" y="1952625"/>
                  <a:ext cx="425450" cy="4318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38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3578225" y="1530350"/>
                  <a:ext cx="425450" cy="430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CA" altLang="en-US" sz="2200" dirty="0"/>
                </a:p>
              </p:txBody>
            </p:sp>
          </mc:Choice>
          <mc:Fallback xmlns="">
            <p:sp>
              <p:nvSpPr>
                <p:cNvPr id="8238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8225" y="1530350"/>
                  <a:ext cx="425450" cy="4302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39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4167188" y="2433638"/>
                  <a:ext cx="425450" cy="430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CA" altLang="en-US" sz="2200" dirty="0"/>
                </a:p>
              </p:txBody>
            </p:sp>
          </mc:Choice>
          <mc:Fallback xmlns="">
            <p:sp>
              <p:nvSpPr>
                <p:cNvPr id="8239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7188" y="2433638"/>
                  <a:ext cx="425450" cy="43021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40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3594100" y="3100388"/>
                  <a:ext cx="425450" cy="430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alt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altLang="en-US" sz="22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CA" altLang="en-US" sz="2200" dirty="0"/>
                </a:p>
              </p:txBody>
            </p:sp>
          </mc:Choice>
          <mc:Fallback xmlns="">
            <p:sp>
              <p:nvSpPr>
                <p:cNvPr id="8240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94100" y="3100388"/>
                  <a:ext cx="425450" cy="43021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8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41" name="TextBox 48"/>
              <p:cNvSpPr txBox="1">
                <a:spLocks noChangeArrowheads="1"/>
              </p:cNvSpPr>
              <p:nvPr/>
            </p:nvSpPr>
            <p:spPr bwMode="auto">
              <a:xfrm>
                <a:off x="685800" y="3646800"/>
                <a:ext cx="8118475" cy="1646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CA" altLang="en-US" dirty="0" smtClean="0"/>
                  <a:t>Given: graph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altLang="en-US" dirty="0"/>
                  <a:t>, edge costs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altLang="en-US" i="0" dirty="0" smtClean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 smtClean="0"/>
                  <a:t>pairs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i="0" dirty="0" smtClean="0">
                    <a:solidFill>
                      <a:srgbClr val="0000FF"/>
                    </a:solidFill>
                    <a:latin typeface="+mj-lt"/>
                  </a:rPr>
                  <a:t>, …,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altLang="en-US" dirty="0">
                  <a:solidFill>
                    <a:srgbClr val="0000FF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Find: 	min-cost set of edges whose removal  </a:t>
                </a:r>
              </a:p>
              <a:p>
                <a:r>
                  <a:rPr lang="en-CA" altLang="en-US" dirty="0"/>
                  <a:t>	renders every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 err="1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/>
                  <a:t> pair at most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altLang="en-US" i="0" dirty="0" smtClean="0">
                    <a:latin typeface="+mj-lt"/>
                  </a:rPr>
                  <a:t>-</a:t>
                </a:r>
                <a:r>
                  <a:rPr lang="en-CA" altLang="en-US" dirty="0"/>
                  <a:t>edge connected</a:t>
                </a: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(So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altLang="en-US" dirty="0"/>
                  <a:t>-MC is the standard </a:t>
                </a:r>
                <a:r>
                  <a:rPr lang="en-CA" altLang="en-US" dirty="0" err="1"/>
                  <a:t>multicut</a:t>
                </a:r>
                <a:r>
                  <a:rPr lang="en-CA" altLang="en-US" dirty="0"/>
                  <a:t> problem)</a:t>
                </a:r>
              </a:p>
            </p:txBody>
          </p:sp>
        </mc:Choice>
        <mc:Fallback xmlns="">
          <p:sp>
            <p:nvSpPr>
              <p:cNvPr id="8241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646800"/>
                <a:ext cx="8118475" cy="1646605"/>
              </a:xfrm>
              <a:prstGeom prst="rect">
                <a:avLst/>
              </a:prstGeom>
              <a:blipFill rotWithShape="0">
                <a:blip r:embed="rId10"/>
                <a:stretch>
                  <a:fillRect l="-1202" t="-2963" b="-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8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62782"/>
                <a:ext cx="7772400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dirty="0" smtClean="0">
                    <a:ea typeface="ＭＳ Ｐゴシック" panose="020B0600070205080204" pitchFamily="34" charset="-128"/>
                  </a:rPr>
                  <a:t>-route </a:t>
                </a:r>
                <a:r>
                  <a:rPr lang="en-CA" altLang="en-US" dirty="0" err="1" smtClean="0">
                    <a:ea typeface="ＭＳ Ｐゴシック" panose="020B0600070205080204" pitchFamily="34" charset="-128"/>
                  </a:rPr>
                  <a:t>multicut</a:t>
                </a:r>
                <a:r>
                  <a:rPr lang="en-CA" altLang="en-US" dirty="0" smtClean="0">
                    <a:ea typeface="ＭＳ Ｐゴシック" panose="020B0600070205080204" pitchFamily="34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dirty="0" smtClean="0">
                    <a:ea typeface="ＭＳ Ｐゴシック" panose="020B0600070205080204" pitchFamily="34" charset="-128"/>
                  </a:rPr>
                  <a:t>-MC)</a:t>
                </a: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62782"/>
                <a:ext cx="7772400" cy="838200"/>
              </a:xfrm>
              <a:blipFill rotWithShape="0">
                <a:blip r:embed="rId2"/>
                <a:stretch>
                  <a:fillRect t="-10949" b="-306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41" name="TextBox 48"/>
              <p:cNvSpPr txBox="1">
                <a:spLocks noChangeArrowheads="1"/>
              </p:cNvSpPr>
              <p:nvPr/>
            </p:nvSpPr>
            <p:spPr bwMode="auto">
              <a:xfrm>
                <a:off x="685800" y="3645635"/>
                <a:ext cx="8129954" cy="2831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  <a:tab pos="2954338" algn="l"/>
                  </a:tabLs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CA" altLang="en-US" dirty="0"/>
                  <a:t>Given: graph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altLang="en-US" dirty="0"/>
                  <a:t>, edge costs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altLang="en-US" i="0" dirty="0" smtClean="0">
                    <a:latin typeface="+mj-lt"/>
                  </a:rPr>
                  <a:t>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altLang="en-US" dirty="0" smtClean="0"/>
                  <a:t>pairs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i="0" dirty="0" smtClean="0">
                    <a:solidFill>
                      <a:srgbClr val="0000FF"/>
                    </a:solidFill>
                    <a:latin typeface="+mj-lt"/>
                  </a:rPr>
                  <a:t>, …,</a:t>
                </a:r>
                <a14:m>
                  <m:oMath xmlns:m="http://schemas.openxmlformats.org/officeDocument/2006/math"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alt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alt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dirty="0" smtClean="0"/>
                  <a:t>,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altLang="en-US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Find: 	min-cost set of edges whose removal  </a:t>
                </a:r>
              </a:p>
              <a:p>
                <a:r>
                  <a:rPr lang="en-CA" altLang="en-US" dirty="0"/>
                  <a:t>	renders every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 err="1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altLang="en-US" dirty="0"/>
                  <a:t> pair at most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altLang="en-US" i="0" dirty="0" smtClean="0">
                    <a:latin typeface="+mj-lt"/>
                  </a:rPr>
                  <a:t>-</a:t>
                </a:r>
                <a:r>
                  <a:rPr lang="en-CA" altLang="en-US" dirty="0"/>
                  <a:t>edge connected</a:t>
                </a:r>
              </a:p>
              <a:p>
                <a:pPr>
                  <a:spcBef>
                    <a:spcPts val="300"/>
                  </a:spcBef>
                </a:pPr>
                <a:r>
                  <a:rPr lang="en-CA" altLang="en-US" dirty="0"/>
                  <a:t>(So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altLang="en-US" dirty="0"/>
                  <a:t>-MC is the standard </a:t>
                </a:r>
                <a:r>
                  <a:rPr lang="en-CA" altLang="en-US" dirty="0" err="1"/>
                  <a:t>multicut</a:t>
                </a:r>
                <a:r>
                  <a:rPr lang="en-CA" altLang="en-US" dirty="0"/>
                  <a:t> problem</a:t>
                </a:r>
                <a:r>
                  <a:rPr lang="en-CA" altLang="en-US" dirty="0" smtClean="0"/>
                  <a:t>)</a:t>
                </a:r>
              </a:p>
              <a:p>
                <a:pPr>
                  <a:spcBef>
                    <a:spcPts val="300"/>
                  </a:spcBef>
                  <a:tabLst>
                    <a:tab pos="809625" algn="l"/>
                    <a:tab pos="2954338" algn="l"/>
                    <a:tab pos="4032250" algn="l"/>
                  </a:tabLst>
                </a:pP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-route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 cut (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i="1" dirty="0" err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altLang="en-US" i="1" dirty="0" err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altLang="en-US" i="1" dirty="0" err="1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i="0" dirty="0" smtClean="0">
                    <a:solidFill>
                      <a:srgbClr val="D30000"/>
                    </a:solidFill>
                    <a:latin typeface="+mj-lt"/>
                  </a:rPr>
                  <a:t>-</a:t>
                </a:r>
                <a:r>
                  <a:rPr lang="en-CA" altLang="en-US" dirty="0" smtClean="0">
                    <a:solidFill>
                      <a:srgbClr val="D30000"/>
                    </a:solidFill>
                  </a:rPr>
                  <a:t>cut)</a:t>
                </a:r>
                <a:r>
                  <a:rPr lang="en-CA" altLang="en-US" dirty="0" smtClean="0"/>
                  <a:t>:	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/>
                  <a:t>-route version of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 cut</a:t>
                </a:r>
              </a:p>
              <a:p>
                <a:pPr>
                  <a:spcBef>
                    <a:spcPts val="0"/>
                  </a:spcBef>
                  <a:tabLst>
                    <a:tab pos="809625" algn="l"/>
                    <a:tab pos="2954338" algn="l"/>
                    <a:tab pos="4032250" algn="l"/>
                  </a:tabLst>
                </a:pP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-route </a:t>
                </a:r>
                <a:r>
                  <a:rPr lang="en-CA" altLang="en-US" dirty="0" err="1" smtClean="0">
                    <a:solidFill>
                      <a:srgbClr val="D30000"/>
                    </a:solidFill>
                  </a:rPr>
                  <a:t>multiway</a:t>
                </a:r>
                <a:r>
                  <a:rPr lang="en-CA" altLang="en-US" dirty="0" smtClean="0">
                    <a:solidFill>
                      <a:srgbClr val="D30000"/>
                    </a:solidFill>
                  </a:rPr>
                  <a:t> cut (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>
                    <a:solidFill>
                      <a:srgbClr val="D30000"/>
                    </a:solidFill>
                  </a:rPr>
                  <a:t>-MWC)</a:t>
                </a:r>
                <a:r>
                  <a:rPr lang="en-CA" altLang="en-US" dirty="0" smtClean="0"/>
                  <a:t>:	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/>
                  <a:t>-route version of </a:t>
                </a:r>
                <a:r>
                  <a:rPr lang="en-CA" altLang="en-US" dirty="0" err="1" smtClean="0">
                    <a:solidFill>
                      <a:srgbClr val="D30000"/>
                    </a:solidFill>
                  </a:rPr>
                  <a:t>multiway</a:t>
                </a:r>
                <a:r>
                  <a:rPr lang="en-CA" altLang="en-US" dirty="0" smtClean="0">
                    <a:solidFill>
                      <a:srgbClr val="D30000"/>
                    </a:solidFill>
                  </a:rPr>
                  <a:t> cut</a:t>
                </a:r>
              </a:p>
              <a:p>
                <a:pPr>
                  <a:spcBef>
                    <a:spcPts val="300"/>
                  </a:spcBef>
                  <a:tabLst>
                    <a:tab pos="809625" algn="l"/>
                    <a:tab pos="2954338" algn="l"/>
                    <a:tab pos="4032250" algn="l"/>
                  </a:tabLst>
                </a:pP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altLang="en-US" dirty="0" smtClean="0"/>
                  <a:t>-route cut problems: at least as hard as </a:t>
                </a:r>
                <a14:m>
                  <m:oMath xmlns:m="http://schemas.openxmlformats.org/officeDocument/2006/math">
                    <m:r>
                      <a:rPr lang="en-CA" alt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altLang="en-US" dirty="0" smtClean="0"/>
                  <a:t>-route counterparts</a:t>
                </a:r>
                <a:endParaRPr lang="en-CA" altLang="en-US" dirty="0"/>
              </a:p>
            </p:txBody>
          </p:sp>
        </mc:Choice>
        <mc:Fallback xmlns="">
          <p:sp>
            <p:nvSpPr>
              <p:cNvPr id="8241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645635"/>
                <a:ext cx="8129954" cy="2831544"/>
              </a:xfrm>
              <a:prstGeom prst="rect">
                <a:avLst/>
              </a:prstGeom>
              <a:blipFill rotWithShape="0">
                <a:blip r:embed="rId3"/>
                <a:stretch>
                  <a:fillRect l="-1200" t="-1720" r="-1125" b="-38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5" name="Oval 8"/>
          <p:cNvSpPr>
            <a:spLocks noChangeArrowheads="1"/>
          </p:cNvSpPr>
          <p:nvPr/>
        </p:nvSpPr>
        <p:spPr bwMode="auto">
          <a:xfrm>
            <a:off x="5827713" y="1445360"/>
            <a:ext cx="179387" cy="179388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6234113" y="1445360"/>
            <a:ext cx="179387" cy="179388"/>
          </a:xfrm>
          <a:prstGeom prst="ellipse">
            <a:avLst/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6054725" y="1786673"/>
            <a:ext cx="179388" cy="180975"/>
          </a:xfrm>
          <a:prstGeom prst="ellipse">
            <a:avLst/>
          </a:prstGeom>
          <a:solidFill>
            <a:srgbClr val="8BBEFF"/>
          </a:solidFill>
          <a:ln w="12700">
            <a:solidFill>
              <a:srgbClr val="8BBE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Text Box 12"/>
              <p:cNvSpPr txBox="1">
                <a:spLocks noChangeArrowheads="1"/>
              </p:cNvSpPr>
              <p:nvPr/>
            </p:nvSpPr>
            <p:spPr bwMode="auto">
              <a:xfrm>
                <a:off x="6748463" y="1331060"/>
                <a:ext cx="1797050" cy="76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C0000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CC33"/>
                  </a:buClr>
                  <a:buChar char="–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 err="1"/>
                  <a:t>-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2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pairs or commodities</a:t>
                </a:r>
              </a:p>
            </p:txBody>
          </p:sp>
        </mc:Choice>
        <mc:Fallback xmlns="">
          <p:sp>
            <p:nvSpPr>
              <p:cNvPr id="819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463" y="1331060"/>
                <a:ext cx="1797050" cy="769938"/>
              </a:xfrm>
              <a:prstGeom prst="rect">
                <a:avLst/>
              </a:prstGeom>
              <a:blipFill rotWithShape="0">
                <a:blip r:embed="rId4"/>
                <a:stretch>
                  <a:fillRect l="-4407" t="-4724" b="-14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AutoShape 9"/>
          <p:cNvCxnSpPr>
            <a:cxnSpLocks noChangeAspect="1" noChangeShapeType="1"/>
            <a:stCxn id="8222" idx="5"/>
            <a:endCxn id="8232" idx="2"/>
          </p:cNvCxnSpPr>
          <p:nvPr/>
        </p:nvCxnSpPr>
        <p:spPr bwMode="auto">
          <a:xfrm>
            <a:off x="2513013" y="2836010"/>
            <a:ext cx="460375" cy="30638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0"/>
          <p:cNvCxnSpPr>
            <a:cxnSpLocks noChangeAspect="1" noChangeShapeType="1"/>
            <a:stCxn id="8232" idx="7"/>
            <a:endCxn id="8231" idx="3"/>
          </p:cNvCxnSpPr>
          <p:nvPr/>
        </p:nvCxnSpPr>
        <p:spPr bwMode="auto">
          <a:xfrm flipV="1">
            <a:off x="3132138" y="2836010"/>
            <a:ext cx="425450" cy="2397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Aspect="1" noChangeShapeType="1"/>
          </p:cNvCxnSpPr>
          <p:nvPr/>
        </p:nvCxnSpPr>
        <p:spPr bwMode="auto">
          <a:xfrm>
            <a:off x="3716338" y="2747477"/>
            <a:ext cx="742950" cy="1238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4"/>
          <p:cNvCxnSpPr>
            <a:cxnSpLocks noChangeAspect="1" noChangeShapeType="1"/>
          </p:cNvCxnSpPr>
          <p:nvPr/>
        </p:nvCxnSpPr>
        <p:spPr bwMode="auto">
          <a:xfrm>
            <a:off x="3689350" y="2193439"/>
            <a:ext cx="274638" cy="182563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5"/>
          <p:cNvCxnSpPr>
            <a:cxnSpLocks noChangeAspect="1" noChangeShapeType="1"/>
            <a:stCxn id="8227" idx="7"/>
            <a:endCxn id="8225" idx="3"/>
          </p:cNvCxnSpPr>
          <p:nvPr/>
        </p:nvCxnSpPr>
        <p:spPr bwMode="auto">
          <a:xfrm flipV="1">
            <a:off x="4122738" y="2031148"/>
            <a:ext cx="239712" cy="3016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Aspect="1" noChangeShapeType="1"/>
            <a:stCxn id="8230" idx="7"/>
            <a:endCxn id="8234" idx="3"/>
          </p:cNvCxnSpPr>
          <p:nvPr/>
        </p:nvCxnSpPr>
        <p:spPr bwMode="auto">
          <a:xfrm flipV="1">
            <a:off x="3008313" y="1535848"/>
            <a:ext cx="425450" cy="54927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8"/>
          <p:cNvCxnSpPr>
            <a:cxnSpLocks noChangeAspect="1" noChangeShapeType="1"/>
            <a:stCxn id="8234" idx="5"/>
            <a:endCxn id="8227" idx="1"/>
          </p:cNvCxnSpPr>
          <p:nvPr/>
        </p:nvCxnSpPr>
        <p:spPr bwMode="auto">
          <a:xfrm>
            <a:off x="3565525" y="1535848"/>
            <a:ext cx="425450" cy="7969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9"/>
          <p:cNvCxnSpPr>
            <a:cxnSpLocks noChangeAspect="1" noChangeShapeType="1"/>
            <a:stCxn id="8227" idx="5"/>
            <a:endCxn id="8226" idx="2"/>
          </p:cNvCxnSpPr>
          <p:nvPr/>
        </p:nvCxnSpPr>
        <p:spPr bwMode="auto">
          <a:xfrm>
            <a:off x="4122738" y="2464535"/>
            <a:ext cx="398462" cy="12065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0"/>
          <p:cNvCxnSpPr>
            <a:cxnSpLocks noChangeAspect="1" noChangeShapeType="1"/>
            <a:stCxn id="8227" idx="5"/>
            <a:endCxn id="8229" idx="1"/>
          </p:cNvCxnSpPr>
          <p:nvPr/>
        </p:nvCxnSpPr>
        <p:spPr bwMode="auto">
          <a:xfrm>
            <a:off x="4122738" y="2464535"/>
            <a:ext cx="363537" cy="363538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1"/>
          <p:cNvCxnSpPr>
            <a:cxnSpLocks noChangeAspect="1" noChangeShapeType="1"/>
          </p:cNvCxnSpPr>
          <p:nvPr/>
        </p:nvCxnSpPr>
        <p:spPr bwMode="auto">
          <a:xfrm flipV="1">
            <a:off x="3689350" y="2441089"/>
            <a:ext cx="301625" cy="239713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2"/>
          <p:cNvCxnSpPr>
            <a:cxnSpLocks noChangeAspect="1" noChangeShapeType="1"/>
            <a:stCxn id="8231" idx="1"/>
            <a:endCxn id="8230" idx="5"/>
          </p:cNvCxnSpPr>
          <p:nvPr/>
        </p:nvCxnSpPr>
        <p:spPr bwMode="auto">
          <a:xfrm flipH="1" flipV="1">
            <a:off x="3008313" y="2216885"/>
            <a:ext cx="549275" cy="4873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23"/>
          <p:cNvCxnSpPr>
            <a:cxnSpLocks noChangeAspect="1" noChangeShapeType="1"/>
            <a:stCxn id="8230" idx="6"/>
            <a:endCxn id="8223" idx="2"/>
          </p:cNvCxnSpPr>
          <p:nvPr/>
        </p:nvCxnSpPr>
        <p:spPr bwMode="auto">
          <a:xfrm>
            <a:off x="3035300" y="2151798"/>
            <a:ext cx="495300" cy="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29"/>
          <p:cNvCxnSpPr>
            <a:cxnSpLocks noChangeAspect="1" noChangeShapeType="1"/>
            <a:stCxn id="8222" idx="0"/>
            <a:endCxn id="8233" idx="4"/>
          </p:cNvCxnSpPr>
          <p:nvPr/>
        </p:nvCxnSpPr>
        <p:spPr bwMode="auto">
          <a:xfrm flipH="1" flipV="1">
            <a:off x="2322513" y="2058135"/>
            <a:ext cx="123825" cy="619125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0"/>
          <p:cNvCxnSpPr>
            <a:cxnSpLocks noChangeAspect="1" noChangeShapeType="1"/>
            <a:stCxn id="8220" idx="5"/>
            <a:endCxn id="8233" idx="2"/>
          </p:cNvCxnSpPr>
          <p:nvPr/>
        </p:nvCxnSpPr>
        <p:spPr bwMode="auto">
          <a:xfrm>
            <a:off x="1770063" y="1783498"/>
            <a:ext cx="460375" cy="182562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1"/>
          <p:cNvCxnSpPr>
            <a:cxnSpLocks noChangeAspect="1" noChangeShapeType="1"/>
            <a:stCxn id="8233" idx="5"/>
            <a:endCxn id="8230" idx="2"/>
          </p:cNvCxnSpPr>
          <p:nvPr/>
        </p:nvCxnSpPr>
        <p:spPr bwMode="auto">
          <a:xfrm>
            <a:off x="2389188" y="2031148"/>
            <a:ext cx="460375" cy="120650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32"/>
          <p:cNvCxnSpPr>
            <a:cxnSpLocks noChangeAspect="1" noChangeShapeType="1"/>
            <a:stCxn id="8224" idx="7"/>
            <a:endCxn id="8221" idx="3"/>
          </p:cNvCxnSpPr>
          <p:nvPr/>
        </p:nvCxnSpPr>
        <p:spPr bwMode="auto">
          <a:xfrm flipV="1">
            <a:off x="1398588" y="2774098"/>
            <a:ext cx="425450" cy="1158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33"/>
          <p:cNvCxnSpPr>
            <a:cxnSpLocks noChangeAspect="1" noChangeShapeType="1"/>
            <a:stCxn id="8228" idx="6"/>
            <a:endCxn id="8221" idx="1"/>
          </p:cNvCxnSpPr>
          <p:nvPr/>
        </p:nvCxnSpPr>
        <p:spPr bwMode="auto">
          <a:xfrm>
            <a:off x="1425575" y="2523273"/>
            <a:ext cx="398463" cy="119062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4"/>
          <p:cNvCxnSpPr>
            <a:cxnSpLocks noChangeAspect="1" noChangeShapeType="1"/>
            <a:stCxn id="8221" idx="7"/>
            <a:endCxn id="8233" idx="3"/>
          </p:cNvCxnSpPr>
          <p:nvPr/>
        </p:nvCxnSpPr>
        <p:spPr bwMode="auto">
          <a:xfrm flipV="1">
            <a:off x="1955800" y="2031148"/>
            <a:ext cx="301625" cy="611187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35"/>
          <p:cNvCxnSpPr>
            <a:cxnSpLocks noChangeAspect="1" noChangeShapeType="1"/>
            <a:stCxn id="8221" idx="6"/>
            <a:endCxn id="8222" idx="2"/>
          </p:cNvCxnSpPr>
          <p:nvPr/>
        </p:nvCxnSpPr>
        <p:spPr bwMode="auto">
          <a:xfrm>
            <a:off x="1982788" y="2709010"/>
            <a:ext cx="371475" cy="6191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38"/>
          <p:cNvCxnSpPr>
            <a:cxnSpLocks noChangeAspect="1" noChangeShapeType="1"/>
          </p:cNvCxnSpPr>
          <p:nvPr/>
        </p:nvCxnSpPr>
        <p:spPr bwMode="auto">
          <a:xfrm flipV="1">
            <a:off x="1770063" y="1447314"/>
            <a:ext cx="1636712" cy="18097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AutoShape 40"/>
          <p:cNvCxnSpPr>
            <a:cxnSpLocks noChangeAspect="1" noChangeShapeType="1"/>
            <a:stCxn id="8222" idx="7"/>
            <a:endCxn id="8230" idx="3"/>
          </p:cNvCxnSpPr>
          <p:nvPr/>
        </p:nvCxnSpPr>
        <p:spPr bwMode="auto">
          <a:xfrm flipV="1">
            <a:off x="2513013" y="2216885"/>
            <a:ext cx="363537" cy="487363"/>
          </a:xfrm>
          <a:prstGeom prst="straightConnector1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0" name="Oval 42"/>
          <p:cNvSpPr>
            <a:spLocks noChangeAspect="1" noChangeArrowheads="1"/>
          </p:cNvSpPr>
          <p:nvPr/>
        </p:nvSpPr>
        <p:spPr bwMode="auto">
          <a:xfrm>
            <a:off x="1611313" y="1624748"/>
            <a:ext cx="185737" cy="1857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1" name="Oval 44"/>
          <p:cNvSpPr>
            <a:spLocks noChangeAspect="1" noChangeArrowheads="1"/>
          </p:cNvSpPr>
          <p:nvPr/>
        </p:nvSpPr>
        <p:spPr bwMode="auto">
          <a:xfrm>
            <a:off x="1797050" y="2615348"/>
            <a:ext cx="185738" cy="1857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2" name="Oval 45"/>
          <p:cNvSpPr>
            <a:spLocks noChangeAspect="1" noChangeArrowheads="1"/>
          </p:cNvSpPr>
          <p:nvPr/>
        </p:nvSpPr>
        <p:spPr bwMode="auto">
          <a:xfrm>
            <a:off x="2354263" y="2677260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3" name="Oval 46"/>
          <p:cNvSpPr>
            <a:spLocks noChangeAspect="1" noChangeArrowheads="1"/>
          </p:cNvSpPr>
          <p:nvPr/>
        </p:nvSpPr>
        <p:spPr bwMode="auto">
          <a:xfrm>
            <a:off x="3530600" y="2058135"/>
            <a:ext cx="185738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4" name="Oval 47"/>
          <p:cNvSpPr>
            <a:spLocks noChangeAspect="1" noChangeArrowheads="1"/>
          </p:cNvSpPr>
          <p:nvPr/>
        </p:nvSpPr>
        <p:spPr bwMode="auto">
          <a:xfrm>
            <a:off x="1239838" y="2862998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5" name="Oval 51"/>
          <p:cNvSpPr>
            <a:spLocks noChangeAspect="1" noChangeArrowheads="1"/>
          </p:cNvSpPr>
          <p:nvPr/>
        </p:nvSpPr>
        <p:spPr bwMode="auto">
          <a:xfrm>
            <a:off x="4335463" y="1872398"/>
            <a:ext cx="185737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6" name="Oval 53"/>
          <p:cNvSpPr>
            <a:spLocks noChangeAspect="1" noChangeArrowheads="1"/>
          </p:cNvSpPr>
          <p:nvPr/>
        </p:nvSpPr>
        <p:spPr bwMode="auto">
          <a:xfrm>
            <a:off x="4521200" y="2491523"/>
            <a:ext cx="185738" cy="185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7" name="Oval 54"/>
          <p:cNvSpPr>
            <a:spLocks noChangeAspect="1" noChangeArrowheads="1"/>
          </p:cNvSpPr>
          <p:nvPr/>
        </p:nvSpPr>
        <p:spPr bwMode="auto">
          <a:xfrm>
            <a:off x="3963988" y="2305785"/>
            <a:ext cx="185737" cy="1857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8" name="Oval 57"/>
          <p:cNvSpPr>
            <a:spLocks noChangeAspect="1" noChangeArrowheads="1"/>
          </p:cNvSpPr>
          <p:nvPr/>
        </p:nvSpPr>
        <p:spPr bwMode="auto">
          <a:xfrm>
            <a:off x="1239838" y="2429610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29" name="Oval 58"/>
          <p:cNvSpPr>
            <a:spLocks noChangeAspect="1" noChangeArrowheads="1"/>
          </p:cNvSpPr>
          <p:nvPr/>
        </p:nvSpPr>
        <p:spPr bwMode="auto">
          <a:xfrm>
            <a:off x="4459288" y="280108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30" name="Oval 59"/>
          <p:cNvSpPr>
            <a:spLocks noChangeAspect="1" noChangeArrowheads="1"/>
          </p:cNvSpPr>
          <p:nvPr/>
        </p:nvSpPr>
        <p:spPr bwMode="auto">
          <a:xfrm>
            <a:off x="2849563" y="205813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31" name="Oval 61"/>
          <p:cNvSpPr>
            <a:spLocks noChangeAspect="1" noChangeArrowheads="1"/>
          </p:cNvSpPr>
          <p:nvPr/>
        </p:nvSpPr>
        <p:spPr bwMode="auto">
          <a:xfrm>
            <a:off x="3530600" y="2677260"/>
            <a:ext cx="185738" cy="185738"/>
          </a:xfrm>
          <a:prstGeom prst="ellipse">
            <a:avLst/>
          </a:prstGeom>
          <a:solidFill>
            <a:srgbClr val="33CC5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32" name="Oval 63"/>
          <p:cNvSpPr>
            <a:spLocks noChangeAspect="1" noChangeArrowheads="1"/>
          </p:cNvSpPr>
          <p:nvPr/>
        </p:nvSpPr>
        <p:spPr bwMode="auto">
          <a:xfrm>
            <a:off x="2973388" y="3048735"/>
            <a:ext cx="185737" cy="18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33" name="Oval 64"/>
          <p:cNvSpPr>
            <a:spLocks noChangeAspect="1" noChangeArrowheads="1"/>
          </p:cNvSpPr>
          <p:nvPr/>
        </p:nvSpPr>
        <p:spPr bwMode="auto">
          <a:xfrm>
            <a:off x="2230438" y="1872398"/>
            <a:ext cx="185737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p:sp>
        <p:nvSpPr>
          <p:cNvPr id="8234" name="Oval 65"/>
          <p:cNvSpPr>
            <a:spLocks noChangeAspect="1" noChangeArrowheads="1"/>
          </p:cNvSpPr>
          <p:nvPr/>
        </p:nvSpPr>
        <p:spPr bwMode="auto">
          <a:xfrm>
            <a:off x="3406775" y="1377098"/>
            <a:ext cx="185738" cy="1857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000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35" name="TextBox 42"/>
              <p:cNvSpPr txBox="1">
                <a:spLocks noChangeArrowheads="1"/>
              </p:cNvSpPr>
              <p:nvPr/>
            </p:nvSpPr>
            <p:spPr bwMode="auto">
              <a:xfrm>
                <a:off x="1282700" y="1285023"/>
                <a:ext cx="427038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8235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00" y="1285023"/>
                <a:ext cx="427038" cy="430212"/>
              </a:xfrm>
              <a:prstGeom prst="rect">
                <a:avLst/>
              </a:prstGeom>
              <a:blipFill rotWithShape="0">
                <a:blip r:embed="rId5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36" name="TextBox 43"/>
              <p:cNvSpPr txBox="1">
                <a:spLocks noChangeArrowheads="1"/>
              </p:cNvSpPr>
              <p:nvPr/>
            </p:nvSpPr>
            <p:spPr bwMode="auto">
              <a:xfrm>
                <a:off x="1631950" y="2175610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823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175610"/>
                <a:ext cx="425450" cy="431800"/>
              </a:xfrm>
              <a:prstGeom prst="rect">
                <a:avLst/>
              </a:prstGeom>
              <a:blipFill rotWithShape="0">
                <a:blip r:embed="rId6"/>
                <a:stretch>
                  <a:fillRect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37" name="TextBox 44"/>
              <p:cNvSpPr txBox="1">
                <a:spLocks noChangeArrowheads="1"/>
              </p:cNvSpPr>
              <p:nvPr/>
            </p:nvSpPr>
            <p:spPr bwMode="auto">
              <a:xfrm>
                <a:off x="2386013" y="1600935"/>
                <a:ext cx="425450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baseline="-25000" dirty="0"/>
              </a:p>
            </p:txBody>
          </p:sp>
        </mc:Choice>
        <mc:Fallback xmlns="">
          <p:sp>
            <p:nvSpPr>
              <p:cNvPr id="8237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013" y="1600935"/>
                <a:ext cx="425450" cy="431800"/>
              </a:xfrm>
              <a:prstGeom prst="rect">
                <a:avLst/>
              </a:prstGeom>
              <a:blipFill rotWithShape="0">
                <a:blip r:embed="rId7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38" name="TextBox 45"/>
              <p:cNvSpPr txBox="1">
                <a:spLocks noChangeArrowheads="1"/>
              </p:cNvSpPr>
              <p:nvPr/>
            </p:nvSpPr>
            <p:spPr bwMode="auto">
              <a:xfrm>
                <a:off x="3578225" y="1178660"/>
                <a:ext cx="425450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8238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225" y="1178660"/>
                <a:ext cx="425450" cy="430213"/>
              </a:xfrm>
              <a:prstGeom prst="rect">
                <a:avLst/>
              </a:prstGeom>
              <a:blipFill rotWithShape="0">
                <a:blip r:embed="rId8"/>
                <a:stretch>
                  <a:fillRect b="-28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39" name="TextBox 46"/>
              <p:cNvSpPr txBox="1">
                <a:spLocks noChangeArrowheads="1"/>
              </p:cNvSpPr>
              <p:nvPr/>
            </p:nvSpPr>
            <p:spPr bwMode="auto">
              <a:xfrm>
                <a:off x="4167188" y="208194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8239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188" y="2081948"/>
                <a:ext cx="425450" cy="430212"/>
              </a:xfrm>
              <a:prstGeom prst="rect">
                <a:avLst/>
              </a:prstGeom>
              <a:blipFill rotWithShape="0">
                <a:blip r:embed="rId9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40" name="TextBox 47"/>
              <p:cNvSpPr txBox="1">
                <a:spLocks noChangeArrowheads="1"/>
              </p:cNvSpPr>
              <p:nvPr/>
            </p:nvSpPr>
            <p:spPr bwMode="auto">
              <a:xfrm>
                <a:off x="3594100" y="2748698"/>
                <a:ext cx="425450" cy="43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altLang="en-US" sz="22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/>
              </a:p>
            </p:txBody>
          </p:sp>
        </mc:Choice>
        <mc:Fallback xmlns="">
          <p:sp>
            <p:nvSpPr>
              <p:cNvPr id="8240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100" y="2748698"/>
                <a:ext cx="425450" cy="430212"/>
              </a:xfrm>
              <a:prstGeom prst="rect">
                <a:avLst/>
              </a:prstGeom>
              <a:blipFill rotWithShape="0">
                <a:blip r:embed="rId10"/>
                <a:stretch>
                  <a:fillRect b="-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>
                <a:spLocks noChangeArrowheads="1"/>
              </p:cNvSpPr>
              <p:nvPr/>
            </p:nvSpPr>
            <p:spPr bwMode="auto">
              <a:xfrm>
                <a:off x="6533600" y="2166454"/>
                <a:ext cx="2417518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CA" altLang="en-US" sz="2200" dirty="0" smtClean="0"/>
                  <a:t>feasible </a:t>
                </a:r>
                <a:r>
                  <a:rPr lang="en-CA" altLang="en-US" sz="2200" dirty="0"/>
                  <a:t>solution for </a:t>
                </a:r>
                <a14:m>
                  <m:oMath xmlns:m="http://schemas.openxmlformats.org/officeDocument/2006/math">
                    <m:r>
                      <a:rPr lang="en-CA" alt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CA" altLang="en-US" sz="2200" dirty="0"/>
                  <a:t>-MC (i.e., </a:t>
                </a:r>
                <a14:m>
                  <m:oMath xmlns:m="http://schemas.openxmlformats.org/officeDocument/2006/math">
                    <m:r>
                      <a:rPr lang="en-CA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altLang="en-US" sz="2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altLang="en-US" sz="2200" dirty="0"/>
                  <a:t>)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3600" y="2166454"/>
                <a:ext cx="2417518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3283" t="-4724" r="-6313" b="-14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>
            <a:spLocks/>
          </p:cNvSpPr>
          <p:nvPr/>
        </p:nvSpPr>
        <p:spPr bwMode="auto">
          <a:xfrm>
            <a:off x="901700" y="1327885"/>
            <a:ext cx="3140075" cy="2124075"/>
          </a:xfrm>
          <a:custGeom>
            <a:avLst/>
            <a:gdLst>
              <a:gd name="T0" fmla="*/ 410595 w 3139806"/>
              <a:gd name="T1" fmla="*/ 56154 h 2124494"/>
              <a:gd name="T2" fmla="*/ 287 w 3139806"/>
              <a:gd name="T3" fmla="*/ 1216739 h 2124494"/>
              <a:gd name="T4" fmla="*/ 445764 w 3139806"/>
              <a:gd name="T5" fmla="*/ 2049077 h 2124494"/>
              <a:gd name="T6" fmla="*/ 2942779 w 3139806"/>
              <a:gd name="T7" fmla="*/ 1943570 h 2124494"/>
              <a:gd name="T8" fmla="*/ 2872441 w 3139806"/>
              <a:gd name="T9" fmla="*/ 794708 h 2124494"/>
              <a:gd name="T10" fmla="*/ 2004933 w 3139806"/>
              <a:gd name="T11" fmla="*/ 243724 h 2124494"/>
              <a:gd name="T12" fmla="*/ 410595 w 3139806"/>
              <a:gd name="T13" fmla="*/ 56154 h 2124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39806" h="2124494">
                <a:moveTo>
                  <a:pt x="410595" y="56154"/>
                </a:moveTo>
                <a:cubicBezTo>
                  <a:pt x="76487" y="218323"/>
                  <a:pt x="-5574" y="884585"/>
                  <a:pt x="287" y="1216739"/>
                </a:cubicBezTo>
                <a:cubicBezTo>
                  <a:pt x="6148" y="1548893"/>
                  <a:pt x="-44651" y="1927939"/>
                  <a:pt x="445764" y="2049077"/>
                </a:cubicBezTo>
                <a:cubicBezTo>
                  <a:pt x="936179" y="2170216"/>
                  <a:pt x="2538333" y="2152631"/>
                  <a:pt x="2942779" y="1943570"/>
                </a:cubicBezTo>
                <a:cubicBezTo>
                  <a:pt x="3347225" y="1734509"/>
                  <a:pt x="3028749" y="1078016"/>
                  <a:pt x="2872441" y="794708"/>
                </a:cubicBezTo>
                <a:cubicBezTo>
                  <a:pt x="2716133" y="511400"/>
                  <a:pt x="2415241" y="364862"/>
                  <a:pt x="2004933" y="243724"/>
                </a:cubicBezTo>
                <a:cubicBezTo>
                  <a:pt x="1594625" y="122586"/>
                  <a:pt x="744703" y="-106015"/>
                  <a:pt x="410595" y="56154"/>
                </a:cubicBezTo>
                <a:close/>
              </a:path>
            </a:pathLst>
          </a:cu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5874605" y="2429489"/>
            <a:ext cx="585787" cy="180975"/>
          </a:xfrm>
          <a:prstGeom prst="line">
            <a:avLst/>
          </a:prstGeom>
          <a:noFill/>
          <a:ln w="508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7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281356"/>
                <a:ext cx="7772400" cy="838200"/>
              </a:xfrm>
            </p:spPr>
            <p:txBody>
              <a:bodyPr/>
              <a:lstStyle/>
              <a:p>
                <a:r>
                  <a:rPr lang="en-CA" dirty="0" smtClean="0"/>
                  <a:t>Motivation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 smtClean="0"/>
                  <a:t>-route cuts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81356"/>
                <a:ext cx="7772400" cy="838200"/>
              </a:xfrm>
              <a:blipFill rotWithShape="0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89187"/>
                <a:ext cx="7772400" cy="5105400"/>
              </a:xfrm>
            </p:spPr>
            <p:txBody>
              <a:bodyPr/>
              <a:lstStyle/>
              <a:p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Abstract a network attacker’s problem who seeks to reduce connectivity below a threshold </a:t>
                </a: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(“standard” cut problems model complete disconnection)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Connections to network interdiction problems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Arise as dual objects to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sz="2400" dirty="0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-route flows</a:t>
                </a:r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 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CA" altLang="en-US" sz="2000" i="1" dirty="0" smtClean="0">
                        <a:solidFill>
                          <a:srgbClr val="D3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sz="2000" dirty="0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-route flows: </a:t>
                </a: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fault-tolerant version of flows where we pack tuples of k edge-disjoint paths; introduced by </a:t>
                </a:r>
                <a:r>
                  <a:rPr lang="en-CA" altLang="en-US" sz="2000" dirty="0" err="1" smtClean="0">
                    <a:ea typeface="ＭＳ Ｐゴシック" panose="020B0600070205080204" pitchFamily="34" charset="-128"/>
                  </a:rPr>
                  <a:t>Kishimito</a:t>
                </a: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 (K96); recent applications in network design (CEV12)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-route cut identifies bottleneck when we seek a certain level of robustness in the network</a:t>
                </a:r>
              </a:p>
              <a:p>
                <a:pPr>
                  <a:spcBef>
                    <a:spcPts val="800"/>
                  </a:spcBef>
                </a:pPr>
                <a:r>
                  <a:rPr lang="en-CA" altLang="en-US" sz="2400" dirty="0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All-pairs version</a:t>
                </a:r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 of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-MC </a:t>
                </a: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(every pair of nodes is a commodity)</a:t>
                </a:r>
                <a:r>
                  <a:rPr lang="en-CA" altLang="en-US" sz="2400" dirty="0" smtClean="0">
                    <a:ea typeface="ＭＳ Ｐゴシック" panose="020B0600070205080204" pitchFamily="34" charset="-128"/>
                  </a:rPr>
                  <a:t>: special case of </a:t>
                </a:r>
                <a:r>
                  <a:rPr lang="en-CA" altLang="en-US" sz="2400" dirty="0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min-cost </a:t>
                </a:r>
                <a:r>
                  <a:rPr lang="en-CA" altLang="en-US" sz="2400" dirty="0" err="1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subgraph</a:t>
                </a:r>
                <a:r>
                  <a:rPr lang="en-CA" altLang="en-US" sz="2400" dirty="0" smtClean="0">
                    <a:solidFill>
                      <a:srgbClr val="D30000"/>
                    </a:solidFill>
                    <a:ea typeface="ＭＳ Ｐゴシック" panose="020B0600070205080204" pitchFamily="34" charset="-128"/>
                  </a:rPr>
                  <a:t> excluding a fixed minor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constant-approximation known for node-deletion version with: </a:t>
                </a:r>
                <a:r>
                  <a:rPr lang="en-CA" altLang="en-US" sz="2000" dirty="0" smtClean="0">
                    <a:solidFill>
                      <a:srgbClr val="33CC33"/>
                    </a:solidFill>
                    <a:ea typeface="ＭＳ Ｐゴシック" panose="020B0600070205080204" pitchFamily="34" charset="-128"/>
                  </a:rPr>
                  <a:t>unit node costs </a:t>
                </a:r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(FLMS12), arbitrary node costs for </a:t>
                </a:r>
                <a14:m>
                  <m:oMath xmlns:m="http://schemas.openxmlformats.org/officeDocument/2006/math">
                    <m:r>
                      <a:rPr lang="en-CA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CA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=3</m:t>
                    </m:r>
                  </m:oMath>
                </a14:m>
                <a:r>
                  <a:rPr lang="en-CA" altLang="en-US" sz="2000" dirty="0" smtClean="0">
                    <a:ea typeface="ＭＳ Ｐゴシック" panose="020B0600070205080204" pitchFamily="34" charset="-128"/>
                  </a:rPr>
                  <a:t> (FJP10)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89187"/>
                <a:ext cx="7772400" cy="5105400"/>
              </a:xfrm>
              <a:blipFill rotWithShape="0">
                <a:blip r:embed="rId3"/>
                <a:stretch>
                  <a:fillRect l="-1647" t="-2270" r="-235" b="-9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6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262" y="820615"/>
                <a:ext cx="8311662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800" dirty="0" smtClean="0"/>
                  <a:t>-route cut problems turn out to be much more challenging than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800" dirty="0" smtClean="0"/>
                  <a:t>-route counterparts </a:t>
                </a:r>
                <a:r>
                  <a:rPr lang="en-CA" dirty="0" smtClean="0"/>
                  <a:t>(will see this)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800" dirty="0" smtClean="0"/>
                  <a:t>Significant difficulties arise in adapting techniques (e.g., region-growing, </a:t>
                </a:r>
                <a:r>
                  <a:rPr lang="en-CA" sz="2800" dirty="0" err="1" smtClean="0"/>
                  <a:t>Racke</a:t>
                </a:r>
                <a:r>
                  <a:rPr lang="en-CA" sz="2800" dirty="0" smtClean="0"/>
                  <a:t>-trees) for (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800" dirty="0" smtClean="0"/>
                  <a:t>-route) cut problems</a:t>
                </a:r>
              </a:p>
              <a:p>
                <a:pPr>
                  <a:spcBef>
                    <a:spcPts val="1200"/>
                  </a:spcBef>
                  <a:tabLst>
                    <a:tab pos="446088" algn="l"/>
                    <a:tab pos="4219575" algn="l"/>
                  </a:tabLst>
                </a:pPr>
                <a:r>
                  <a:rPr lang="en-CA" sz="2800" dirty="0" smtClean="0"/>
                  <a:t>Look for </a:t>
                </a:r>
                <a:r>
                  <a:rPr lang="en-CA" sz="2800" dirty="0" err="1" smtClean="0"/>
                  <a:t>bicriteria</a:t>
                </a:r>
                <a:r>
                  <a:rPr lang="en-CA" sz="2800" dirty="0" smtClean="0"/>
                  <a:t> guarantees:	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 smtClean="0"/>
                  <a:t>-approx. means</a:t>
                </a:r>
              </a:p>
              <a:p>
                <a:pPr>
                  <a:tabLst>
                    <a:tab pos="446088" algn="l"/>
                    <a:tab pos="4219575" algn="l"/>
                  </a:tabLst>
                </a:pPr>
                <a:r>
                  <a:rPr lang="en-CA" sz="2600" dirty="0" smtClean="0"/>
                  <a:t>	edge-set </a:t>
                </a:r>
                <a14:m>
                  <m:oMath xmlns:m="http://schemas.openxmlformats.org/officeDocument/2006/math">
                    <m:r>
                      <a:rPr lang="en-CA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sz="2600" dirty="0" smtClean="0"/>
                  <a:t> of cost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A" sz="2600" dirty="0" smtClean="0"/>
                  <a:t>(optimum)</a:t>
                </a:r>
              </a:p>
              <a:p>
                <a:pPr>
                  <a:tabLst>
                    <a:tab pos="446088" algn="l"/>
                    <a:tab pos="4219575" algn="l"/>
                  </a:tabLst>
                </a:pPr>
                <a:r>
                  <a:rPr lang="en-CA" sz="2600" dirty="0"/>
                  <a:t>	</a:t>
                </a:r>
                <a:r>
                  <a:rPr lang="en-CA" sz="2600" dirty="0" smtClean="0"/>
                  <a:t>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6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600" dirty="0" smtClean="0"/>
                  <a:t>pair is at most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CA" sz="2600" dirty="0" smtClean="0"/>
                  <a:t>-edge-connected 	after removing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CA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62" y="820615"/>
                <a:ext cx="8311662" cy="3754874"/>
              </a:xfrm>
              <a:prstGeom prst="rect">
                <a:avLst/>
              </a:prstGeom>
              <a:blipFill rotWithShape="0">
                <a:blip r:embed="rId2"/>
                <a:stretch>
                  <a:fillRect l="-1466" t="-1786" r="-660" b="-30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3755"/>
            <a:ext cx="7772400" cy="838200"/>
          </a:xfrm>
        </p:spPr>
        <p:txBody>
          <a:bodyPr/>
          <a:lstStyle/>
          <a:p>
            <a:r>
              <a:rPr lang="en-CA" dirty="0" smtClean="0"/>
              <a:t>Our results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2709" y="1576754"/>
                <a:ext cx="8241322" cy="4917831"/>
              </a:xfrm>
            </p:spPr>
            <p:txBody>
              <a:bodyPr/>
              <a:lstStyle/>
              <a:p>
                <a:pPr marL="269875" indent="-269875"/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cut is at least as hard as densest-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</a:t>
                </a:r>
                <a:r>
                  <a:rPr lang="en-CA" sz="2400" dirty="0" err="1" smtClean="0"/>
                  <a:t>subgraph</a:t>
                </a:r>
                <a:r>
                  <a:rPr lang="en-CA" sz="2400" dirty="0" smtClean="0"/>
                  <a:t> (D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S) even on uniform </a:t>
                </a:r>
                <a:r>
                  <a:rPr lang="en-CA" sz="2400" dirty="0" err="1" smtClean="0"/>
                  <a:t>hypergraphs</a:t>
                </a:r>
                <a:endParaRPr lang="en-CA" sz="2400" dirty="0" smtClean="0"/>
              </a:p>
              <a:p>
                <a:pPr marL="620713" lvl="1" indent="-257175"/>
                <a:r>
                  <a:rPr lang="en-CA" sz="2200" dirty="0" err="1"/>
                  <a:t>U</a:t>
                </a:r>
                <a:r>
                  <a:rPr lang="en-CA" sz="2200" dirty="0" err="1" smtClean="0"/>
                  <a:t>nicriterion</a:t>
                </a:r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CA" sz="2200" dirty="0" smtClean="0"/>
                  <a:t>-approx.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cut 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CA" sz="2200" dirty="0" smtClean="0"/>
                  <a:t>improve the state-of-the-art for D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/>
                  <a:t>S on graphs, and prove the existence of a family of one-way functions (A11)</a:t>
                </a:r>
              </a:p>
              <a:p>
                <a:pPr marL="620713" lvl="1" indent="-257175">
                  <a:spcBef>
                    <a:spcPts val="600"/>
                  </a:spcBef>
                </a:pPr>
                <a:r>
                  <a:rPr lang="en-CA" sz="2200" dirty="0" smtClean="0"/>
                  <a:t>Previously only NP-hardness was known; CMRZ12 prove similar hardness for </a:t>
                </a:r>
                <a:r>
                  <a:rPr lang="en-CA" sz="2200" dirty="0" smtClean="0">
                    <a:solidFill>
                      <a:srgbClr val="D30000"/>
                    </a:solidFill>
                  </a:rPr>
                  <a:t>vertex-connectivity version </a:t>
                </a:r>
                <a:r>
                  <a:rPr lang="en-CA" sz="2200" dirty="0" smtClean="0"/>
                  <a:t>of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cut</a:t>
                </a:r>
              </a:p>
              <a:p>
                <a:pPr marL="620713" lvl="1" indent="-257175">
                  <a:spcBef>
                    <a:spcPts val="600"/>
                  </a:spcBef>
                </a:pPr>
                <a:r>
                  <a:rPr lang="en-CA" sz="2200" dirty="0" smtClean="0"/>
                  <a:t>Marked difference with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200" dirty="0" smtClean="0"/>
                  <a:t>-route cuts; justifies </a:t>
                </a:r>
                <a:r>
                  <a:rPr lang="en-CA" sz="2200" dirty="0" err="1" smtClean="0"/>
                  <a:t>bicriteria</a:t>
                </a:r>
                <a:r>
                  <a:rPr lang="en-CA" sz="2200" dirty="0" smtClean="0"/>
                  <a:t> approx.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9" y="1576754"/>
                <a:ext cx="8241322" cy="4917831"/>
              </a:xfrm>
              <a:blipFill rotWithShape="0">
                <a:blip r:embed="rId2"/>
                <a:stretch>
                  <a:fillRect l="-1479" t="-2357" r="-18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3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3755"/>
            <a:ext cx="7772400" cy="838200"/>
          </a:xfrm>
        </p:spPr>
        <p:txBody>
          <a:bodyPr/>
          <a:lstStyle/>
          <a:p>
            <a:r>
              <a:rPr lang="en-CA" dirty="0" smtClean="0"/>
              <a:t>Our results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2709" y="1576754"/>
                <a:ext cx="8194430" cy="4917831"/>
              </a:xfrm>
            </p:spPr>
            <p:txBody>
              <a:bodyPr/>
              <a:lstStyle/>
              <a:p>
                <a:pPr marL="269875" indent="-269875"/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400" dirty="0" smtClean="0"/>
                  <a:t>cut is at least as hard as densest-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</a:t>
                </a:r>
                <a:r>
                  <a:rPr lang="en-CA" sz="2400" dirty="0" err="1" smtClean="0"/>
                  <a:t>subgraph</a:t>
                </a:r>
                <a:r>
                  <a:rPr lang="en-CA" sz="2400" dirty="0" smtClean="0"/>
                  <a:t> (D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S) even on uniform </a:t>
                </a:r>
                <a:r>
                  <a:rPr lang="en-CA" sz="2400" dirty="0" err="1" smtClean="0"/>
                  <a:t>hypergraphs</a:t>
                </a:r>
                <a:endParaRPr lang="en-CA" sz="2400" dirty="0" smtClean="0"/>
              </a:p>
              <a:p>
                <a:pPr marL="620713" lvl="1" indent="-257175"/>
                <a:r>
                  <a:rPr lang="en-CA" sz="2200" dirty="0" err="1"/>
                  <a:t>U</a:t>
                </a:r>
                <a:r>
                  <a:rPr lang="en-CA" sz="2200" dirty="0" err="1" smtClean="0"/>
                  <a:t>nicriterion</a:t>
                </a:r>
                <a:r>
                  <a:rPr lang="en-CA" sz="2200" dirty="0" smtClean="0"/>
                  <a:t>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sSub>
                          <m:sSub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approx. for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2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CA" sz="2200" dirty="0" smtClean="0"/>
                  <a:t>cut unlikely</a:t>
                </a:r>
              </a:p>
              <a:p>
                <a:pPr marL="620713" lvl="1" indent="-257175"/>
                <a:r>
                  <a:rPr lang="en-CA" sz="2200" dirty="0" smtClean="0"/>
                  <a:t>Previously only NP-hardness was known</a:t>
                </a:r>
              </a:p>
              <a:p>
                <a:pPr marL="269875" indent="-269875">
                  <a:spcBef>
                    <a:spcPts val="1800"/>
                  </a:spcBef>
                </a:pPr>
                <a:r>
                  <a:rPr lang="en-CA" sz="2400" dirty="0" smtClean="0"/>
                  <a:t>For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 smtClean="0"/>
                  <a:t>-route </a:t>
                </a:r>
                <a:r>
                  <a:rPr lang="en-CA" sz="2400" dirty="0" err="1" smtClean="0"/>
                  <a:t>multiway</a:t>
                </a:r>
                <a:r>
                  <a:rPr lang="en-CA" sz="2400" dirty="0" smtClean="0"/>
                  <a:t> cut:</a:t>
                </a:r>
              </a:p>
              <a:p>
                <a:pPr marL="620713" lvl="1" indent="-257175"/>
                <a:r>
                  <a:rPr lang="en-CA" sz="2200" dirty="0" smtClean="0"/>
                  <a:t>Devise simple combinatorial algorithms that achieve approx.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200" dirty="0" smtClean="0"/>
                  <a:t>for unit costs,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200" dirty="0" smtClean="0"/>
                  <a:t> for general costs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9" y="1576754"/>
                <a:ext cx="8194430" cy="4917831"/>
              </a:xfrm>
              <a:blipFill rotWithShape="0">
                <a:blip r:embed="rId2"/>
                <a:stretch>
                  <a:fillRect l="-1487" t="-23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04536" y="3345871"/>
            <a:ext cx="324248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approximation in connectivity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72552" y="4783772"/>
            <a:ext cx="245305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approximation in cost</a:t>
            </a:r>
            <a:endParaRPr lang="en-CA" sz="2000" dirty="0"/>
          </a:p>
        </p:txBody>
      </p:sp>
      <p:sp>
        <p:nvSpPr>
          <p:cNvPr id="6" name="Right Arrow 5"/>
          <p:cNvSpPr/>
          <p:nvPr/>
        </p:nvSpPr>
        <p:spPr bwMode="auto">
          <a:xfrm rot="20739342" flipV="1">
            <a:off x="1971485" y="3764484"/>
            <a:ext cx="2271059" cy="21917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437855">
            <a:off x="2555306" y="4531158"/>
            <a:ext cx="275089" cy="23131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49206</TotalTime>
  <Words>1122</Words>
  <Application>Microsoft Office PowerPoint</Application>
  <PresentationFormat>On-screen Show (4:3)</PresentationFormat>
  <Paragraphs>228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Cambria Math</vt:lpstr>
      <vt:lpstr>Comic Sans MS</vt:lpstr>
      <vt:lpstr>Gill Sans MT</vt:lpstr>
      <vt:lpstr>Times New Roman</vt:lpstr>
      <vt:lpstr>Default Design</vt:lpstr>
      <vt:lpstr>Region-Growing and Combinatorial Algorithms for  k-Route Cut Problems</vt:lpstr>
      <vt:lpstr>Multicut problem</vt:lpstr>
      <vt:lpstr>Multicut problem</vt:lpstr>
      <vt:lpstr>k-route multicut (k-MC)</vt:lpstr>
      <vt:lpstr>k-route multicut (k-MC)</vt:lpstr>
      <vt:lpstr>Motivation for k-route cuts</vt:lpstr>
      <vt:lpstr>PowerPoint Presentation</vt:lpstr>
      <vt:lpstr>Our results</vt:lpstr>
      <vt:lpstr>Our results</vt:lpstr>
      <vt:lpstr>Our results</vt:lpstr>
      <vt:lpstr>Our results (contd.)</vt:lpstr>
      <vt:lpstr>k-MWC: combinatorial algorithm</vt:lpstr>
      <vt:lpstr>k-MWC: combinatorial algorithm</vt:lpstr>
      <vt:lpstr>k-MWC: combinatorial algorithm</vt:lpstr>
      <vt:lpstr>Linear program (LP) for k-MC</vt:lpstr>
      <vt:lpstr>Region growing</vt:lpstr>
      <vt:lpstr>Region growing for k-route cut</vt:lpstr>
      <vt:lpstr>Our region-growing lemma</vt:lpstr>
      <vt:lpstr>Our region-growing lemma</vt:lpstr>
      <vt:lpstr>Rounding algorithm for 2-MC</vt:lpstr>
      <vt:lpstr>Summary and open questions</vt:lpstr>
      <vt:lpstr>Summary and open questions</vt:lpstr>
      <vt:lpstr>Thank You</vt:lpstr>
    </vt:vector>
  </TitlesOfParts>
  <Company>Dept. of Computer Science, 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Optimization is (almost) as easy as Deterministic Optimization</dc:title>
  <dc:creator>Chaitanya Swamy</dc:creator>
  <cp:lastModifiedBy>Chaitanya Swamy</cp:lastModifiedBy>
  <cp:revision>382</cp:revision>
  <dcterms:created xsi:type="dcterms:W3CDTF">2011-06-14T21:20:02Z</dcterms:created>
  <dcterms:modified xsi:type="dcterms:W3CDTF">2016-09-23T16:23:20Z</dcterms:modified>
</cp:coreProperties>
</file>