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467" r:id="rId3"/>
    <p:sldId id="465" r:id="rId4"/>
    <p:sldId id="469" r:id="rId5"/>
    <p:sldId id="470" r:id="rId6"/>
    <p:sldId id="471" r:id="rId7"/>
    <p:sldId id="472" r:id="rId8"/>
    <p:sldId id="473" r:id="rId9"/>
    <p:sldId id="475" r:id="rId10"/>
    <p:sldId id="476" r:id="rId11"/>
    <p:sldId id="477" r:id="rId12"/>
    <p:sldId id="481" r:id="rId13"/>
    <p:sldId id="482" r:id="rId14"/>
    <p:sldId id="484" r:id="rId15"/>
    <p:sldId id="485" r:id="rId16"/>
    <p:sldId id="494" r:id="rId17"/>
    <p:sldId id="505" r:id="rId18"/>
    <p:sldId id="493" r:id="rId19"/>
    <p:sldId id="495" r:id="rId20"/>
    <p:sldId id="496" r:id="rId21"/>
    <p:sldId id="497" r:id="rId22"/>
    <p:sldId id="498" r:id="rId23"/>
    <p:sldId id="49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ill Sans MT" panose="020B0502020104020203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9">
          <p15:clr>
            <a:srgbClr val="A4A3A4"/>
          </p15:clr>
        </p15:guide>
        <p15:guide id="2" pos="11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0000"/>
    <a:srgbClr val="0000FF"/>
    <a:srgbClr val="33CC5D"/>
    <a:srgbClr val="C96EE3"/>
    <a:srgbClr val="FF9933"/>
    <a:srgbClr val="F39BFF"/>
    <a:srgbClr val="D458FF"/>
    <a:srgbClr val="FF3300"/>
    <a:srgbClr val="FFFFFF"/>
    <a:srgbClr val="8BB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353" y="65"/>
      </p:cViewPr>
      <p:guideLst>
        <p:guide orient="horz" pos="3159"/>
        <p:guide pos="1111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056095B-66A0-4B87-B832-4993DF4408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398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87847E8B-C166-4859-88A3-72BA5B7905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8115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35F06B-9973-4265-BE41-27C0663673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4063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3A4093-4B1A-46C1-8890-BE6BCE17D7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332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F2E2D2-B117-4293-B612-55EE701BCA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6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61B45C-D046-4B18-A426-87556D389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659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9BEC8-E71A-43DC-81BF-D071B8B17B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327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0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0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588D2E-8C44-4F34-A5D7-A534D4B944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277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C8B706-5CAF-483D-8132-E0128054F6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830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2000"/>
            <a:ext cx="77724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7320E-EB5F-4355-B6CB-5C86468A2C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1663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B3FA2-D711-4E71-946B-73F31E77B4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481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EFAB74-E0F6-48C5-AA41-04394CE7A8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46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FF26A-BF93-46DC-B83F-679010F662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5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520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0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26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ill Sans MT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Theory Seminar, 11/2003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770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C5578F20-BA39-42BF-B0D6-94F0362F46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20000"/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0000"/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775" y="445235"/>
            <a:ext cx="8969375" cy="1981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Approximation Algorithms for  Regret-Bounded </a:t>
            </a:r>
            <a:r>
              <a:rPr lang="en-US" altLang="en-US" dirty="0">
                <a:ea typeface="ＭＳ Ｐゴシック" panose="020B0600070205080204" pitchFamily="34" charset="-128"/>
              </a:rPr>
              <a:t>V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ehicle </a:t>
            </a:r>
            <a:r>
              <a:rPr lang="en-US" altLang="en-US" dirty="0">
                <a:ea typeface="ＭＳ Ｐゴシック" panose="020B0600070205080204" pitchFamily="34" charset="-128"/>
              </a:rPr>
              <a:t>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outing and Applications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743935"/>
            <a:ext cx="8053388" cy="3352800"/>
          </a:xfrm>
        </p:spPr>
        <p:txBody>
          <a:bodyPr/>
          <a:lstStyle/>
          <a:p>
            <a:pPr eaLnBrk="1" hangingPunct="1"/>
            <a:endParaRPr lang="en-US" altLang="en-US" sz="1000" dirty="0" smtClean="0">
              <a:ea typeface="ＭＳ Ｐゴシック" panose="020B0600070205080204" pitchFamily="34" charset="-128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en-US" sz="3600" dirty="0" smtClean="0">
                <a:ea typeface="ＭＳ Ｐゴシック" panose="020B0600070205080204" pitchFamily="34" charset="-128"/>
              </a:rPr>
              <a:t>Chaitanya Swamy</a:t>
            </a:r>
          </a:p>
          <a:p>
            <a:pPr eaLnBrk="1" hangingPunct="1"/>
            <a:r>
              <a:rPr lang="en-US" altLang="en-US" sz="3600" dirty="0" smtClean="0">
                <a:ea typeface="ＭＳ Ｐゴシック" panose="020B0600070205080204" pitchFamily="34" charset="-128"/>
              </a:rPr>
              <a:t>University of Waterloo</a:t>
            </a:r>
          </a:p>
          <a:p>
            <a:pPr eaLnBrk="1" hangingPunct="1"/>
            <a:endParaRPr lang="en-US" altLang="en-US" sz="24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600" dirty="0" smtClean="0">
                <a:ea typeface="ＭＳ Ｐゴシック" panose="020B0600070205080204" pitchFamily="34" charset="-128"/>
              </a:rPr>
              <a:t>Joint work with Zachary </a:t>
            </a:r>
            <a:r>
              <a:rPr lang="en-US" altLang="en-US" sz="3600" dirty="0" err="1" smtClean="0">
                <a:ea typeface="ＭＳ Ｐゴシック" panose="020B0600070205080204" pitchFamily="34" charset="-128"/>
              </a:rPr>
              <a:t>Friggstad</a:t>
            </a:r>
            <a:endParaRPr lang="en-US" altLang="en-US" sz="3600" dirty="0" smtClean="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600" dirty="0" smtClean="0">
                <a:ea typeface="ＭＳ Ｐゴシック" panose="020B0600070205080204" pitchFamily="34" charset="-128"/>
              </a:rPr>
              <a:t>University of Alberta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Related 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0000"/>
            <a:ext cx="7772400" cy="4938185"/>
          </a:xfrm>
        </p:spPr>
        <p:txBody>
          <a:bodyPr/>
          <a:lstStyle/>
          <a:p>
            <a:r>
              <a:rPr lang="en-CA" sz="2400" dirty="0" smtClean="0"/>
              <a:t>Additive-RVRP proposed in Operations Research literature under the generic name “</a:t>
            </a:r>
            <a:r>
              <a:rPr lang="en-CA" sz="2400" dirty="0" err="1" smtClean="0">
                <a:solidFill>
                  <a:srgbClr val="D30000"/>
                </a:solidFill>
              </a:rPr>
              <a:t>schoolbus</a:t>
            </a:r>
            <a:r>
              <a:rPr lang="en-CA" sz="2400" dirty="0" smtClean="0">
                <a:solidFill>
                  <a:srgbClr val="D30000"/>
                </a:solidFill>
              </a:rPr>
              <a:t> problem</a:t>
            </a:r>
            <a:r>
              <a:rPr lang="en-CA" sz="2400" dirty="0" smtClean="0"/>
              <a:t>”</a:t>
            </a:r>
          </a:p>
          <a:p>
            <a:r>
              <a:rPr lang="en-CA" sz="2400" dirty="0" smtClean="0">
                <a:solidFill>
                  <a:srgbClr val="0000FF"/>
                </a:solidFill>
              </a:rPr>
              <a:t>Bock et al. </a:t>
            </a:r>
            <a:r>
              <a:rPr lang="en-CA" sz="2400" dirty="0" smtClean="0"/>
              <a:t>studied RVRP and k-RVRP, and design: </a:t>
            </a:r>
          </a:p>
          <a:p>
            <a:pPr lvl="1">
              <a:buClr>
                <a:srgbClr val="00B050"/>
              </a:buClr>
            </a:pPr>
            <a:r>
              <a:rPr lang="en-CA" sz="2200" dirty="0" smtClean="0"/>
              <a:t>an </a:t>
            </a:r>
            <a:r>
              <a:rPr lang="en-CA" sz="2200" dirty="0" smtClean="0">
                <a:solidFill>
                  <a:srgbClr val="0000FF"/>
                </a:solidFill>
              </a:rPr>
              <a:t>O(log n)</a:t>
            </a:r>
            <a:r>
              <a:rPr lang="en-CA" sz="2200" dirty="0" smtClean="0"/>
              <a:t>-approximation using set cover + orienteering</a:t>
            </a:r>
          </a:p>
          <a:p>
            <a:pPr lvl="1">
              <a:buClr>
                <a:srgbClr val="00B050"/>
              </a:buClr>
            </a:pPr>
            <a:r>
              <a:rPr lang="en-CA" sz="2200" dirty="0"/>
              <a:t>a</a:t>
            </a:r>
            <a:r>
              <a:rPr lang="en-CA" sz="2200" dirty="0" smtClean="0"/>
              <a:t> </a:t>
            </a:r>
            <a:r>
              <a:rPr lang="en-CA" sz="2200" dirty="0" smtClean="0">
                <a:solidFill>
                  <a:srgbClr val="0000FF"/>
                </a:solidFill>
              </a:rPr>
              <a:t>3</a:t>
            </a:r>
            <a:r>
              <a:rPr lang="en-CA" sz="2200" dirty="0" smtClean="0"/>
              <a:t>-approximation algorithm in tree metrics</a:t>
            </a:r>
          </a:p>
          <a:p>
            <a:pPr lvl="1">
              <a:buClr>
                <a:srgbClr val="00B050"/>
              </a:buClr>
            </a:pPr>
            <a:r>
              <a:rPr lang="en-CA" sz="2200" dirty="0" smtClean="0"/>
              <a:t>a </a:t>
            </a:r>
            <a:r>
              <a:rPr lang="en-CA" sz="2200" dirty="0" smtClean="0">
                <a:solidFill>
                  <a:srgbClr val="0000FF"/>
                </a:solidFill>
              </a:rPr>
              <a:t>12.5</a:t>
            </a:r>
            <a:r>
              <a:rPr lang="en-CA" sz="2200" dirty="0" smtClean="0"/>
              <a:t>-approximation for k-RVRP in tree metrics</a:t>
            </a:r>
          </a:p>
          <a:p>
            <a:r>
              <a:rPr lang="en-CA" sz="2400" dirty="0" smtClean="0"/>
              <a:t>Additive regret also studied by </a:t>
            </a:r>
            <a:r>
              <a:rPr lang="en-CA" sz="2400" dirty="0" smtClean="0">
                <a:solidFill>
                  <a:srgbClr val="0000FF"/>
                </a:solidFill>
              </a:rPr>
              <a:t>Blum et al.</a:t>
            </a:r>
            <a:r>
              <a:rPr lang="en-CA" sz="2400" dirty="0" smtClean="0"/>
              <a:t>, who used excess to denote regret. They used the </a:t>
            </a:r>
            <a:r>
              <a:rPr lang="en-CA" sz="2400" dirty="0" smtClean="0">
                <a:solidFill>
                  <a:srgbClr val="D30000"/>
                </a:solidFill>
              </a:rPr>
              <a:t>min-excess path problem</a:t>
            </a:r>
            <a:r>
              <a:rPr lang="en-CA" sz="2400" dirty="0" smtClean="0"/>
              <a:t> to approximate orienteering.</a:t>
            </a:r>
          </a:p>
          <a:p>
            <a:r>
              <a:rPr lang="en-CA" sz="2400" dirty="0" err="1" smtClean="0">
                <a:solidFill>
                  <a:srgbClr val="0000FF"/>
                </a:solidFill>
              </a:rPr>
              <a:t>Nagarajan</a:t>
            </a:r>
            <a:r>
              <a:rPr lang="en-CA" sz="2400" dirty="0" smtClean="0">
                <a:solidFill>
                  <a:srgbClr val="0000FF"/>
                </a:solidFill>
              </a:rPr>
              <a:t>-Ravi</a:t>
            </a:r>
            <a:r>
              <a:rPr lang="en-CA" sz="2400" dirty="0" smtClean="0"/>
              <a:t> studied distance-constrained VRP:</a:t>
            </a:r>
          </a:p>
          <a:p>
            <a:pPr lvl="1">
              <a:buClr>
                <a:srgbClr val="00B050"/>
              </a:buClr>
            </a:pPr>
            <a:r>
              <a:rPr lang="en-CA" sz="2200" dirty="0" smtClean="0"/>
              <a:t>give an </a:t>
            </a:r>
            <a:r>
              <a:rPr lang="en-CA" sz="2200" dirty="0" smtClean="0">
                <a:solidFill>
                  <a:srgbClr val="0000FF"/>
                </a:solidFill>
              </a:rPr>
              <a:t>O(min{log D, log n})</a:t>
            </a:r>
            <a:r>
              <a:rPr lang="en-CA" sz="2200" dirty="0" smtClean="0"/>
              <a:t>-approx. (</a:t>
            </a:r>
            <a:r>
              <a:rPr lang="en-CA" sz="2200" dirty="0" smtClean="0">
                <a:solidFill>
                  <a:srgbClr val="0000FF"/>
                </a:solidFill>
              </a:rPr>
              <a:t>D</a:t>
            </a:r>
            <a:r>
              <a:rPr lang="en-CA" sz="2200" baseline="-25000" dirty="0" smtClean="0"/>
              <a:t> </a:t>
            </a:r>
            <a:r>
              <a:rPr lang="en-CA" sz="2200" dirty="0" smtClean="0"/>
              <a:t>=</a:t>
            </a:r>
            <a:r>
              <a:rPr lang="en-CA" sz="2200" baseline="-25000" dirty="0" smtClean="0"/>
              <a:t> </a:t>
            </a:r>
            <a:r>
              <a:rPr lang="en-CA" sz="2200" dirty="0" smtClean="0"/>
              <a:t>distance bound)</a:t>
            </a:r>
          </a:p>
          <a:p>
            <a:pPr lvl="1">
              <a:buClr>
                <a:srgbClr val="00B050"/>
              </a:buClr>
            </a:pPr>
            <a:r>
              <a:rPr lang="en-CA" sz="2200" dirty="0">
                <a:solidFill>
                  <a:srgbClr val="0000FF"/>
                </a:solidFill>
              </a:rPr>
              <a:t>2</a:t>
            </a:r>
            <a:r>
              <a:rPr lang="en-CA" sz="2200" dirty="0" smtClean="0"/>
              <a:t>-approximation in tree metrics</a:t>
            </a:r>
          </a:p>
        </p:txBody>
      </p:sp>
    </p:spTree>
    <p:extLst>
      <p:ext uri="{BB962C8B-B14F-4D97-AF65-F5344CB8AC3E}">
        <p14:creationId xmlns:p14="http://schemas.microsoft.com/office/powerpoint/2010/main" val="66988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 useful transformation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2600" dirty="0" smtClean="0"/>
              <a:t>Define </a:t>
            </a:r>
            <a:r>
              <a:rPr lang="en-CA" sz="2600" dirty="0" err="1" smtClean="0">
                <a:solidFill>
                  <a:srgbClr val="0000FF"/>
                </a:solidFill>
              </a:rPr>
              <a:t>c</a:t>
            </a:r>
            <a:r>
              <a:rPr lang="en-CA" sz="26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600" baseline="-25000" dirty="0" err="1" smtClean="0">
                <a:solidFill>
                  <a:srgbClr val="0000FF"/>
                </a:solidFill>
              </a:rPr>
              <a:t>u,v</a:t>
            </a:r>
            <a:r>
              <a:rPr lang="en-CA" sz="2600" dirty="0" smtClean="0">
                <a:solidFill>
                  <a:srgbClr val="0000FF"/>
                </a:solidFill>
              </a:rPr>
              <a:t> := D</a:t>
            </a:r>
            <a:r>
              <a:rPr lang="en-CA" sz="2600" baseline="-25000" dirty="0" smtClean="0">
                <a:solidFill>
                  <a:srgbClr val="0000FF"/>
                </a:solidFill>
              </a:rPr>
              <a:t>u</a:t>
            </a:r>
            <a:r>
              <a:rPr lang="en-CA" sz="2600" dirty="0" smtClean="0">
                <a:solidFill>
                  <a:srgbClr val="0000FF"/>
                </a:solidFill>
              </a:rPr>
              <a:t> + </a:t>
            </a:r>
            <a:r>
              <a:rPr lang="en-CA" sz="2600" dirty="0" err="1" smtClean="0">
                <a:solidFill>
                  <a:srgbClr val="0000FF"/>
                </a:solidFill>
              </a:rPr>
              <a:t>c</a:t>
            </a:r>
            <a:r>
              <a:rPr lang="en-CA" sz="2600" baseline="-25000" dirty="0" err="1" smtClean="0">
                <a:solidFill>
                  <a:srgbClr val="0000FF"/>
                </a:solidFill>
              </a:rPr>
              <a:t>uv</a:t>
            </a:r>
            <a:r>
              <a:rPr lang="en-CA" sz="2600" dirty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– </a:t>
            </a:r>
            <a:r>
              <a:rPr lang="en-CA" sz="2600" dirty="0" err="1" smtClean="0">
                <a:solidFill>
                  <a:srgbClr val="0000FF"/>
                </a:solidFill>
              </a:rPr>
              <a:t>D</a:t>
            </a:r>
            <a:r>
              <a:rPr lang="en-CA" sz="2600" baseline="-25000" dirty="0" err="1" smtClean="0">
                <a:solidFill>
                  <a:srgbClr val="0000FF"/>
                </a:solidFill>
              </a:rPr>
              <a:t>v</a:t>
            </a:r>
            <a:r>
              <a:rPr lang="en-CA" sz="2600" dirty="0"/>
              <a:t> </a:t>
            </a:r>
            <a:r>
              <a:rPr lang="en-CA" sz="2600" dirty="0" smtClean="0"/>
              <a:t>for all </a:t>
            </a:r>
            <a:r>
              <a:rPr lang="en-CA" sz="2600" dirty="0" smtClean="0">
                <a:solidFill>
                  <a:srgbClr val="0000FF"/>
                </a:solidFill>
              </a:rPr>
              <a:t>u, v</a:t>
            </a:r>
            <a:r>
              <a:rPr lang="en-CA" sz="26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400" baseline="-25000" dirty="0"/>
              <a:t> </a:t>
            </a:r>
            <a:r>
              <a:rPr lang="en-CA" sz="2400" dirty="0" smtClean="0"/>
              <a:t>is an </a:t>
            </a:r>
            <a:r>
              <a:rPr lang="en-CA" sz="2400" dirty="0" smtClean="0">
                <a:solidFill>
                  <a:srgbClr val="C00000"/>
                </a:solidFill>
              </a:rPr>
              <a:t>asymmetric metric</a:t>
            </a:r>
            <a:r>
              <a:rPr lang="en-CA" sz="2400" dirty="0" smtClean="0"/>
              <a:t> – call this the </a:t>
            </a:r>
            <a:r>
              <a:rPr lang="en-CA" sz="2400" dirty="0" smtClean="0">
                <a:solidFill>
                  <a:srgbClr val="C00000"/>
                </a:solidFill>
              </a:rPr>
              <a:t>regret metric</a:t>
            </a:r>
          </a:p>
          <a:p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400" baseline="-25000" dirty="0" err="1" smtClean="0">
                <a:solidFill>
                  <a:srgbClr val="0000FF"/>
                </a:solidFill>
              </a:rPr>
              <a:t>r,v</a:t>
            </a:r>
            <a:r>
              <a:rPr lang="en-CA" sz="2400" baseline="-25000" dirty="0" smtClean="0">
                <a:solidFill>
                  <a:srgbClr val="0000FF"/>
                </a:solidFill>
              </a:rPr>
              <a:t> </a:t>
            </a:r>
            <a:r>
              <a:rPr lang="en-CA" sz="2400" dirty="0" smtClean="0">
                <a:solidFill>
                  <a:srgbClr val="0000FF"/>
                </a:solidFill>
              </a:rPr>
              <a:t>= 0</a:t>
            </a:r>
            <a:r>
              <a:rPr lang="en-CA" sz="2400" dirty="0" smtClean="0"/>
              <a:t> for all </a:t>
            </a:r>
            <a:r>
              <a:rPr lang="en-CA" sz="2400" dirty="0" smtClean="0">
                <a:solidFill>
                  <a:srgbClr val="0000FF"/>
                </a:solidFill>
              </a:rPr>
              <a:t>v</a:t>
            </a:r>
          </a:p>
          <a:p>
            <a:r>
              <a:rPr lang="en-CA" sz="2400" dirty="0" smtClean="0"/>
              <a:t>For any path </a:t>
            </a:r>
            <a:r>
              <a:rPr lang="en-CA" sz="2400" dirty="0" smtClean="0">
                <a:solidFill>
                  <a:srgbClr val="0000FF"/>
                </a:solidFill>
              </a:rPr>
              <a:t>P</a:t>
            </a:r>
            <a:r>
              <a:rPr lang="en-CA" sz="2400" dirty="0" smtClean="0"/>
              <a:t> and any </a:t>
            </a:r>
            <a:r>
              <a:rPr lang="en-CA" sz="2400" dirty="0" err="1" smtClean="0">
                <a:solidFill>
                  <a:srgbClr val="0000FF"/>
                </a:solidFill>
              </a:rPr>
              <a:t>v</a:t>
            </a:r>
            <a:r>
              <a:rPr lang="en-CA" sz="2400" dirty="0" err="1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sz="2400" dirty="0" err="1" smtClean="0">
                <a:solidFill>
                  <a:srgbClr val="0000FF"/>
                </a:solidFill>
              </a:rPr>
              <a:t>P</a:t>
            </a:r>
            <a:r>
              <a:rPr lang="en-CA" sz="2400" dirty="0" smtClean="0"/>
              <a:t>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2400" dirty="0"/>
              <a:t>	</a:t>
            </a: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400" baseline="-25000" dirty="0" err="1" smtClean="0">
                <a:solidFill>
                  <a:srgbClr val="0000FF"/>
                </a:solidFill>
              </a:rPr>
              <a:t>P</a:t>
            </a:r>
            <a:r>
              <a:rPr lang="en-CA" sz="2400" dirty="0" smtClean="0">
                <a:solidFill>
                  <a:srgbClr val="0000FF"/>
                </a:solidFill>
              </a:rPr>
              <a:t>(v) = </a:t>
            </a: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-25000" dirty="0" err="1" smtClean="0">
                <a:solidFill>
                  <a:srgbClr val="0000FF"/>
                </a:solidFill>
              </a:rPr>
              <a:t>P</a:t>
            </a:r>
            <a:r>
              <a:rPr lang="en-CA" sz="2400" dirty="0" smtClean="0">
                <a:solidFill>
                  <a:srgbClr val="0000FF"/>
                </a:solidFill>
              </a:rPr>
              <a:t>(v) – </a:t>
            </a:r>
            <a:r>
              <a:rPr lang="en-CA" sz="2400" dirty="0" err="1" smtClean="0">
                <a:solidFill>
                  <a:srgbClr val="0000FF"/>
                </a:solidFill>
              </a:rPr>
              <a:t>D</a:t>
            </a:r>
            <a:r>
              <a:rPr lang="en-CA" sz="2400" baseline="-25000" dirty="0" err="1" smtClean="0">
                <a:solidFill>
                  <a:srgbClr val="0000FF"/>
                </a:solidFill>
              </a:rPr>
              <a:t>v</a:t>
            </a:r>
            <a:r>
              <a:rPr lang="en-CA" sz="2400" dirty="0" smtClean="0">
                <a:solidFill>
                  <a:srgbClr val="0000FF"/>
                </a:solidFill>
              </a:rPr>
              <a:t> </a:t>
            </a:r>
            <a:r>
              <a:rPr lang="en-CA" sz="2400" dirty="0" smtClean="0"/>
              <a:t>= regret of </a:t>
            </a:r>
            <a:r>
              <a:rPr lang="en-CA" sz="2400" dirty="0" smtClean="0">
                <a:solidFill>
                  <a:srgbClr val="0000FF"/>
                </a:solidFill>
              </a:rPr>
              <a:t>v</a:t>
            </a:r>
            <a:r>
              <a:rPr lang="en-CA" sz="2400" dirty="0" smtClean="0"/>
              <a:t> along </a:t>
            </a:r>
            <a:r>
              <a:rPr lang="en-CA" sz="2400" dirty="0" smtClean="0">
                <a:solidFill>
                  <a:srgbClr val="0000FF"/>
                </a:solidFill>
              </a:rPr>
              <a:t>P</a:t>
            </a:r>
          </a:p>
          <a:p>
            <a:pPr marL="363538" indent="-363538">
              <a:spcBef>
                <a:spcPts val="600"/>
              </a:spcBef>
              <a:buNone/>
              <a:tabLst>
                <a:tab pos="363538" algn="l"/>
                <a:tab pos="1617663" algn="l"/>
              </a:tabLst>
            </a:pPr>
            <a:r>
              <a:rPr lang="en-CA" sz="2400" dirty="0" smtClean="0"/>
              <a:t>	So RVRP	</a:t>
            </a:r>
            <a:r>
              <a:rPr lang="en-CA" sz="2400" dirty="0" smtClean="0">
                <a:sym typeface="Symbol" panose="05050102010706020507" pitchFamily="18" charset="2"/>
              </a:rPr>
              <a:t></a:t>
            </a:r>
            <a:r>
              <a:rPr lang="en-CA" sz="2400" dirty="0" smtClean="0"/>
              <a:t> minimize no. of rooted paths of </a:t>
            </a: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400" dirty="0" smtClean="0"/>
              <a:t>-length at 	   most </a:t>
            </a:r>
            <a:r>
              <a:rPr lang="en-CA" sz="2400" dirty="0" smtClean="0">
                <a:solidFill>
                  <a:srgbClr val="0000FF"/>
                </a:solidFill>
              </a:rPr>
              <a:t>R</a:t>
            </a:r>
            <a:r>
              <a:rPr lang="en-CA" sz="2400" dirty="0" smtClean="0"/>
              <a:t> that cover all nodes </a:t>
            </a:r>
          </a:p>
          <a:p>
            <a:pPr marL="363538" indent="-363538">
              <a:spcBef>
                <a:spcPts val="0"/>
              </a:spcBef>
              <a:buNone/>
              <a:tabLst>
                <a:tab pos="363538" algn="l"/>
                <a:tab pos="1617663" algn="l"/>
              </a:tabLst>
            </a:pPr>
            <a:r>
              <a:rPr lang="en-CA" sz="2400" dirty="0"/>
              <a:t>	</a:t>
            </a:r>
            <a:r>
              <a:rPr lang="en-CA" sz="2400" dirty="0" smtClean="0"/>
              <a:t>      </a:t>
            </a:r>
            <a:r>
              <a:rPr lang="en-CA" sz="2400" dirty="0" smtClean="0">
                <a:sym typeface="Symbol" panose="05050102010706020507" pitchFamily="18" charset="2"/>
              </a:rPr>
              <a:t></a:t>
            </a:r>
            <a:r>
              <a:rPr lang="en-CA" sz="2400" dirty="0" smtClean="0"/>
              <a:t> distance-constrained VRP in asymmetric </a:t>
            </a: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400" dirty="0" smtClean="0"/>
              <a:t>-metric</a:t>
            </a:r>
          </a:p>
          <a:p>
            <a:pPr marL="363538" indent="-363538">
              <a:tabLst>
                <a:tab pos="363538" algn="l"/>
              </a:tabLst>
            </a:pPr>
            <a:r>
              <a:rPr lang="en-CA" sz="2400" dirty="0" smtClean="0">
                <a:solidFill>
                  <a:srgbClr val="0000FF"/>
                </a:solidFill>
              </a:rPr>
              <a:t>c</a:t>
            </a:r>
            <a:r>
              <a:rPr lang="en-CA" sz="2400" dirty="0" smtClean="0"/>
              <a:t>-length and </a:t>
            </a: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400" dirty="0" smtClean="0"/>
              <a:t>-length of any cycle are equal 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36136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44000"/>
            <a:ext cx="7772400" cy="838200"/>
          </a:xfrm>
        </p:spPr>
        <p:txBody>
          <a:bodyPr/>
          <a:lstStyle/>
          <a:p>
            <a:r>
              <a:rPr lang="en-CA" dirty="0" smtClean="0"/>
              <a:t>Building some intuition</a:t>
            </a:r>
            <a:endParaRPr lang="en-CA" dirty="0"/>
          </a:p>
        </p:txBody>
      </p:sp>
      <p:sp>
        <p:nvSpPr>
          <p:cNvPr id="6" name="Oval 15"/>
          <p:cNvSpPr>
            <a:spLocks noChangeArrowheads="1"/>
          </p:cNvSpPr>
          <p:nvPr/>
        </p:nvSpPr>
        <p:spPr bwMode="auto">
          <a:xfrm>
            <a:off x="1579847" y="2186343"/>
            <a:ext cx="180000" cy="180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>
            <a:off x="4276739" y="145870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4366739" y="178328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4378771" y="2115681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4378771" y="2411905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4701808" y="1483157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17"/>
          <p:cNvSpPr>
            <a:spLocks noChangeArrowheads="1"/>
          </p:cNvSpPr>
          <p:nvPr/>
        </p:nvSpPr>
        <p:spPr bwMode="auto">
          <a:xfrm>
            <a:off x="4811374" y="1987501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811374" y="236401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4631374" y="108316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4154168" y="117316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4740072" y="2698659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" name="Arc 21"/>
          <p:cNvSpPr>
            <a:spLocks noChangeAspect="1"/>
          </p:cNvSpPr>
          <p:nvPr/>
        </p:nvSpPr>
        <p:spPr bwMode="auto">
          <a:xfrm>
            <a:off x="-1357200" y="-732128"/>
            <a:ext cx="6051600" cy="6051600"/>
          </a:xfrm>
          <a:prstGeom prst="arc">
            <a:avLst>
              <a:gd name="adj1" fmla="val 20083358"/>
              <a:gd name="adj2" fmla="val 742042"/>
            </a:avLst>
          </a:prstGeom>
          <a:noFill/>
          <a:ln w="381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26" name="Straight Arrow Connector 25"/>
          <p:cNvCxnSpPr>
            <a:stCxn id="6" idx="6"/>
          </p:cNvCxnSpPr>
          <p:nvPr/>
        </p:nvCxnSpPr>
        <p:spPr bwMode="auto">
          <a:xfrm flipV="1">
            <a:off x="1759847" y="1663157"/>
            <a:ext cx="2760532" cy="613186"/>
          </a:xfrm>
          <a:prstGeom prst="straightConnector1">
            <a:avLst/>
          </a:prstGeom>
          <a:noFill/>
          <a:ln w="1905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med" len="med"/>
            <a:tailEnd type="non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71600" y="1809640"/>
            <a:ext cx="3882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sp>
        <p:nvSpPr>
          <p:cNvPr id="28" name="TextBox 27"/>
          <p:cNvSpPr txBox="1"/>
          <p:nvPr/>
        </p:nvSpPr>
        <p:spPr>
          <a:xfrm>
            <a:off x="5732604" y="1222284"/>
            <a:ext cx="30742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Suppose that all nodes were at the same distance from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</a:p>
          <a:p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= nodes other than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endParaRPr lang="en-CA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69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44000"/>
            <a:ext cx="7772400" cy="838200"/>
          </a:xfrm>
        </p:spPr>
        <p:txBody>
          <a:bodyPr/>
          <a:lstStyle/>
          <a:p>
            <a:r>
              <a:rPr lang="en-CA" dirty="0" smtClean="0"/>
              <a:t>Building some intuition</a:t>
            </a:r>
            <a:endParaRPr lang="en-CA" dirty="0"/>
          </a:p>
        </p:txBody>
      </p:sp>
      <p:sp>
        <p:nvSpPr>
          <p:cNvPr id="6" name="Oval 15"/>
          <p:cNvSpPr>
            <a:spLocks noChangeArrowheads="1"/>
          </p:cNvSpPr>
          <p:nvPr/>
        </p:nvSpPr>
        <p:spPr bwMode="auto">
          <a:xfrm>
            <a:off x="1579847" y="2186343"/>
            <a:ext cx="180000" cy="180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>
            <a:off x="4276739" y="145870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4366739" y="178328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4378771" y="2115681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4378771" y="2411905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4701808" y="1483157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17"/>
          <p:cNvSpPr>
            <a:spLocks noChangeArrowheads="1"/>
          </p:cNvSpPr>
          <p:nvPr/>
        </p:nvSpPr>
        <p:spPr bwMode="auto">
          <a:xfrm>
            <a:off x="4811374" y="1987501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811374" y="236401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4631374" y="108316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4154168" y="117316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4740072" y="2698659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515815" y="2992027"/>
            <a:ext cx="8291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 can be grouped into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paths, each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>
                <a:solidFill>
                  <a:srgbClr val="0000FF"/>
                </a:solidFill>
              </a:rPr>
              <a:t>-cost = c-cost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R</a:t>
            </a:r>
          </a:p>
          <a:p>
            <a:pPr marL="269875" indent="-269875">
              <a:buClr>
                <a:srgbClr val="D30000"/>
              </a:buClr>
              <a:buSzPct val="120000"/>
            </a:pPr>
            <a:r>
              <a:rPr lang="en-CA" dirty="0">
                <a:sym typeface="Symbol" panose="05050102010706020507" pitchFamily="18" charset="2"/>
              </a:rPr>
              <a:t>	</a:t>
            </a:r>
            <a:r>
              <a:rPr lang="en-CA" dirty="0" smtClean="0">
                <a:sym typeface="Symbol" panose="05050102010706020507" pitchFamily="18" charset="2"/>
              </a:rPr>
              <a:t></a:t>
            </a:r>
            <a:r>
              <a:rPr lang="en-CA" dirty="0" smtClean="0"/>
              <a:t> can partition </a:t>
            </a:r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into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components of </a:t>
            </a:r>
            <a:r>
              <a:rPr lang="en-CA" dirty="0" smtClean="0">
                <a:solidFill>
                  <a:srgbClr val="D30000"/>
                </a:solidFill>
              </a:rPr>
              <a:t>total 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kR</a:t>
            </a:r>
            <a:endParaRPr lang="en-CA" dirty="0">
              <a:solidFill>
                <a:srgbClr val="0000FF"/>
              </a:solidFill>
            </a:endParaRPr>
          </a:p>
        </p:txBody>
      </p:sp>
      <p:cxnSp>
        <p:nvCxnSpPr>
          <p:cNvPr id="23" name="Straight Connector 22"/>
          <p:cNvCxnSpPr>
            <a:stCxn id="19" idx="6"/>
            <a:endCxn id="17" idx="2"/>
          </p:cNvCxnSpPr>
          <p:nvPr/>
        </p:nvCxnSpPr>
        <p:spPr bwMode="auto">
          <a:xfrm flipV="1">
            <a:off x="4334168" y="1173160"/>
            <a:ext cx="297206" cy="9000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7" idx="4"/>
            <a:endCxn id="12" idx="0"/>
          </p:cNvCxnSpPr>
          <p:nvPr/>
        </p:nvCxnSpPr>
        <p:spPr bwMode="auto">
          <a:xfrm>
            <a:off x="4721374" y="1263160"/>
            <a:ext cx="70434" cy="219997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2" idx="3"/>
            <a:endCxn id="9" idx="7"/>
          </p:cNvCxnSpPr>
          <p:nvPr/>
        </p:nvCxnSpPr>
        <p:spPr bwMode="auto">
          <a:xfrm flipH="1">
            <a:off x="4520379" y="1636797"/>
            <a:ext cx="207789" cy="172843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7" idx="7"/>
            <a:endCxn id="17" idx="3"/>
          </p:cNvCxnSpPr>
          <p:nvPr/>
        </p:nvCxnSpPr>
        <p:spPr bwMode="auto">
          <a:xfrm flipV="1">
            <a:off x="4430379" y="1236800"/>
            <a:ext cx="227355" cy="24826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3" idx="0"/>
            <a:endCxn id="12" idx="4"/>
          </p:cNvCxnSpPr>
          <p:nvPr/>
        </p:nvCxnSpPr>
        <p:spPr bwMode="auto">
          <a:xfrm flipH="1" flipV="1">
            <a:off x="4791808" y="1663157"/>
            <a:ext cx="109566" cy="324344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0" idx="6"/>
            <a:endCxn id="14" idx="1"/>
          </p:cNvCxnSpPr>
          <p:nvPr/>
        </p:nvCxnSpPr>
        <p:spPr bwMode="auto">
          <a:xfrm>
            <a:off x="4558771" y="2205681"/>
            <a:ext cx="278963" cy="184697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11" idx="6"/>
            <a:endCxn id="14" idx="2"/>
          </p:cNvCxnSpPr>
          <p:nvPr/>
        </p:nvCxnSpPr>
        <p:spPr bwMode="auto">
          <a:xfrm flipV="1">
            <a:off x="4558771" y="2454018"/>
            <a:ext cx="252603" cy="47887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>
            <a:stCxn id="20" idx="0"/>
            <a:endCxn id="14" idx="4"/>
          </p:cNvCxnSpPr>
          <p:nvPr/>
        </p:nvCxnSpPr>
        <p:spPr bwMode="auto">
          <a:xfrm flipV="1">
            <a:off x="4830072" y="2544018"/>
            <a:ext cx="71302" cy="154641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71600" y="1809640"/>
            <a:ext cx="3882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sp>
        <p:nvSpPr>
          <p:cNvPr id="63" name="TextBox 62"/>
          <p:cNvSpPr txBox="1"/>
          <p:nvPr/>
        </p:nvSpPr>
        <p:spPr>
          <a:xfrm>
            <a:off x="5732604" y="1222284"/>
            <a:ext cx="30742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Suppose that all nodes were at the same distance from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</a:p>
          <a:p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= nodes other than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endParaRPr lang="en-CA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95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44000"/>
            <a:ext cx="7772400" cy="838200"/>
          </a:xfrm>
        </p:spPr>
        <p:txBody>
          <a:bodyPr/>
          <a:lstStyle/>
          <a:p>
            <a:r>
              <a:rPr lang="en-CA" dirty="0" smtClean="0"/>
              <a:t>Building some intuition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5732604" y="1222284"/>
            <a:ext cx="30742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Suppose that all nodes were at the same distance from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</a:p>
          <a:p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= nodes other than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6" name="Oval 15"/>
          <p:cNvSpPr>
            <a:spLocks noChangeArrowheads="1"/>
          </p:cNvSpPr>
          <p:nvPr/>
        </p:nvSpPr>
        <p:spPr bwMode="auto">
          <a:xfrm>
            <a:off x="1579847" y="2186343"/>
            <a:ext cx="180000" cy="180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>
            <a:off x="4276739" y="145870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4366739" y="178328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4378771" y="2115681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4378771" y="2411905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4701808" y="1483157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17"/>
          <p:cNvSpPr>
            <a:spLocks noChangeArrowheads="1"/>
          </p:cNvSpPr>
          <p:nvPr/>
        </p:nvSpPr>
        <p:spPr bwMode="auto">
          <a:xfrm>
            <a:off x="4811374" y="1987501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811374" y="236401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4631374" y="108316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4154168" y="117316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4740072" y="2698659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515815" y="2992027"/>
            <a:ext cx="8291058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 can be grouped into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paths, each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>
                <a:solidFill>
                  <a:srgbClr val="0000FF"/>
                </a:solidFill>
              </a:rPr>
              <a:t>-cost = c-cost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R</a:t>
            </a:r>
          </a:p>
          <a:p>
            <a:pPr marL="269875" indent="-269875">
              <a:buClr>
                <a:srgbClr val="D30000"/>
              </a:buClr>
              <a:buSzPct val="120000"/>
            </a:pPr>
            <a:r>
              <a:rPr lang="en-CA" dirty="0">
                <a:sym typeface="Symbol" panose="05050102010706020507" pitchFamily="18" charset="2"/>
              </a:rPr>
              <a:t>	</a:t>
            </a:r>
            <a:r>
              <a:rPr lang="en-CA" dirty="0" smtClean="0">
                <a:sym typeface="Symbol" panose="05050102010706020507" pitchFamily="18" charset="2"/>
              </a:rPr>
              <a:t></a:t>
            </a:r>
            <a:r>
              <a:rPr lang="en-CA" dirty="0" smtClean="0"/>
              <a:t> can partition </a:t>
            </a:r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into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components of </a:t>
            </a:r>
            <a:r>
              <a:rPr lang="en-CA" dirty="0" smtClean="0">
                <a:solidFill>
                  <a:srgbClr val="D30000"/>
                </a:solidFill>
              </a:rPr>
              <a:t>total 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kR</a:t>
            </a:r>
            <a:endParaRPr lang="en-CA" dirty="0">
              <a:solidFill>
                <a:srgbClr val="0000FF"/>
              </a:solidFill>
            </a:endParaRPr>
          </a:p>
          <a:p>
            <a:pPr marL="269875" indent="-269875">
              <a:buClr>
                <a:srgbClr val="D30000"/>
              </a:buClr>
              <a:buSzPct val="120000"/>
            </a:pPr>
            <a:r>
              <a:rPr lang="en-CA" dirty="0" smtClean="0">
                <a:sym typeface="Symbol" panose="05050102010706020507" pitchFamily="18" charset="2"/>
              </a:rPr>
              <a:t>	</a:t>
            </a:r>
            <a:r>
              <a:rPr lang="en-CA" dirty="0" smtClean="0"/>
              <a:t> by </a:t>
            </a:r>
            <a:r>
              <a:rPr lang="en-CA" dirty="0" smtClean="0">
                <a:solidFill>
                  <a:srgbClr val="D30000"/>
                </a:solidFill>
              </a:rPr>
              <a:t>doubling + shortcutting</a:t>
            </a:r>
            <a:r>
              <a:rPr lang="en-CA" dirty="0" smtClean="0"/>
              <a:t>, get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paths of total 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2kR</a:t>
            </a:r>
          </a:p>
          <a:p>
            <a:pPr marL="269875" indent="-269875">
              <a:spcBef>
                <a:spcPts val="3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 smtClean="0"/>
              <a:t>Attach each path to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(pick an end-node </a:t>
            </a:r>
            <a:r>
              <a:rPr lang="en-CA" dirty="0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, add </a:t>
            </a:r>
            <a:r>
              <a:rPr lang="en-CA" dirty="0" err="1" smtClean="0">
                <a:solidFill>
                  <a:srgbClr val="0000FF"/>
                </a:solidFill>
              </a:rPr>
              <a:t>rv</a:t>
            </a:r>
            <a:r>
              <a:rPr lang="en-CA" dirty="0" smtClean="0"/>
              <a:t> edge) to get a rooted path. 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-length of resulting paths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2kR</a:t>
            </a:r>
          </a:p>
        </p:txBody>
      </p:sp>
      <p:cxnSp>
        <p:nvCxnSpPr>
          <p:cNvPr id="23" name="Straight Connector 22"/>
          <p:cNvCxnSpPr>
            <a:stCxn id="19" idx="6"/>
            <a:endCxn id="17" idx="2"/>
          </p:cNvCxnSpPr>
          <p:nvPr/>
        </p:nvCxnSpPr>
        <p:spPr bwMode="auto">
          <a:xfrm flipV="1">
            <a:off x="4334168" y="1173160"/>
            <a:ext cx="297206" cy="9000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7" idx="4"/>
            <a:endCxn id="12" idx="0"/>
          </p:cNvCxnSpPr>
          <p:nvPr/>
        </p:nvCxnSpPr>
        <p:spPr bwMode="auto">
          <a:xfrm>
            <a:off x="4721374" y="1263160"/>
            <a:ext cx="70434" cy="219997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2" idx="3"/>
            <a:endCxn id="9" idx="7"/>
          </p:cNvCxnSpPr>
          <p:nvPr/>
        </p:nvCxnSpPr>
        <p:spPr bwMode="auto">
          <a:xfrm flipH="1">
            <a:off x="4520379" y="1636797"/>
            <a:ext cx="207789" cy="172843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7" idx="7"/>
            <a:endCxn id="17" idx="3"/>
          </p:cNvCxnSpPr>
          <p:nvPr/>
        </p:nvCxnSpPr>
        <p:spPr bwMode="auto">
          <a:xfrm flipV="1">
            <a:off x="4430379" y="1236800"/>
            <a:ext cx="227355" cy="24826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3" idx="0"/>
            <a:endCxn id="12" idx="4"/>
          </p:cNvCxnSpPr>
          <p:nvPr/>
        </p:nvCxnSpPr>
        <p:spPr bwMode="auto">
          <a:xfrm flipH="1" flipV="1">
            <a:off x="4791808" y="1663157"/>
            <a:ext cx="109566" cy="324344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0" idx="6"/>
            <a:endCxn id="14" idx="1"/>
          </p:cNvCxnSpPr>
          <p:nvPr/>
        </p:nvCxnSpPr>
        <p:spPr bwMode="auto">
          <a:xfrm>
            <a:off x="4558771" y="2205681"/>
            <a:ext cx="278963" cy="184697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11" idx="6"/>
            <a:endCxn id="14" idx="2"/>
          </p:cNvCxnSpPr>
          <p:nvPr/>
        </p:nvCxnSpPr>
        <p:spPr bwMode="auto">
          <a:xfrm flipV="1">
            <a:off x="4558771" y="2454018"/>
            <a:ext cx="252603" cy="47887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>
            <a:stCxn id="20" idx="0"/>
            <a:endCxn id="14" idx="4"/>
          </p:cNvCxnSpPr>
          <p:nvPr/>
        </p:nvCxnSpPr>
        <p:spPr bwMode="auto">
          <a:xfrm flipV="1">
            <a:off x="4830072" y="2544018"/>
            <a:ext cx="71302" cy="154641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71600" y="1809640"/>
            <a:ext cx="3882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cxnSp>
        <p:nvCxnSpPr>
          <p:cNvPr id="36" name="Straight Connector 35"/>
          <p:cNvCxnSpPr>
            <a:stCxn id="6" idx="6"/>
            <a:endCxn id="19" idx="2"/>
          </p:cNvCxnSpPr>
          <p:nvPr/>
        </p:nvCxnSpPr>
        <p:spPr bwMode="auto">
          <a:xfrm flipV="1">
            <a:off x="1759847" y="1263160"/>
            <a:ext cx="2394321" cy="1013183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19" idx="7"/>
            <a:endCxn id="17" idx="1"/>
          </p:cNvCxnSpPr>
          <p:nvPr/>
        </p:nvCxnSpPr>
        <p:spPr bwMode="auto">
          <a:xfrm flipV="1">
            <a:off x="4307808" y="1109520"/>
            <a:ext cx="349926" cy="90000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7" idx="2"/>
            <a:endCxn id="7" idx="0"/>
          </p:cNvCxnSpPr>
          <p:nvPr/>
        </p:nvCxnSpPr>
        <p:spPr bwMode="auto">
          <a:xfrm flipH="1">
            <a:off x="4366739" y="1173160"/>
            <a:ext cx="264635" cy="285540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7" idx="6"/>
            <a:endCxn id="12" idx="2"/>
          </p:cNvCxnSpPr>
          <p:nvPr/>
        </p:nvCxnSpPr>
        <p:spPr bwMode="auto">
          <a:xfrm>
            <a:off x="4456739" y="1548700"/>
            <a:ext cx="245069" cy="24457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12" idx="5"/>
            <a:endCxn id="13" idx="7"/>
          </p:cNvCxnSpPr>
          <p:nvPr/>
        </p:nvCxnSpPr>
        <p:spPr bwMode="auto">
          <a:xfrm>
            <a:off x="4855448" y="1636797"/>
            <a:ext cx="109566" cy="377064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13" idx="3"/>
            <a:endCxn id="9" idx="5"/>
          </p:cNvCxnSpPr>
          <p:nvPr/>
        </p:nvCxnSpPr>
        <p:spPr bwMode="auto">
          <a:xfrm flipH="1" flipV="1">
            <a:off x="4520379" y="1936920"/>
            <a:ext cx="317355" cy="204221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10" idx="7"/>
            <a:endCxn id="14" idx="0"/>
          </p:cNvCxnSpPr>
          <p:nvPr/>
        </p:nvCxnSpPr>
        <p:spPr bwMode="auto">
          <a:xfrm>
            <a:off x="4532411" y="2142041"/>
            <a:ext cx="368963" cy="221977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14" idx="1"/>
            <a:endCxn id="11" idx="7"/>
          </p:cNvCxnSpPr>
          <p:nvPr/>
        </p:nvCxnSpPr>
        <p:spPr bwMode="auto">
          <a:xfrm flipH="1">
            <a:off x="4532411" y="2390378"/>
            <a:ext cx="305323" cy="47887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11" idx="5"/>
            <a:endCxn id="20" idx="2"/>
          </p:cNvCxnSpPr>
          <p:nvPr/>
        </p:nvCxnSpPr>
        <p:spPr bwMode="auto">
          <a:xfrm>
            <a:off x="4532411" y="2565545"/>
            <a:ext cx="207661" cy="223114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6" idx="5"/>
            <a:endCxn id="10" idx="2"/>
          </p:cNvCxnSpPr>
          <p:nvPr/>
        </p:nvCxnSpPr>
        <p:spPr bwMode="auto">
          <a:xfrm flipV="1">
            <a:off x="1733487" y="2205681"/>
            <a:ext cx="2645284" cy="134302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8339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44000"/>
            <a:ext cx="7772400" cy="838200"/>
          </a:xfrm>
        </p:spPr>
        <p:txBody>
          <a:bodyPr/>
          <a:lstStyle/>
          <a:p>
            <a:r>
              <a:rPr lang="en-CA" dirty="0" smtClean="0"/>
              <a:t>Building some intuition</a:t>
            </a:r>
            <a:endParaRPr lang="en-CA" dirty="0"/>
          </a:p>
        </p:txBody>
      </p:sp>
      <p:sp>
        <p:nvSpPr>
          <p:cNvPr id="6" name="Oval 15"/>
          <p:cNvSpPr>
            <a:spLocks noChangeArrowheads="1"/>
          </p:cNvSpPr>
          <p:nvPr/>
        </p:nvSpPr>
        <p:spPr bwMode="auto">
          <a:xfrm>
            <a:off x="1579847" y="2186343"/>
            <a:ext cx="180000" cy="180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17"/>
          <p:cNvSpPr>
            <a:spLocks noChangeArrowheads="1"/>
          </p:cNvSpPr>
          <p:nvPr/>
        </p:nvSpPr>
        <p:spPr bwMode="auto">
          <a:xfrm>
            <a:off x="4276739" y="145870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4366739" y="178328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4378771" y="2115681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4378771" y="2411905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4701808" y="1483157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17"/>
          <p:cNvSpPr>
            <a:spLocks noChangeArrowheads="1"/>
          </p:cNvSpPr>
          <p:nvPr/>
        </p:nvSpPr>
        <p:spPr bwMode="auto">
          <a:xfrm>
            <a:off x="4811374" y="1987501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Oval 17"/>
          <p:cNvSpPr>
            <a:spLocks noChangeArrowheads="1"/>
          </p:cNvSpPr>
          <p:nvPr/>
        </p:nvSpPr>
        <p:spPr bwMode="auto">
          <a:xfrm>
            <a:off x="4811374" y="2364018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4631374" y="108316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4154168" y="1173160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4740072" y="2698659"/>
            <a:ext cx="180000" cy="180000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515815" y="2992027"/>
            <a:ext cx="8291058" cy="316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 can be grouped into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paths, each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>
                <a:solidFill>
                  <a:srgbClr val="0000FF"/>
                </a:solidFill>
              </a:rPr>
              <a:t>-cost = c-cost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R</a:t>
            </a:r>
          </a:p>
          <a:p>
            <a:pPr marL="269875" indent="-269875">
              <a:buClr>
                <a:srgbClr val="D30000"/>
              </a:buClr>
              <a:buSzPct val="120000"/>
            </a:pPr>
            <a:r>
              <a:rPr lang="en-CA" dirty="0">
                <a:sym typeface="Symbol" panose="05050102010706020507" pitchFamily="18" charset="2"/>
              </a:rPr>
              <a:t>	</a:t>
            </a:r>
            <a:r>
              <a:rPr lang="en-CA" dirty="0" smtClean="0">
                <a:sym typeface="Symbol" panose="05050102010706020507" pitchFamily="18" charset="2"/>
              </a:rPr>
              <a:t></a:t>
            </a:r>
            <a:r>
              <a:rPr lang="en-CA" dirty="0" smtClean="0"/>
              <a:t> can partition </a:t>
            </a:r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into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components of </a:t>
            </a:r>
            <a:r>
              <a:rPr lang="en-CA" dirty="0" smtClean="0">
                <a:solidFill>
                  <a:srgbClr val="D30000"/>
                </a:solidFill>
              </a:rPr>
              <a:t>total 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kR</a:t>
            </a:r>
            <a:endParaRPr lang="en-CA" dirty="0">
              <a:solidFill>
                <a:srgbClr val="0000FF"/>
              </a:solidFill>
            </a:endParaRPr>
          </a:p>
          <a:p>
            <a:pPr marL="269875" indent="-269875">
              <a:buClr>
                <a:srgbClr val="D30000"/>
              </a:buClr>
              <a:buSzPct val="120000"/>
            </a:pPr>
            <a:r>
              <a:rPr lang="en-CA" dirty="0" smtClean="0">
                <a:sym typeface="Symbol" panose="05050102010706020507" pitchFamily="18" charset="2"/>
              </a:rPr>
              <a:t>	</a:t>
            </a:r>
            <a:r>
              <a:rPr lang="en-CA" dirty="0" smtClean="0"/>
              <a:t> by </a:t>
            </a:r>
            <a:r>
              <a:rPr lang="en-CA" dirty="0" smtClean="0">
                <a:solidFill>
                  <a:srgbClr val="D30000"/>
                </a:solidFill>
              </a:rPr>
              <a:t>doubling + shortcutting</a:t>
            </a:r>
            <a:r>
              <a:rPr lang="en-CA" dirty="0" smtClean="0"/>
              <a:t>, get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dirty="0" smtClean="0"/>
              <a:t> paths of total cost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2kR</a:t>
            </a:r>
          </a:p>
          <a:p>
            <a:pPr marL="269875" indent="-269875">
              <a:spcBef>
                <a:spcPts val="3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 smtClean="0"/>
              <a:t>Attach each path to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(pick an end-node </a:t>
            </a:r>
            <a:r>
              <a:rPr lang="en-CA" dirty="0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, add </a:t>
            </a:r>
            <a:r>
              <a:rPr lang="en-CA" dirty="0" err="1" smtClean="0">
                <a:solidFill>
                  <a:srgbClr val="0000FF"/>
                </a:solidFill>
              </a:rPr>
              <a:t>rv</a:t>
            </a:r>
            <a:r>
              <a:rPr lang="en-CA" dirty="0" smtClean="0"/>
              <a:t> edge) to get a rooted path. 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-length of resulting paths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2kR</a:t>
            </a:r>
          </a:p>
          <a:p>
            <a:pPr marL="269875" indent="-269875">
              <a:spcBef>
                <a:spcPts val="3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>
                <a:solidFill>
                  <a:srgbClr val="D30000"/>
                </a:solidFill>
              </a:rPr>
              <a:t>B</a:t>
            </a:r>
            <a:r>
              <a:rPr lang="en-CA" dirty="0" smtClean="0">
                <a:solidFill>
                  <a:srgbClr val="D30000"/>
                </a:solidFill>
              </a:rPr>
              <a:t>reak each resulting rooted path into segments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-length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and attach each segment to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(this does not increase regret)</a:t>
            </a:r>
            <a:endParaRPr lang="en-CA" dirty="0"/>
          </a:p>
          <a:p>
            <a:pPr marL="269875" indent="-269875">
              <a:spcBef>
                <a:spcPts val="3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 smtClean="0"/>
              <a:t>This gives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3k</a:t>
            </a:r>
            <a:r>
              <a:rPr lang="en-CA" dirty="0" smtClean="0"/>
              <a:t> rooted paths covering </a:t>
            </a:r>
            <a:r>
              <a:rPr lang="en-CA" dirty="0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, each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-length </a:t>
            </a:r>
            <a:r>
              <a:rPr lang="en-US" altLang="en-US" dirty="0" smtClean="0">
                <a:solidFill>
                  <a:srgbClr val="0000FF"/>
                </a:solidFill>
              </a:rPr>
              <a:t>≤</a:t>
            </a:r>
            <a:r>
              <a:rPr lang="en-CA" dirty="0" smtClean="0">
                <a:solidFill>
                  <a:srgbClr val="0000FF"/>
                </a:solidFill>
              </a:rPr>
              <a:t> R</a:t>
            </a:r>
            <a:r>
              <a:rPr lang="en-CA" dirty="0" smtClean="0"/>
              <a:t>.</a:t>
            </a:r>
          </a:p>
        </p:txBody>
      </p:sp>
      <p:cxnSp>
        <p:nvCxnSpPr>
          <p:cNvPr id="23" name="Straight Connector 22"/>
          <p:cNvCxnSpPr>
            <a:stCxn id="19" idx="6"/>
            <a:endCxn id="17" idx="2"/>
          </p:cNvCxnSpPr>
          <p:nvPr/>
        </p:nvCxnSpPr>
        <p:spPr bwMode="auto">
          <a:xfrm flipV="1">
            <a:off x="4334168" y="1173160"/>
            <a:ext cx="297206" cy="9000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7" idx="4"/>
            <a:endCxn id="12" idx="0"/>
          </p:cNvCxnSpPr>
          <p:nvPr/>
        </p:nvCxnSpPr>
        <p:spPr bwMode="auto">
          <a:xfrm>
            <a:off x="4721374" y="1263160"/>
            <a:ext cx="70434" cy="219997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2" idx="3"/>
            <a:endCxn id="9" idx="7"/>
          </p:cNvCxnSpPr>
          <p:nvPr/>
        </p:nvCxnSpPr>
        <p:spPr bwMode="auto">
          <a:xfrm flipH="1">
            <a:off x="4520379" y="1636797"/>
            <a:ext cx="207789" cy="172843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>
            <a:stCxn id="7" idx="7"/>
            <a:endCxn id="17" idx="3"/>
          </p:cNvCxnSpPr>
          <p:nvPr/>
        </p:nvCxnSpPr>
        <p:spPr bwMode="auto">
          <a:xfrm flipV="1">
            <a:off x="4430379" y="1236800"/>
            <a:ext cx="227355" cy="248260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3" idx="0"/>
            <a:endCxn id="12" idx="4"/>
          </p:cNvCxnSpPr>
          <p:nvPr/>
        </p:nvCxnSpPr>
        <p:spPr bwMode="auto">
          <a:xfrm flipH="1" flipV="1">
            <a:off x="4791808" y="1663157"/>
            <a:ext cx="109566" cy="324344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10" idx="6"/>
            <a:endCxn id="14" idx="1"/>
          </p:cNvCxnSpPr>
          <p:nvPr/>
        </p:nvCxnSpPr>
        <p:spPr bwMode="auto">
          <a:xfrm>
            <a:off x="4558771" y="2205681"/>
            <a:ext cx="278963" cy="184697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stCxn id="11" idx="6"/>
            <a:endCxn id="14" idx="2"/>
          </p:cNvCxnSpPr>
          <p:nvPr/>
        </p:nvCxnSpPr>
        <p:spPr bwMode="auto">
          <a:xfrm flipV="1">
            <a:off x="4558771" y="2454018"/>
            <a:ext cx="252603" cy="47887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>
            <a:stCxn id="20" idx="0"/>
            <a:endCxn id="14" idx="4"/>
          </p:cNvCxnSpPr>
          <p:nvPr/>
        </p:nvCxnSpPr>
        <p:spPr bwMode="auto">
          <a:xfrm flipV="1">
            <a:off x="4830072" y="2544018"/>
            <a:ext cx="71302" cy="154641"/>
          </a:xfrm>
          <a:prstGeom prst="line">
            <a:avLst/>
          </a:prstGeom>
          <a:noFill/>
          <a:ln w="127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1371600" y="1809640"/>
            <a:ext cx="3882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cxnSp>
        <p:nvCxnSpPr>
          <p:cNvPr id="36" name="Straight Connector 35"/>
          <p:cNvCxnSpPr>
            <a:stCxn id="6" idx="6"/>
            <a:endCxn id="19" idx="2"/>
          </p:cNvCxnSpPr>
          <p:nvPr/>
        </p:nvCxnSpPr>
        <p:spPr bwMode="auto">
          <a:xfrm flipV="1">
            <a:off x="1759847" y="1263160"/>
            <a:ext cx="2394321" cy="1013183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19" idx="7"/>
            <a:endCxn id="17" idx="1"/>
          </p:cNvCxnSpPr>
          <p:nvPr/>
        </p:nvCxnSpPr>
        <p:spPr bwMode="auto">
          <a:xfrm flipV="1">
            <a:off x="4307808" y="1109520"/>
            <a:ext cx="349926" cy="90000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7" idx="2"/>
            <a:endCxn id="7" idx="0"/>
          </p:cNvCxnSpPr>
          <p:nvPr/>
        </p:nvCxnSpPr>
        <p:spPr bwMode="auto">
          <a:xfrm flipH="1">
            <a:off x="4366739" y="1173160"/>
            <a:ext cx="264635" cy="285540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7" idx="6"/>
            <a:endCxn id="12" idx="2"/>
          </p:cNvCxnSpPr>
          <p:nvPr/>
        </p:nvCxnSpPr>
        <p:spPr bwMode="auto">
          <a:xfrm>
            <a:off x="4456739" y="1548700"/>
            <a:ext cx="245069" cy="24457"/>
          </a:xfrm>
          <a:prstGeom prst="line">
            <a:avLst/>
          </a:prstGeom>
          <a:noFill/>
          <a:ln w="317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12" idx="5"/>
            <a:endCxn id="13" idx="7"/>
          </p:cNvCxnSpPr>
          <p:nvPr/>
        </p:nvCxnSpPr>
        <p:spPr bwMode="auto">
          <a:xfrm>
            <a:off x="4855448" y="1636797"/>
            <a:ext cx="109566" cy="377064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13" idx="3"/>
            <a:endCxn id="9" idx="5"/>
          </p:cNvCxnSpPr>
          <p:nvPr/>
        </p:nvCxnSpPr>
        <p:spPr bwMode="auto">
          <a:xfrm flipH="1" flipV="1">
            <a:off x="4520379" y="1936920"/>
            <a:ext cx="317355" cy="204221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10" idx="7"/>
            <a:endCxn id="14" idx="0"/>
          </p:cNvCxnSpPr>
          <p:nvPr/>
        </p:nvCxnSpPr>
        <p:spPr bwMode="auto">
          <a:xfrm>
            <a:off x="4532411" y="2142041"/>
            <a:ext cx="368963" cy="221977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14" idx="1"/>
            <a:endCxn id="11" idx="7"/>
          </p:cNvCxnSpPr>
          <p:nvPr/>
        </p:nvCxnSpPr>
        <p:spPr bwMode="auto">
          <a:xfrm flipH="1">
            <a:off x="4532411" y="2390378"/>
            <a:ext cx="305323" cy="47887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11" idx="5"/>
            <a:endCxn id="20" idx="2"/>
          </p:cNvCxnSpPr>
          <p:nvPr/>
        </p:nvCxnSpPr>
        <p:spPr bwMode="auto">
          <a:xfrm>
            <a:off x="4532411" y="2565545"/>
            <a:ext cx="207661" cy="223114"/>
          </a:xfrm>
          <a:prstGeom prst="line">
            <a:avLst/>
          </a:prstGeom>
          <a:noFill/>
          <a:ln w="317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stCxn id="6" idx="5"/>
            <a:endCxn id="10" idx="2"/>
          </p:cNvCxnSpPr>
          <p:nvPr/>
        </p:nvCxnSpPr>
        <p:spPr bwMode="auto">
          <a:xfrm flipV="1">
            <a:off x="1733487" y="2205681"/>
            <a:ext cx="2645284" cy="134302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stCxn id="6" idx="6"/>
            <a:endCxn id="12" idx="3"/>
          </p:cNvCxnSpPr>
          <p:nvPr/>
        </p:nvCxnSpPr>
        <p:spPr bwMode="auto">
          <a:xfrm flipV="1">
            <a:off x="1759847" y="1636797"/>
            <a:ext cx="2968321" cy="639546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>
            <a:stCxn id="6" idx="5"/>
            <a:endCxn id="20" idx="3"/>
          </p:cNvCxnSpPr>
          <p:nvPr/>
        </p:nvCxnSpPr>
        <p:spPr bwMode="auto">
          <a:xfrm>
            <a:off x="1733487" y="2339983"/>
            <a:ext cx="3032945" cy="512316"/>
          </a:xfrm>
          <a:prstGeom prst="line">
            <a:avLst/>
          </a:prstGeom>
          <a:noFill/>
          <a:ln w="31750" cap="flat" cmpd="sng" algn="ctr">
            <a:solidFill>
              <a:srgbClr val="D3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5732604" y="1222284"/>
            <a:ext cx="30742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Suppose that all nodes were at the same distance from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</a:p>
          <a:p>
            <a:r>
              <a:rPr lang="en-CA" dirty="0" smtClean="0">
                <a:solidFill>
                  <a:srgbClr val="0000FF"/>
                </a:solidFill>
              </a:rPr>
              <a:t>V </a:t>
            </a:r>
            <a:r>
              <a:rPr lang="en-CA" dirty="0" smtClean="0"/>
              <a:t>= nodes other than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endParaRPr lang="en-CA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598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8923" y="375139"/>
            <a:ext cx="8417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00000"/>
                </a:solidFill>
              </a:rPr>
              <a:t>Lemma: </a:t>
            </a:r>
            <a:r>
              <a:rPr lang="en-CA" dirty="0" smtClean="0"/>
              <a:t>Given at most </a:t>
            </a:r>
            <a:r>
              <a:rPr lang="en-CA" dirty="0" err="1" smtClean="0">
                <a:solidFill>
                  <a:srgbClr val="0000FF"/>
                </a:solidFill>
              </a:rPr>
              <a:t>ak</a:t>
            </a:r>
            <a:r>
              <a:rPr lang="en-CA" dirty="0" smtClean="0"/>
              <a:t> paths of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at most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bkR</a:t>
            </a:r>
            <a:r>
              <a:rPr lang="en-CA" dirty="0" smtClean="0"/>
              <a:t>, we can efficiently find at most </a:t>
            </a:r>
            <a:r>
              <a:rPr lang="en-CA" dirty="0" smtClean="0">
                <a:solidFill>
                  <a:srgbClr val="0000FF"/>
                </a:solidFill>
              </a:rPr>
              <a:t>(</a:t>
            </a:r>
            <a:r>
              <a:rPr lang="en-CA" dirty="0" err="1" smtClean="0">
                <a:solidFill>
                  <a:srgbClr val="0000FF"/>
                </a:solidFill>
              </a:rPr>
              <a:t>a+b</a:t>
            </a:r>
            <a:r>
              <a:rPr lang="en-CA" dirty="0" smtClean="0">
                <a:solidFill>
                  <a:srgbClr val="0000FF"/>
                </a:solidFill>
              </a:rPr>
              <a:t>)k </a:t>
            </a:r>
            <a:r>
              <a:rPr lang="en-CA" dirty="0" smtClean="0"/>
              <a:t>paths, each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</a:t>
            </a:r>
            <a:r>
              <a:rPr lang="en-CA" dirty="0" smtClean="0">
                <a:solidFill>
                  <a:srgbClr val="0000FF"/>
                </a:solidFill>
              </a:rPr>
              <a:t>≤ R</a:t>
            </a:r>
            <a:r>
              <a:rPr lang="en-CA" dirty="0" smtClean="0"/>
              <a:t>.</a:t>
            </a:r>
            <a:endParaRPr lang="en-CA" dirty="0"/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4141548" y="1510872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4968229" y="1968004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4979748" y="1510872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15"/>
          <p:cNvSpPr>
            <a:spLocks noChangeArrowheads="1"/>
          </p:cNvSpPr>
          <p:nvPr/>
        </p:nvSpPr>
        <p:spPr bwMode="auto">
          <a:xfrm>
            <a:off x="2998548" y="2044272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16"/>
          <p:cNvSpPr>
            <a:spLocks noChangeArrowheads="1"/>
          </p:cNvSpPr>
          <p:nvPr/>
        </p:nvSpPr>
        <p:spPr bwMode="auto">
          <a:xfrm>
            <a:off x="3379548" y="1283859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4436918" y="2108817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9"/>
          <p:cNvSpPr>
            <a:spLocks noChangeArrowheads="1"/>
          </p:cNvSpPr>
          <p:nvPr/>
        </p:nvSpPr>
        <p:spPr bwMode="auto">
          <a:xfrm>
            <a:off x="5714760" y="1299734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9"/>
          <p:cNvSpPr>
            <a:spLocks noChangeArrowheads="1"/>
          </p:cNvSpPr>
          <p:nvPr/>
        </p:nvSpPr>
        <p:spPr bwMode="auto">
          <a:xfrm>
            <a:off x="5425835" y="2377647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9"/>
          <p:cNvSpPr>
            <a:spLocks noChangeArrowheads="1"/>
          </p:cNvSpPr>
          <p:nvPr/>
        </p:nvSpPr>
        <p:spPr bwMode="auto">
          <a:xfrm>
            <a:off x="3785278" y="1968004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4" name="Straight Arrow Connector 13"/>
          <p:cNvCxnSpPr>
            <a:cxnSpLocks noChangeShapeType="1"/>
            <a:stCxn id="8" idx="6"/>
            <a:endCxn id="4" idx="2"/>
          </p:cNvCxnSpPr>
          <p:nvPr/>
        </p:nvCxnSpPr>
        <p:spPr bwMode="auto">
          <a:xfrm>
            <a:off x="3562110" y="1363418"/>
            <a:ext cx="579438" cy="22701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  <a:stCxn id="6" idx="6"/>
            <a:endCxn id="10" idx="2"/>
          </p:cNvCxnSpPr>
          <p:nvPr/>
        </p:nvCxnSpPr>
        <p:spPr bwMode="auto">
          <a:xfrm flipV="1">
            <a:off x="5162310" y="1379293"/>
            <a:ext cx="552450" cy="21113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/>
          <p:cNvCxnSpPr>
            <a:cxnSpLocks noChangeShapeType="1"/>
            <a:stCxn id="10" idx="4"/>
            <a:endCxn id="11" idx="7"/>
          </p:cNvCxnSpPr>
          <p:nvPr/>
        </p:nvCxnSpPr>
        <p:spPr bwMode="auto">
          <a:xfrm flipH="1">
            <a:off x="5581662" y="1482297"/>
            <a:ext cx="224380" cy="92208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Arrow Connector 16"/>
          <p:cNvCxnSpPr>
            <a:cxnSpLocks noChangeShapeType="1"/>
            <a:stCxn id="11" idx="1"/>
            <a:endCxn id="5" idx="6"/>
          </p:cNvCxnSpPr>
          <p:nvPr/>
        </p:nvCxnSpPr>
        <p:spPr bwMode="auto">
          <a:xfrm flipH="1" flipV="1">
            <a:off x="5150791" y="2059285"/>
            <a:ext cx="301780" cy="34509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olid"/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  <a:stCxn id="12" idx="6"/>
            <a:endCxn id="9" idx="1"/>
          </p:cNvCxnSpPr>
          <p:nvPr/>
        </p:nvCxnSpPr>
        <p:spPr bwMode="auto">
          <a:xfrm>
            <a:off x="3967841" y="2059285"/>
            <a:ext cx="495813" cy="7626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/>
          <p:cNvCxnSpPr>
            <a:stCxn id="7" idx="7"/>
            <a:endCxn id="8" idx="3"/>
          </p:cNvCxnSpPr>
          <p:nvPr/>
        </p:nvCxnSpPr>
        <p:spPr bwMode="auto">
          <a:xfrm flipV="1">
            <a:off x="3154374" y="1427963"/>
            <a:ext cx="251910" cy="631322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4" idx="3"/>
            <a:endCxn id="12" idx="7"/>
          </p:cNvCxnSpPr>
          <p:nvPr/>
        </p:nvCxnSpPr>
        <p:spPr bwMode="auto">
          <a:xfrm flipH="1">
            <a:off x="3941105" y="1666698"/>
            <a:ext cx="227179" cy="328042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9" idx="7"/>
            <a:endCxn id="5" idx="2"/>
          </p:cNvCxnSpPr>
          <p:nvPr/>
        </p:nvCxnSpPr>
        <p:spPr bwMode="auto">
          <a:xfrm flipV="1">
            <a:off x="4592744" y="2059285"/>
            <a:ext cx="375485" cy="76268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497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8923" y="375139"/>
            <a:ext cx="84171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C00000"/>
                </a:solidFill>
              </a:rPr>
              <a:t>Lemma: </a:t>
            </a:r>
            <a:r>
              <a:rPr lang="en-CA" dirty="0" smtClean="0"/>
              <a:t>Given at most </a:t>
            </a:r>
            <a:r>
              <a:rPr lang="en-CA" dirty="0" err="1" smtClean="0">
                <a:solidFill>
                  <a:srgbClr val="0000FF"/>
                </a:solidFill>
              </a:rPr>
              <a:t>ak</a:t>
            </a:r>
            <a:r>
              <a:rPr lang="en-CA" dirty="0" smtClean="0"/>
              <a:t> paths of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at most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bkR</a:t>
            </a:r>
            <a:r>
              <a:rPr lang="en-CA" dirty="0" smtClean="0"/>
              <a:t>, we can efficiently find at most </a:t>
            </a:r>
            <a:r>
              <a:rPr lang="en-CA" dirty="0" smtClean="0">
                <a:solidFill>
                  <a:srgbClr val="0000FF"/>
                </a:solidFill>
              </a:rPr>
              <a:t>(</a:t>
            </a:r>
            <a:r>
              <a:rPr lang="en-CA" dirty="0" err="1" smtClean="0">
                <a:solidFill>
                  <a:srgbClr val="0000FF"/>
                </a:solidFill>
              </a:rPr>
              <a:t>a+b</a:t>
            </a:r>
            <a:r>
              <a:rPr lang="en-CA" dirty="0" smtClean="0">
                <a:solidFill>
                  <a:srgbClr val="0000FF"/>
                </a:solidFill>
              </a:rPr>
              <a:t>)k </a:t>
            </a:r>
            <a:r>
              <a:rPr lang="en-CA" dirty="0" smtClean="0"/>
              <a:t>paths, each of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</a:t>
            </a:r>
            <a:r>
              <a:rPr lang="en-CA" dirty="0" smtClean="0">
                <a:solidFill>
                  <a:srgbClr val="0000FF"/>
                </a:solidFill>
              </a:rPr>
              <a:t>≤ R</a:t>
            </a:r>
            <a:r>
              <a:rPr lang="en-CA" dirty="0" smtClean="0"/>
              <a:t>.</a:t>
            </a:r>
            <a:endParaRPr lang="en-CA" dirty="0"/>
          </a:p>
        </p:txBody>
      </p:sp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4141548" y="1510872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4968229" y="1968004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4979748" y="1510872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15"/>
          <p:cNvSpPr>
            <a:spLocks noChangeArrowheads="1"/>
          </p:cNvSpPr>
          <p:nvPr/>
        </p:nvSpPr>
        <p:spPr bwMode="auto">
          <a:xfrm>
            <a:off x="2998548" y="2044272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16"/>
          <p:cNvSpPr>
            <a:spLocks noChangeArrowheads="1"/>
          </p:cNvSpPr>
          <p:nvPr/>
        </p:nvSpPr>
        <p:spPr bwMode="auto">
          <a:xfrm>
            <a:off x="3379548" y="1283859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Oval 17"/>
          <p:cNvSpPr>
            <a:spLocks noChangeArrowheads="1"/>
          </p:cNvSpPr>
          <p:nvPr/>
        </p:nvSpPr>
        <p:spPr bwMode="auto">
          <a:xfrm>
            <a:off x="4436918" y="2108817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" name="Oval 19"/>
          <p:cNvSpPr>
            <a:spLocks noChangeArrowheads="1"/>
          </p:cNvSpPr>
          <p:nvPr/>
        </p:nvSpPr>
        <p:spPr bwMode="auto">
          <a:xfrm>
            <a:off x="5714760" y="1299734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9"/>
          <p:cNvSpPr>
            <a:spLocks noChangeArrowheads="1"/>
          </p:cNvSpPr>
          <p:nvPr/>
        </p:nvSpPr>
        <p:spPr bwMode="auto">
          <a:xfrm>
            <a:off x="5425835" y="2377647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9"/>
          <p:cNvSpPr>
            <a:spLocks noChangeArrowheads="1"/>
          </p:cNvSpPr>
          <p:nvPr/>
        </p:nvSpPr>
        <p:spPr bwMode="auto">
          <a:xfrm>
            <a:off x="3785278" y="1968004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4" name="Straight Arrow Connector 13"/>
          <p:cNvCxnSpPr>
            <a:cxnSpLocks noChangeShapeType="1"/>
            <a:stCxn id="8" idx="6"/>
            <a:endCxn id="4" idx="2"/>
          </p:cNvCxnSpPr>
          <p:nvPr/>
        </p:nvCxnSpPr>
        <p:spPr bwMode="auto">
          <a:xfrm>
            <a:off x="3562110" y="1363418"/>
            <a:ext cx="579438" cy="22701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  <a:stCxn id="6" idx="6"/>
            <a:endCxn id="10" idx="2"/>
          </p:cNvCxnSpPr>
          <p:nvPr/>
        </p:nvCxnSpPr>
        <p:spPr bwMode="auto">
          <a:xfrm flipV="1">
            <a:off x="5162310" y="1379293"/>
            <a:ext cx="552450" cy="21113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/>
          <p:cNvCxnSpPr>
            <a:cxnSpLocks noChangeShapeType="1"/>
            <a:stCxn id="10" idx="4"/>
            <a:endCxn id="11" idx="7"/>
          </p:cNvCxnSpPr>
          <p:nvPr/>
        </p:nvCxnSpPr>
        <p:spPr bwMode="auto">
          <a:xfrm flipH="1">
            <a:off x="5581662" y="1482297"/>
            <a:ext cx="224380" cy="922086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Arrow Connector 16"/>
          <p:cNvCxnSpPr>
            <a:cxnSpLocks noChangeShapeType="1"/>
            <a:stCxn id="11" idx="1"/>
            <a:endCxn id="5" idx="6"/>
          </p:cNvCxnSpPr>
          <p:nvPr/>
        </p:nvCxnSpPr>
        <p:spPr bwMode="auto">
          <a:xfrm flipH="1" flipV="1">
            <a:off x="5150791" y="2059285"/>
            <a:ext cx="301780" cy="345098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prstDash val="dash"/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Arrow Connector 17"/>
          <p:cNvCxnSpPr>
            <a:cxnSpLocks noChangeShapeType="1"/>
            <a:stCxn id="12" idx="6"/>
            <a:endCxn id="9" idx="1"/>
          </p:cNvCxnSpPr>
          <p:nvPr/>
        </p:nvCxnSpPr>
        <p:spPr bwMode="auto">
          <a:xfrm>
            <a:off x="3967841" y="2059285"/>
            <a:ext cx="495813" cy="7626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Straight Arrow Connector 18"/>
          <p:cNvCxnSpPr>
            <a:stCxn id="7" idx="7"/>
            <a:endCxn id="8" idx="3"/>
          </p:cNvCxnSpPr>
          <p:nvPr/>
        </p:nvCxnSpPr>
        <p:spPr bwMode="auto">
          <a:xfrm flipV="1">
            <a:off x="3154374" y="1427963"/>
            <a:ext cx="251910" cy="631322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4" idx="3"/>
            <a:endCxn id="12" idx="7"/>
          </p:cNvCxnSpPr>
          <p:nvPr/>
        </p:nvCxnSpPr>
        <p:spPr bwMode="auto">
          <a:xfrm flipH="1">
            <a:off x="3941105" y="1666698"/>
            <a:ext cx="227179" cy="328042"/>
          </a:xfrm>
          <a:prstGeom prst="straightConnector1">
            <a:avLst/>
          </a:prstGeom>
          <a:noFill/>
          <a:ln w="19050" cap="flat" cmpd="sng" algn="ctr">
            <a:solidFill>
              <a:schemeClr val="bg1">
                <a:lumMod val="85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9" idx="7"/>
            <a:endCxn id="5" idx="2"/>
          </p:cNvCxnSpPr>
          <p:nvPr/>
        </p:nvCxnSpPr>
        <p:spPr bwMode="auto">
          <a:xfrm flipV="1">
            <a:off x="4592744" y="2059285"/>
            <a:ext cx="375485" cy="76268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7" idx="6"/>
            <a:endCxn id="12" idx="2"/>
          </p:cNvCxnSpPr>
          <p:nvPr/>
        </p:nvCxnSpPr>
        <p:spPr bwMode="auto">
          <a:xfrm flipV="1">
            <a:off x="3181110" y="2059285"/>
            <a:ext cx="604168" cy="76268"/>
          </a:xfrm>
          <a:prstGeom prst="straightConnector1">
            <a:avLst/>
          </a:prstGeom>
          <a:noFill/>
          <a:ln w="19050" cap="flat" cmpd="sng" algn="ctr">
            <a:solidFill>
              <a:srgbClr val="C96EE3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7" idx="5"/>
            <a:endCxn id="11" idx="2"/>
          </p:cNvCxnSpPr>
          <p:nvPr/>
        </p:nvCxnSpPr>
        <p:spPr bwMode="auto">
          <a:xfrm>
            <a:off x="3154374" y="2200098"/>
            <a:ext cx="2271461" cy="268830"/>
          </a:xfrm>
          <a:prstGeom prst="straightConnector1">
            <a:avLst/>
          </a:prstGeom>
          <a:noFill/>
          <a:ln w="19050" cap="flat" cmpd="sng" algn="ctr">
            <a:solidFill>
              <a:srgbClr val="C96EE3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68923" y="271975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So, suffices to find </a:t>
            </a:r>
            <a:r>
              <a:rPr lang="en-CA" dirty="0" smtClean="0">
                <a:solidFill>
                  <a:srgbClr val="0000FF"/>
                </a:solidFill>
              </a:rPr>
              <a:t>O(OPT)</a:t>
            </a:r>
            <a:r>
              <a:rPr lang="en-CA" dirty="0" smtClean="0"/>
              <a:t> paths of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-length </a:t>
            </a:r>
            <a:r>
              <a:rPr lang="en-CA" dirty="0" smtClean="0">
                <a:solidFill>
                  <a:srgbClr val="0000FF"/>
                </a:solidFill>
              </a:rPr>
              <a:t>O(R.OPT)</a:t>
            </a:r>
            <a:r>
              <a:rPr lang="en-CA" dirty="0" smtClean="0"/>
              <a:t>.</a:t>
            </a:r>
            <a:endParaRPr lang="en-CA" dirty="0"/>
          </a:p>
        </p:txBody>
      </p:sp>
      <p:sp>
        <p:nvSpPr>
          <p:cNvPr id="40" name="TextBox 39"/>
          <p:cNvSpPr txBox="1"/>
          <p:nvPr/>
        </p:nvSpPr>
        <p:spPr>
          <a:xfrm>
            <a:off x="468923" y="5392618"/>
            <a:ext cx="8217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D30000"/>
                </a:solidFill>
              </a:rPr>
              <a:t>Lemma (Blum et al.):</a:t>
            </a:r>
            <a:r>
              <a:rPr lang="en-CA" dirty="0" smtClean="0"/>
              <a:t> total </a:t>
            </a:r>
            <a:r>
              <a:rPr lang="en-CA" dirty="0" smtClean="0">
                <a:solidFill>
                  <a:srgbClr val="0000FF"/>
                </a:solidFill>
              </a:rPr>
              <a:t>c</a:t>
            </a:r>
            <a:r>
              <a:rPr lang="en-CA" dirty="0" smtClean="0"/>
              <a:t>-cost of red edges on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00FF"/>
                </a:solidFill>
              </a:rPr>
              <a:t>≤ 1.5</a:t>
            </a:r>
            <a:r>
              <a:rPr lang="en-CA" baseline="-25000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>
                <a:solidFill>
                  <a:srgbClr val="0000FF"/>
                </a:solidFill>
              </a:rPr>
              <a:t>(P)</a:t>
            </a:r>
            <a:r>
              <a:rPr lang="en-CA" dirty="0" smtClean="0"/>
              <a:t>.</a:t>
            </a:r>
            <a:endParaRPr lang="en-CA" dirty="0"/>
          </a:p>
        </p:txBody>
      </p:sp>
      <p:cxnSp>
        <p:nvCxnSpPr>
          <p:cNvPr id="133" name="Straight Arrow Connector 132"/>
          <p:cNvCxnSpPr/>
          <p:nvPr/>
        </p:nvCxnSpPr>
        <p:spPr bwMode="auto">
          <a:xfrm>
            <a:off x="2123320" y="5133028"/>
            <a:ext cx="5824926" cy="0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4" name="TextBox 133"/>
          <p:cNvSpPr txBox="1"/>
          <p:nvPr/>
        </p:nvSpPr>
        <p:spPr>
          <a:xfrm>
            <a:off x="7868560" y="4667484"/>
            <a:ext cx="633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 smtClean="0"/>
              <a:t>D</a:t>
            </a:r>
            <a:r>
              <a:rPr lang="en-CA" baseline="-25000" dirty="0" err="1" smtClean="0"/>
              <a:t>v</a:t>
            </a:r>
            <a:endParaRPr lang="en-CA" baseline="-25000" dirty="0"/>
          </a:p>
        </p:txBody>
      </p:sp>
      <p:sp>
        <p:nvSpPr>
          <p:cNvPr id="137" name="TextBox 136"/>
          <p:cNvSpPr txBox="1"/>
          <p:nvPr/>
        </p:nvSpPr>
        <p:spPr>
          <a:xfrm>
            <a:off x="6777800" y="3840086"/>
            <a:ext cx="9235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path P</a:t>
            </a:r>
            <a:endParaRPr lang="en-CA" sz="22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2123320" y="3514441"/>
            <a:ext cx="5083893" cy="1494297"/>
            <a:chOff x="2123320" y="3514441"/>
            <a:chExt cx="5083893" cy="1494297"/>
          </a:xfrm>
        </p:grpSpPr>
        <p:sp>
          <p:nvSpPr>
            <p:cNvPr id="71" name="Rectangle 70"/>
            <p:cNvSpPr/>
            <p:nvPr/>
          </p:nvSpPr>
          <p:spPr bwMode="auto">
            <a:xfrm>
              <a:off x="2953187" y="3514441"/>
              <a:ext cx="630000" cy="1364252"/>
            </a:xfrm>
            <a:prstGeom prst="rect">
              <a:avLst/>
            </a:prstGeom>
            <a:solidFill>
              <a:srgbClr val="CC0000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4" name="Rectangle 73"/>
            <p:cNvSpPr/>
            <p:nvPr/>
          </p:nvSpPr>
          <p:spPr bwMode="auto">
            <a:xfrm>
              <a:off x="3587496" y="3514640"/>
              <a:ext cx="500702" cy="1364252"/>
            </a:xfrm>
            <a:prstGeom prst="rect">
              <a:avLst/>
            </a:prstGeom>
            <a:solidFill>
              <a:srgbClr val="0000FF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4082153" y="3525907"/>
              <a:ext cx="674305" cy="1364252"/>
            </a:xfrm>
            <a:prstGeom prst="rect">
              <a:avLst/>
            </a:prstGeom>
            <a:solidFill>
              <a:srgbClr val="CC0000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6513784" y="3550065"/>
              <a:ext cx="590478" cy="1364252"/>
            </a:xfrm>
            <a:prstGeom prst="rect">
              <a:avLst/>
            </a:prstGeom>
            <a:solidFill>
              <a:srgbClr val="0000FF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8" name="Rectangle 77"/>
            <p:cNvSpPr/>
            <p:nvPr/>
          </p:nvSpPr>
          <p:spPr bwMode="auto">
            <a:xfrm>
              <a:off x="4768181" y="3525907"/>
              <a:ext cx="624389" cy="1364252"/>
            </a:xfrm>
            <a:prstGeom prst="rect">
              <a:avLst/>
            </a:prstGeom>
            <a:solidFill>
              <a:srgbClr val="0000FF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5389374" y="3542038"/>
              <a:ext cx="1120795" cy="1394429"/>
            </a:xfrm>
            <a:prstGeom prst="rect">
              <a:avLst/>
            </a:prstGeom>
            <a:solidFill>
              <a:srgbClr val="CC0000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2214601" y="3515509"/>
              <a:ext cx="738000" cy="1364252"/>
            </a:xfrm>
            <a:prstGeom prst="rect">
              <a:avLst/>
            </a:prstGeom>
            <a:solidFill>
              <a:srgbClr val="0000FF">
                <a:alpha val="15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itchFamily="34" charset="0"/>
              </a:endParaRPr>
            </a:p>
          </p:txBody>
        </p:sp>
        <p:cxnSp>
          <p:nvCxnSpPr>
            <p:cNvPr id="136" name="Straight Connector 135"/>
            <p:cNvCxnSpPr/>
            <p:nvPr/>
          </p:nvCxnSpPr>
          <p:spPr bwMode="auto">
            <a:xfrm>
              <a:off x="4784086" y="3643200"/>
              <a:ext cx="0" cy="1306923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>
              <a:off x="5404293" y="3701815"/>
              <a:ext cx="0" cy="1306923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3" name="Straight Connector 122"/>
            <p:cNvCxnSpPr/>
            <p:nvPr/>
          </p:nvCxnSpPr>
          <p:spPr bwMode="auto">
            <a:xfrm>
              <a:off x="2945649" y="3515509"/>
              <a:ext cx="0" cy="1306923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6" name="Straight Connector 125"/>
            <p:cNvCxnSpPr/>
            <p:nvPr/>
          </p:nvCxnSpPr>
          <p:spPr bwMode="auto">
            <a:xfrm>
              <a:off x="4082253" y="3644462"/>
              <a:ext cx="0" cy="1306923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7" name="Straight Connector 126"/>
            <p:cNvCxnSpPr/>
            <p:nvPr/>
          </p:nvCxnSpPr>
          <p:spPr bwMode="auto">
            <a:xfrm>
              <a:off x="6518351" y="3643847"/>
              <a:ext cx="0" cy="1306923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8" name="Straight Connector 127"/>
            <p:cNvCxnSpPr/>
            <p:nvPr/>
          </p:nvCxnSpPr>
          <p:spPr bwMode="auto">
            <a:xfrm>
              <a:off x="3590146" y="3643847"/>
              <a:ext cx="0" cy="1306923"/>
            </a:xfrm>
            <a:prstGeom prst="line">
              <a:avLst/>
            </a:prstGeom>
            <a:noFill/>
            <a:ln w="12700" cap="flat" cmpd="sng" algn="ctr">
              <a:solidFill>
                <a:srgbClr val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Oval 6"/>
            <p:cNvSpPr>
              <a:spLocks noChangeArrowheads="1"/>
            </p:cNvSpPr>
            <p:nvPr/>
          </p:nvSpPr>
          <p:spPr bwMode="auto">
            <a:xfrm>
              <a:off x="3510893" y="3824447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2" name="Oval 7"/>
            <p:cNvSpPr>
              <a:spLocks noChangeArrowheads="1"/>
            </p:cNvSpPr>
            <p:nvPr/>
          </p:nvSpPr>
          <p:spPr bwMode="auto">
            <a:xfrm>
              <a:off x="4701291" y="4560278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Oval 8"/>
            <p:cNvSpPr>
              <a:spLocks noChangeArrowheads="1"/>
            </p:cNvSpPr>
            <p:nvPr/>
          </p:nvSpPr>
          <p:spPr bwMode="auto">
            <a:xfrm>
              <a:off x="6075082" y="3883554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" name="Oval 15"/>
            <p:cNvSpPr>
              <a:spLocks noChangeArrowheads="1"/>
            </p:cNvSpPr>
            <p:nvPr/>
          </p:nvSpPr>
          <p:spPr bwMode="auto">
            <a:xfrm>
              <a:off x="2123320" y="4105029"/>
              <a:ext cx="182562" cy="1825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" name="Oval 16"/>
            <p:cNvSpPr>
              <a:spLocks noChangeArrowheads="1"/>
            </p:cNvSpPr>
            <p:nvPr/>
          </p:nvSpPr>
          <p:spPr bwMode="auto">
            <a:xfrm>
              <a:off x="2899455" y="3645195"/>
              <a:ext cx="182562" cy="182563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" name="Oval 17"/>
            <p:cNvSpPr>
              <a:spLocks noChangeArrowheads="1"/>
            </p:cNvSpPr>
            <p:nvPr/>
          </p:nvSpPr>
          <p:spPr bwMode="auto">
            <a:xfrm>
              <a:off x="4208644" y="4651559"/>
              <a:ext cx="182562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" name="Oval 19"/>
            <p:cNvSpPr>
              <a:spLocks noChangeArrowheads="1"/>
            </p:cNvSpPr>
            <p:nvPr/>
          </p:nvSpPr>
          <p:spPr bwMode="auto">
            <a:xfrm>
              <a:off x="5571490" y="4053753"/>
              <a:ext cx="182563" cy="182563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8" name="Oval 19"/>
            <p:cNvSpPr>
              <a:spLocks noChangeArrowheads="1"/>
            </p:cNvSpPr>
            <p:nvPr/>
          </p:nvSpPr>
          <p:spPr bwMode="auto">
            <a:xfrm>
              <a:off x="4013778" y="4080490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9" name="Oval 19"/>
            <p:cNvSpPr>
              <a:spLocks noChangeArrowheads="1"/>
            </p:cNvSpPr>
            <p:nvPr/>
          </p:nvSpPr>
          <p:spPr bwMode="auto">
            <a:xfrm>
              <a:off x="2869133" y="4327597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50" name="Straight Arrow Connector 49"/>
            <p:cNvCxnSpPr>
              <a:cxnSpLocks noChangeShapeType="1"/>
              <a:stCxn id="45" idx="6"/>
              <a:endCxn id="41" idx="2"/>
            </p:cNvCxnSpPr>
            <p:nvPr/>
          </p:nvCxnSpPr>
          <p:spPr bwMode="auto">
            <a:xfrm>
              <a:off x="3082017" y="3736477"/>
              <a:ext cx="428876" cy="179251"/>
            </a:xfrm>
            <a:prstGeom prst="straightConnector1">
              <a:avLst/>
            </a:prstGeom>
            <a:noFill/>
            <a:ln w="31750">
              <a:solidFill>
                <a:srgbClr val="D30000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Straight Arrow Connector 50"/>
            <p:cNvCxnSpPr>
              <a:cxnSpLocks noChangeShapeType="1"/>
              <a:stCxn id="43" idx="2"/>
              <a:endCxn id="47" idx="7"/>
            </p:cNvCxnSpPr>
            <p:nvPr/>
          </p:nvCxnSpPr>
          <p:spPr bwMode="auto">
            <a:xfrm flipH="1">
              <a:off x="5727317" y="3974835"/>
              <a:ext cx="347765" cy="105654"/>
            </a:xfrm>
            <a:prstGeom prst="straightConnector1">
              <a:avLst/>
            </a:prstGeom>
            <a:noFill/>
            <a:ln w="31750">
              <a:solidFill>
                <a:srgbClr val="D30000"/>
              </a:solidFill>
              <a:round/>
              <a:headEnd type="arrow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Straight Arrow Connector 51"/>
            <p:cNvCxnSpPr>
              <a:cxnSpLocks noChangeShapeType="1"/>
              <a:stCxn id="47" idx="2"/>
              <a:endCxn id="48" idx="6"/>
            </p:cNvCxnSpPr>
            <p:nvPr/>
          </p:nvCxnSpPr>
          <p:spPr bwMode="auto">
            <a:xfrm flipH="1">
              <a:off x="4196341" y="4145035"/>
              <a:ext cx="1375149" cy="26736"/>
            </a:xfrm>
            <a:prstGeom prst="straightConnector1">
              <a:avLst/>
            </a:prstGeom>
            <a:noFill/>
            <a:ln w="31750">
              <a:solidFill>
                <a:srgbClr val="0000FF"/>
              </a:solidFill>
              <a:round/>
              <a:headEnd type="arrow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Straight Arrow Connector 52"/>
            <p:cNvCxnSpPr>
              <a:cxnSpLocks noChangeShapeType="1"/>
              <a:stCxn id="48" idx="5"/>
              <a:endCxn id="42" idx="1"/>
            </p:cNvCxnSpPr>
            <p:nvPr/>
          </p:nvCxnSpPr>
          <p:spPr bwMode="auto">
            <a:xfrm>
              <a:off x="4169605" y="4236316"/>
              <a:ext cx="558422" cy="350698"/>
            </a:xfrm>
            <a:prstGeom prst="straightConnector1">
              <a:avLst/>
            </a:prstGeom>
            <a:noFill/>
            <a:ln w="31750">
              <a:solidFill>
                <a:srgbClr val="D30000"/>
              </a:solidFill>
              <a:prstDash val="solid"/>
              <a:round/>
              <a:headEnd type="arrow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Straight Arrow Connector 53"/>
            <p:cNvCxnSpPr>
              <a:cxnSpLocks noChangeShapeType="1"/>
              <a:stCxn id="49" idx="6"/>
              <a:endCxn id="46" idx="1"/>
            </p:cNvCxnSpPr>
            <p:nvPr/>
          </p:nvCxnSpPr>
          <p:spPr bwMode="auto">
            <a:xfrm>
              <a:off x="3051696" y="4418878"/>
              <a:ext cx="1183684" cy="259417"/>
            </a:xfrm>
            <a:prstGeom prst="straightConnector1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 type="arrow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Straight Arrow Connector 54"/>
            <p:cNvCxnSpPr>
              <a:stCxn id="44" idx="7"/>
              <a:endCxn id="45" idx="3"/>
            </p:cNvCxnSpPr>
            <p:nvPr/>
          </p:nvCxnSpPr>
          <p:spPr bwMode="auto">
            <a:xfrm flipV="1">
              <a:off x="2279146" y="3801022"/>
              <a:ext cx="647045" cy="330743"/>
            </a:xfrm>
            <a:prstGeom prst="straightConnector1">
              <a:avLst/>
            </a:prstGeom>
            <a:noFill/>
            <a:ln w="317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56" name="Straight Arrow Connector 55"/>
            <p:cNvCxnSpPr>
              <a:stCxn id="41" idx="3"/>
              <a:endCxn id="49" idx="7"/>
            </p:cNvCxnSpPr>
            <p:nvPr/>
          </p:nvCxnSpPr>
          <p:spPr bwMode="auto">
            <a:xfrm flipH="1">
              <a:off x="3024960" y="3980273"/>
              <a:ext cx="512669" cy="374060"/>
            </a:xfrm>
            <a:prstGeom prst="straightConnector1">
              <a:avLst/>
            </a:prstGeom>
            <a:noFill/>
            <a:ln w="3175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sp>
          <p:nvSpPr>
            <p:cNvPr id="72" name="Oval 19"/>
            <p:cNvSpPr>
              <a:spLocks noChangeArrowheads="1"/>
            </p:cNvSpPr>
            <p:nvPr/>
          </p:nvSpPr>
          <p:spPr bwMode="auto">
            <a:xfrm>
              <a:off x="6443932" y="4287591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" name="Oval 19"/>
            <p:cNvSpPr>
              <a:spLocks noChangeArrowheads="1"/>
            </p:cNvSpPr>
            <p:nvPr/>
          </p:nvSpPr>
          <p:spPr bwMode="auto">
            <a:xfrm>
              <a:off x="5335253" y="4697199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5" name="Oval 19"/>
            <p:cNvSpPr>
              <a:spLocks noChangeArrowheads="1"/>
            </p:cNvSpPr>
            <p:nvPr/>
          </p:nvSpPr>
          <p:spPr bwMode="auto">
            <a:xfrm>
              <a:off x="7024650" y="4661161"/>
              <a:ext cx="182563" cy="182562"/>
            </a:xfrm>
            <a:prstGeom prst="ellipse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Gill Sans MT" panose="020B0502020104020203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07" name="Straight Arrow Connector 106"/>
            <p:cNvCxnSpPr>
              <a:stCxn id="46" idx="6"/>
              <a:endCxn id="42" idx="2"/>
            </p:cNvCxnSpPr>
            <p:nvPr/>
          </p:nvCxnSpPr>
          <p:spPr bwMode="auto">
            <a:xfrm flipV="1">
              <a:off x="4391206" y="4651559"/>
              <a:ext cx="310085" cy="91281"/>
            </a:xfrm>
            <a:prstGeom prst="straightConnector1">
              <a:avLst/>
            </a:prstGeom>
            <a:noFill/>
            <a:ln w="3175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114" name="Straight Arrow Connector 113"/>
            <p:cNvCxnSpPr>
              <a:stCxn id="43" idx="5"/>
              <a:endCxn id="72" idx="1"/>
            </p:cNvCxnSpPr>
            <p:nvPr/>
          </p:nvCxnSpPr>
          <p:spPr bwMode="auto">
            <a:xfrm>
              <a:off x="6230908" y="4039380"/>
              <a:ext cx="239760" cy="274947"/>
            </a:xfrm>
            <a:prstGeom prst="straightConnector1">
              <a:avLst/>
            </a:prstGeom>
            <a:noFill/>
            <a:ln w="3175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116" name="Straight Arrow Connector 115"/>
            <p:cNvCxnSpPr>
              <a:stCxn id="72" idx="2"/>
              <a:endCxn id="73" idx="7"/>
            </p:cNvCxnSpPr>
            <p:nvPr/>
          </p:nvCxnSpPr>
          <p:spPr bwMode="auto">
            <a:xfrm flipH="1">
              <a:off x="5491080" y="4378872"/>
              <a:ext cx="952852" cy="345063"/>
            </a:xfrm>
            <a:prstGeom prst="straightConnector1">
              <a:avLst/>
            </a:prstGeom>
            <a:noFill/>
            <a:ln w="31750" cap="flat" cmpd="sng" algn="ctr">
              <a:solidFill>
                <a:srgbClr val="D30000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  <p:cxnSp>
          <p:nvCxnSpPr>
            <p:cNvPr id="118" name="Straight Arrow Connector 117"/>
            <p:cNvCxnSpPr>
              <a:stCxn id="73" idx="6"/>
              <a:endCxn id="75" idx="2"/>
            </p:cNvCxnSpPr>
            <p:nvPr/>
          </p:nvCxnSpPr>
          <p:spPr bwMode="auto">
            <a:xfrm flipV="1">
              <a:off x="5517816" y="4752442"/>
              <a:ext cx="1506834" cy="36038"/>
            </a:xfrm>
            <a:prstGeom prst="straightConnector1">
              <a:avLst/>
            </a:prstGeom>
            <a:noFill/>
            <a:ln w="3175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arrow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1325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134" grpId="0"/>
      <p:bldP spid="1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Configuration LP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550985" y="1582617"/>
            <a:ext cx="818270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54125" algn="l"/>
                <a:tab pos="2778125" algn="l"/>
                <a:tab pos="3494088" algn="l"/>
                <a:tab pos="5919788" algn="l"/>
              </a:tabLst>
            </a:pPr>
            <a:r>
              <a:rPr lang="en-CA" dirty="0" smtClean="0"/>
              <a:t>Let </a:t>
            </a:r>
            <a:r>
              <a:rPr lang="en-CA" dirty="0" smtClean="0">
                <a:solidFill>
                  <a:srgbClr val="0000FF"/>
                </a:solidFill>
                <a:latin typeface="Brush Script MT" panose="03060802040406070304" pitchFamily="66" charset="0"/>
              </a:rPr>
              <a:t>C</a:t>
            </a:r>
            <a:r>
              <a:rPr lang="en-CA" dirty="0" smtClean="0">
                <a:solidFill>
                  <a:srgbClr val="0000FF"/>
                </a:solidFill>
              </a:rPr>
              <a:t>(R)</a:t>
            </a:r>
            <a:r>
              <a:rPr lang="en-CA" dirty="0" smtClean="0"/>
              <a:t> = {rooted paths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: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baseline="-25000" dirty="0" err="1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(v) =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-25000" dirty="0" err="1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(v) – </a:t>
            </a:r>
            <a:r>
              <a:rPr lang="en-CA" dirty="0" err="1" smtClean="0">
                <a:solidFill>
                  <a:srgbClr val="0000FF"/>
                </a:solidFill>
              </a:rPr>
              <a:t>D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r>
              <a:rPr lang="en-CA" dirty="0" smtClean="0">
                <a:solidFill>
                  <a:srgbClr val="0000FF"/>
                </a:solidFill>
              </a:rPr>
              <a:t> ≤ R </a:t>
            </a:r>
            <a:r>
              <a:rPr lang="en-CA" dirty="0" smtClean="0"/>
              <a:t>for all </a:t>
            </a:r>
            <a:r>
              <a:rPr lang="en-CA" dirty="0" err="1" smtClean="0">
                <a:solidFill>
                  <a:srgbClr val="0000FF"/>
                </a:solidFill>
              </a:rPr>
              <a:t>v</a:t>
            </a:r>
            <a:r>
              <a:rPr lang="en-CA" dirty="0" err="1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dirty="0" err="1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}</a:t>
            </a:r>
          </a:p>
          <a:p>
            <a:pPr>
              <a:spcBef>
                <a:spcPts val="1200"/>
              </a:spcBef>
              <a:tabLst>
                <a:tab pos="1254125" algn="l"/>
                <a:tab pos="2778125" algn="l"/>
                <a:tab pos="3494088" algn="l"/>
                <a:tab pos="5919788" algn="l"/>
              </a:tabLst>
            </a:pPr>
            <a:r>
              <a:rPr lang="en-CA" dirty="0" smtClean="0"/>
              <a:t>Minimize	</a:t>
            </a:r>
            <a:r>
              <a:rPr lang="en-US" altLang="en-US" dirty="0" smtClean="0">
                <a:solidFill>
                  <a:srgbClr val="0000FF"/>
                </a:solidFill>
              </a:rPr>
              <a:t>∑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baseline="-25000" dirty="0" smtClean="0">
                <a:solidFill>
                  <a:srgbClr val="0000FF"/>
                </a:solidFill>
                <a:latin typeface="Brush Script MT" panose="03060802040406070304" pitchFamily="66" charset="0"/>
              </a:rPr>
              <a:t>C</a:t>
            </a:r>
            <a:r>
              <a:rPr lang="en-CA" baseline="-25000" dirty="0" smtClean="0">
                <a:solidFill>
                  <a:srgbClr val="0000FF"/>
                </a:solidFill>
              </a:rPr>
              <a:t>(R) </a:t>
            </a:r>
            <a:r>
              <a:rPr lang="en-CA" dirty="0" err="1" smtClean="0">
                <a:solidFill>
                  <a:srgbClr val="0000FF"/>
                </a:solidFill>
              </a:rPr>
              <a:t>x</a:t>
            </a:r>
            <a:r>
              <a:rPr lang="en-CA" baseline="-25000" dirty="0" err="1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smtClean="0"/>
              <a:t>	</a:t>
            </a:r>
            <a:r>
              <a:rPr lang="en-CA" dirty="0" err="1" smtClean="0"/>
              <a:t>s.t.</a:t>
            </a:r>
            <a:r>
              <a:rPr lang="en-CA" dirty="0" smtClean="0"/>
              <a:t>	</a:t>
            </a:r>
            <a:r>
              <a:rPr lang="en-US" altLang="en-US" dirty="0" smtClean="0">
                <a:solidFill>
                  <a:srgbClr val="0000FF"/>
                </a:solidFill>
              </a:rPr>
              <a:t> ∑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baseline="-25000" dirty="0" smtClean="0">
                <a:solidFill>
                  <a:srgbClr val="0000FF"/>
                </a:solidFill>
                <a:latin typeface="Brush Script MT" panose="03060802040406070304" pitchFamily="66" charset="0"/>
              </a:rPr>
              <a:t>C</a:t>
            </a:r>
            <a:r>
              <a:rPr lang="en-CA" baseline="-25000" dirty="0" smtClean="0">
                <a:solidFill>
                  <a:srgbClr val="0000FF"/>
                </a:solidFill>
              </a:rPr>
              <a:t>(R): 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r>
              <a:rPr lang="en-CA" baseline="-25000" dirty="0" err="1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baseline="-25000" dirty="0" err="1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err="1" smtClean="0">
                <a:solidFill>
                  <a:srgbClr val="0000FF"/>
                </a:solidFill>
              </a:rPr>
              <a:t>x</a:t>
            </a:r>
            <a:r>
              <a:rPr lang="en-CA" baseline="-25000" dirty="0" err="1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 ≥ </a:t>
            </a:r>
            <a:r>
              <a:rPr lang="en-CA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dirty="0" smtClean="0"/>
              <a:t>	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</a:t>
            </a:r>
            <a:r>
              <a:rPr lang="en-CA" dirty="0" err="1" smtClean="0">
                <a:solidFill>
                  <a:srgbClr val="0000FF"/>
                </a:solidFill>
              </a:rPr>
              <a:t>v</a:t>
            </a:r>
            <a:r>
              <a:rPr lang="en-CA" dirty="0" err="1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dirty="0" err="1" smtClean="0">
                <a:solidFill>
                  <a:srgbClr val="0000FF"/>
                </a:solidFill>
              </a:rPr>
              <a:t>V</a:t>
            </a:r>
            <a:r>
              <a:rPr lang="en-CA" dirty="0" smtClean="0"/>
              <a:t>, 	</a:t>
            </a:r>
            <a:r>
              <a:rPr lang="en-CA" dirty="0" smtClean="0">
                <a:solidFill>
                  <a:srgbClr val="0000FF"/>
                </a:solidFill>
              </a:rPr>
              <a:t>x ≥ 0</a:t>
            </a:r>
          </a:p>
          <a:p>
            <a:pPr>
              <a:spcBef>
                <a:spcPts val="2400"/>
              </a:spcBef>
              <a:tabLst>
                <a:tab pos="1254125" algn="l"/>
                <a:tab pos="2778125" algn="l"/>
                <a:tab pos="3494088" algn="l"/>
                <a:tab pos="5919788" algn="l"/>
              </a:tabLst>
            </a:pPr>
            <a:r>
              <a:rPr lang="en-CA" dirty="0" smtClean="0">
                <a:solidFill>
                  <a:srgbClr val="D30000"/>
                </a:solidFill>
              </a:rPr>
              <a:t>Dual separation problem</a:t>
            </a:r>
            <a:r>
              <a:rPr lang="en-CA" dirty="0" smtClean="0"/>
              <a:t> is an orienteering problem</a:t>
            </a:r>
          </a:p>
          <a:p>
            <a:pPr>
              <a:spcBef>
                <a:spcPts val="1200"/>
              </a:spcBef>
              <a:tabLst>
                <a:tab pos="1254125" algn="l"/>
                <a:tab pos="2778125" algn="l"/>
                <a:tab pos="3494088" algn="l"/>
                <a:tab pos="5919788" algn="l"/>
              </a:tabLst>
            </a:pPr>
            <a:r>
              <a:rPr lang="en-CA" dirty="0" smtClean="0"/>
              <a:t>There is a </a:t>
            </a:r>
            <a:r>
              <a:rPr lang="en-CA" dirty="0" smtClean="0">
                <a:solidFill>
                  <a:srgbClr val="0000FF"/>
                </a:solidFill>
              </a:rPr>
              <a:t>(2+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</a:t>
            </a:r>
            <a:r>
              <a:rPr lang="en-CA" dirty="0" smtClean="0">
                <a:solidFill>
                  <a:srgbClr val="0000FF"/>
                </a:solidFill>
              </a:rPr>
              <a:t>)</a:t>
            </a:r>
            <a:r>
              <a:rPr lang="en-CA" dirty="0" smtClean="0"/>
              <a:t>-approximation for orienteering (</a:t>
            </a:r>
            <a:r>
              <a:rPr lang="en-CA" dirty="0" err="1" smtClean="0">
                <a:solidFill>
                  <a:srgbClr val="0000FF"/>
                </a:solidFill>
              </a:rPr>
              <a:t>Chekuri</a:t>
            </a:r>
            <a:r>
              <a:rPr lang="en-CA" dirty="0" smtClean="0">
                <a:solidFill>
                  <a:srgbClr val="0000FF"/>
                </a:solidFill>
              </a:rPr>
              <a:t> et al.</a:t>
            </a:r>
            <a:r>
              <a:rPr lang="en-CA" dirty="0" smtClean="0"/>
              <a:t>) </a:t>
            </a:r>
          </a:p>
          <a:p>
            <a:pPr>
              <a:spcBef>
                <a:spcPts val="600"/>
              </a:spcBef>
              <a:tabLst>
                <a:tab pos="1254125" algn="l"/>
                <a:tab pos="2778125" algn="l"/>
                <a:tab pos="3494088" algn="l"/>
                <a:tab pos="5919788" algn="l"/>
              </a:tabLst>
            </a:pPr>
            <a:r>
              <a:rPr lang="en-CA" dirty="0" smtClean="0"/>
              <a:t>This yields an approximate separation oracle, so a </a:t>
            </a:r>
            <a:r>
              <a:rPr lang="en-CA" dirty="0" smtClean="0">
                <a:solidFill>
                  <a:srgbClr val="0000FF"/>
                </a:solidFill>
              </a:rPr>
              <a:t>(2+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</a:t>
            </a:r>
            <a:r>
              <a:rPr lang="en-CA" dirty="0" smtClean="0">
                <a:solidFill>
                  <a:srgbClr val="0000FF"/>
                </a:solidFill>
              </a:rPr>
              <a:t>)</a:t>
            </a:r>
            <a:r>
              <a:rPr lang="en-CA" dirty="0" smtClean="0"/>
              <a:t>-approx. solution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/>
              <a:t> to the configuration LP can be computed efficiently.</a:t>
            </a:r>
          </a:p>
          <a:p>
            <a:pPr>
              <a:spcBef>
                <a:spcPts val="600"/>
              </a:spcBef>
              <a:tabLst>
                <a:tab pos="1254125" algn="l"/>
                <a:tab pos="2778125" algn="l"/>
                <a:tab pos="3494088" algn="l"/>
                <a:tab pos="5919788" algn="l"/>
              </a:tabLst>
            </a:pPr>
            <a:r>
              <a:rPr lang="en-CA" dirty="0" smtClean="0"/>
              <a:t>Let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>
                <a:solidFill>
                  <a:srgbClr val="0000FF"/>
                </a:solidFill>
              </a:rPr>
              <a:t> </a:t>
            </a:r>
            <a:r>
              <a:rPr lang="en-CA" dirty="0" smtClean="0">
                <a:solidFill>
                  <a:srgbClr val="0000FF"/>
                </a:solidFill>
              </a:rPr>
              <a:t>= </a:t>
            </a:r>
            <a:r>
              <a:rPr lang="en-US" altLang="en-US" dirty="0" smtClean="0">
                <a:solidFill>
                  <a:srgbClr val="0000FF"/>
                </a:solidFill>
              </a:rPr>
              <a:t>∑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baseline="-25000" dirty="0" smtClean="0">
                <a:solidFill>
                  <a:srgbClr val="0000FF"/>
                </a:solidFill>
                <a:sym typeface="Symbol" panose="05050102010706020507" pitchFamily="18" charset="2"/>
              </a:rPr>
              <a:t></a:t>
            </a:r>
            <a:r>
              <a:rPr lang="en-CA" baseline="-25000" dirty="0" smtClean="0">
                <a:solidFill>
                  <a:srgbClr val="0000FF"/>
                </a:solidFill>
                <a:latin typeface="Brush Script MT" panose="03060802040406070304" pitchFamily="66" charset="0"/>
              </a:rPr>
              <a:t>C</a:t>
            </a:r>
            <a:r>
              <a:rPr lang="en-CA" baseline="-25000" dirty="0" smtClean="0">
                <a:solidFill>
                  <a:srgbClr val="0000FF"/>
                </a:solidFill>
              </a:rPr>
              <a:t>(R)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baseline="-25000" dirty="0" smtClean="0"/>
              <a:t> </a:t>
            </a:r>
            <a:r>
              <a:rPr lang="en-CA" dirty="0" smtClean="0"/>
              <a:t>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351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Rounding the LP solution x</a:t>
            </a:r>
            <a:r>
              <a:rPr lang="en-CA" baseline="30000" dirty="0" smtClean="0"/>
              <a:t>*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406769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D30000"/>
                </a:solidFill>
              </a:rPr>
              <a:t>Easy case: </a:t>
            </a:r>
            <a:r>
              <a:rPr lang="en-CA" dirty="0" smtClean="0"/>
              <a:t>suppose that directing edges of all paths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 such that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&gt;0</a:t>
            </a:r>
            <a:r>
              <a:rPr lang="en-CA" dirty="0" smtClean="0"/>
              <a:t> away from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gives an acyclic graph</a:t>
            </a:r>
            <a:endParaRPr lang="en-CA" dirty="0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628124" y="3003832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727656" y="3246288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5359998" y="3193133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Oval 15"/>
          <p:cNvSpPr>
            <a:spLocks noChangeArrowheads="1"/>
          </p:cNvSpPr>
          <p:nvPr/>
        </p:nvSpPr>
        <p:spPr bwMode="auto">
          <a:xfrm>
            <a:off x="2240551" y="3284414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Oval 16"/>
          <p:cNvSpPr>
            <a:spLocks noChangeArrowheads="1"/>
          </p:cNvSpPr>
          <p:nvPr/>
        </p:nvSpPr>
        <p:spPr bwMode="auto">
          <a:xfrm>
            <a:off x="3016686" y="2824580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Oval 17"/>
          <p:cNvSpPr>
            <a:spLocks noChangeArrowheads="1"/>
          </p:cNvSpPr>
          <p:nvPr/>
        </p:nvSpPr>
        <p:spPr bwMode="auto">
          <a:xfrm>
            <a:off x="4072724" y="3967034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Oval 19"/>
          <p:cNvSpPr>
            <a:spLocks noChangeArrowheads="1"/>
          </p:cNvSpPr>
          <p:nvPr/>
        </p:nvSpPr>
        <p:spPr bwMode="auto">
          <a:xfrm>
            <a:off x="5262178" y="2398525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Oval 19"/>
          <p:cNvSpPr>
            <a:spLocks noChangeArrowheads="1"/>
          </p:cNvSpPr>
          <p:nvPr/>
        </p:nvSpPr>
        <p:spPr bwMode="auto">
          <a:xfrm>
            <a:off x="4099459" y="2534870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2986364" y="3506982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20" name="Straight Arrow Connector 19"/>
          <p:cNvCxnSpPr>
            <a:cxnSpLocks noChangeShapeType="1"/>
            <a:stCxn id="15" idx="6"/>
            <a:endCxn id="11" idx="2"/>
          </p:cNvCxnSpPr>
          <p:nvPr/>
        </p:nvCxnSpPr>
        <p:spPr bwMode="auto">
          <a:xfrm>
            <a:off x="3199248" y="2915862"/>
            <a:ext cx="428876" cy="17925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/>
          <p:cNvCxnSpPr>
            <a:cxnSpLocks noChangeShapeType="1"/>
            <a:stCxn id="19" idx="6"/>
            <a:endCxn id="16" idx="1"/>
          </p:cNvCxnSpPr>
          <p:nvPr/>
        </p:nvCxnSpPr>
        <p:spPr bwMode="auto">
          <a:xfrm>
            <a:off x="3168927" y="3598263"/>
            <a:ext cx="930533" cy="39550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/>
          <p:cNvCxnSpPr>
            <a:stCxn id="14" idx="7"/>
            <a:endCxn id="15" idx="3"/>
          </p:cNvCxnSpPr>
          <p:nvPr/>
        </p:nvCxnSpPr>
        <p:spPr bwMode="auto">
          <a:xfrm flipV="1">
            <a:off x="2396377" y="2980407"/>
            <a:ext cx="647045" cy="330743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6" name="Straight Arrow Connector 25"/>
          <p:cNvCxnSpPr>
            <a:stCxn id="11" idx="3"/>
            <a:endCxn id="19" idx="7"/>
          </p:cNvCxnSpPr>
          <p:nvPr/>
        </p:nvCxnSpPr>
        <p:spPr bwMode="auto">
          <a:xfrm flipH="1">
            <a:off x="3142191" y="3159658"/>
            <a:ext cx="512669" cy="374060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Oval 19"/>
          <p:cNvSpPr>
            <a:spLocks noChangeArrowheads="1"/>
          </p:cNvSpPr>
          <p:nvPr/>
        </p:nvSpPr>
        <p:spPr bwMode="auto">
          <a:xfrm>
            <a:off x="6561163" y="3466976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Oval 19"/>
          <p:cNvSpPr>
            <a:spLocks noChangeArrowheads="1"/>
          </p:cNvSpPr>
          <p:nvPr/>
        </p:nvSpPr>
        <p:spPr bwMode="auto">
          <a:xfrm>
            <a:off x="5197221" y="3967034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19"/>
          <p:cNvSpPr>
            <a:spLocks noChangeArrowheads="1"/>
          </p:cNvSpPr>
          <p:nvPr/>
        </p:nvSpPr>
        <p:spPr bwMode="auto">
          <a:xfrm>
            <a:off x="6743726" y="2541332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0" name="Straight Arrow Connector 29"/>
          <p:cNvCxnSpPr>
            <a:stCxn id="16" idx="7"/>
            <a:endCxn id="12" idx="2"/>
          </p:cNvCxnSpPr>
          <p:nvPr/>
        </p:nvCxnSpPr>
        <p:spPr bwMode="auto">
          <a:xfrm flipV="1">
            <a:off x="4228550" y="3337569"/>
            <a:ext cx="499106" cy="656201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1" name="Straight Arrow Connector 30"/>
          <p:cNvCxnSpPr>
            <a:stCxn id="13" idx="5"/>
            <a:endCxn id="27" idx="1"/>
          </p:cNvCxnSpPr>
          <p:nvPr/>
        </p:nvCxnSpPr>
        <p:spPr bwMode="auto">
          <a:xfrm>
            <a:off x="5515824" y="3348959"/>
            <a:ext cx="1072075" cy="144753"/>
          </a:xfrm>
          <a:prstGeom prst="straightConnector1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7" name="Straight Arrow Connector 46"/>
          <p:cNvCxnSpPr>
            <a:stCxn id="14" idx="5"/>
            <a:endCxn id="19" idx="2"/>
          </p:cNvCxnSpPr>
          <p:nvPr/>
        </p:nvCxnSpPr>
        <p:spPr bwMode="auto">
          <a:xfrm>
            <a:off x="2396377" y="3440240"/>
            <a:ext cx="589987" cy="158023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15" idx="7"/>
            <a:endCxn id="18" idx="2"/>
          </p:cNvCxnSpPr>
          <p:nvPr/>
        </p:nvCxnSpPr>
        <p:spPr bwMode="auto">
          <a:xfrm flipV="1">
            <a:off x="3172512" y="2626151"/>
            <a:ext cx="926947" cy="225165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Connector 52"/>
          <p:cNvCxnSpPr>
            <a:stCxn id="11" idx="6"/>
            <a:endCxn id="12" idx="2"/>
          </p:cNvCxnSpPr>
          <p:nvPr/>
        </p:nvCxnSpPr>
        <p:spPr bwMode="auto">
          <a:xfrm>
            <a:off x="3810686" y="3095113"/>
            <a:ext cx="916970" cy="242456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Connector 54"/>
          <p:cNvCxnSpPr>
            <a:stCxn id="18" idx="3"/>
            <a:endCxn id="11" idx="7"/>
          </p:cNvCxnSpPr>
          <p:nvPr/>
        </p:nvCxnSpPr>
        <p:spPr bwMode="auto">
          <a:xfrm flipH="1">
            <a:off x="3783950" y="2690696"/>
            <a:ext cx="342245" cy="339872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Connector 56"/>
          <p:cNvCxnSpPr>
            <a:stCxn id="18" idx="6"/>
            <a:endCxn id="17" idx="2"/>
          </p:cNvCxnSpPr>
          <p:nvPr/>
        </p:nvCxnSpPr>
        <p:spPr bwMode="auto">
          <a:xfrm flipV="1">
            <a:off x="4282022" y="2489807"/>
            <a:ext cx="980156" cy="136344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Straight Connector 59"/>
          <p:cNvCxnSpPr>
            <a:stCxn id="16" idx="6"/>
            <a:endCxn id="28" idx="2"/>
          </p:cNvCxnSpPr>
          <p:nvPr/>
        </p:nvCxnSpPr>
        <p:spPr bwMode="auto">
          <a:xfrm>
            <a:off x="4255286" y="4058315"/>
            <a:ext cx="941935" cy="0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Connector 62"/>
          <p:cNvCxnSpPr>
            <a:stCxn id="28" idx="1"/>
            <a:endCxn id="12" idx="5"/>
          </p:cNvCxnSpPr>
          <p:nvPr/>
        </p:nvCxnSpPr>
        <p:spPr bwMode="auto">
          <a:xfrm flipH="1" flipV="1">
            <a:off x="4883482" y="3402114"/>
            <a:ext cx="340475" cy="591656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Connector 65"/>
          <p:cNvCxnSpPr>
            <a:stCxn id="12" idx="7"/>
            <a:endCxn id="17" idx="3"/>
          </p:cNvCxnSpPr>
          <p:nvPr/>
        </p:nvCxnSpPr>
        <p:spPr bwMode="auto">
          <a:xfrm flipV="1">
            <a:off x="4883482" y="2554352"/>
            <a:ext cx="405432" cy="718672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Connector 68"/>
          <p:cNvCxnSpPr>
            <a:stCxn id="17" idx="6"/>
            <a:endCxn id="29" idx="2"/>
          </p:cNvCxnSpPr>
          <p:nvPr/>
        </p:nvCxnSpPr>
        <p:spPr bwMode="auto">
          <a:xfrm>
            <a:off x="5444741" y="2489807"/>
            <a:ext cx="1298985" cy="142806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Connector 70"/>
          <p:cNvCxnSpPr>
            <a:stCxn id="12" idx="6"/>
            <a:endCxn id="13" idx="2"/>
          </p:cNvCxnSpPr>
          <p:nvPr/>
        </p:nvCxnSpPr>
        <p:spPr bwMode="auto">
          <a:xfrm flipV="1">
            <a:off x="4910218" y="3284414"/>
            <a:ext cx="449780" cy="53155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3" name="Straight Connector 72"/>
          <p:cNvCxnSpPr>
            <a:stCxn id="28" idx="0"/>
            <a:endCxn id="13" idx="3"/>
          </p:cNvCxnSpPr>
          <p:nvPr/>
        </p:nvCxnSpPr>
        <p:spPr bwMode="auto">
          <a:xfrm flipV="1">
            <a:off x="5288503" y="3348959"/>
            <a:ext cx="98231" cy="618075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5" name="Straight Connector 74"/>
          <p:cNvCxnSpPr>
            <a:stCxn id="28" idx="7"/>
            <a:endCxn id="27" idx="2"/>
          </p:cNvCxnSpPr>
          <p:nvPr/>
        </p:nvCxnSpPr>
        <p:spPr bwMode="auto">
          <a:xfrm flipV="1">
            <a:off x="5353048" y="3558257"/>
            <a:ext cx="1208115" cy="435513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Connector 76"/>
          <p:cNvCxnSpPr>
            <a:stCxn id="13" idx="7"/>
            <a:endCxn id="29" idx="3"/>
          </p:cNvCxnSpPr>
          <p:nvPr/>
        </p:nvCxnSpPr>
        <p:spPr bwMode="auto">
          <a:xfrm flipV="1">
            <a:off x="5515824" y="2697158"/>
            <a:ext cx="1254638" cy="522711"/>
          </a:xfrm>
          <a:prstGeom prst="line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926123" y="4267613"/>
            <a:ext cx="7649308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Then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/>
              <a:t> is (the path-decomposition of) an acyclic flow of value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/>
              <a:t> and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</a:t>
            </a:r>
            <a:r>
              <a:rPr lang="en-CA" dirty="0" smtClean="0">
                <a:solidFill>
                  <a:srgbClr val="0000FF"/>
                </a:solidFill>
              </a:rPr>
              <a:t>≤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that covers every node</a:t>
            </a:r>
          </a:p>
          <a:p>
            <a:pPr>
              <a:spcBef>
                <a:spcPts val="600"/>
              </a:spcBef>
            </a:pPr>
            <a:r>
              <a:rPr lang="en-CA" dirty="0" smtClean="0"/>
              <a:t>Integrality of flows + </a:t>
            </a:r>
            <a:r>
              <a:rPr lang="en-CA" dirty="0" err="1" smtClean="0"/>
              <a:t>acyclicity</a:t>
            </a:r>
            <a:r>
              <a:rPr lang="en-CA" dirty="0" smtClean="0"/>
              <a:t> </a:t>
            </a:r>
            <a:r>
              <a:rPr lang="en-CA" dirty="0" smtClean="0">
                <a:sym typeface="Symbol" panose="05050102010706020507" pitchFamily="18" charset="2"/>
              </a:rPr>
              <a:t></a:t>
            </a:r>
            <a:r>
              <a:rPr lang="en-CA" dirty="0" smtClean="0"/>
              <a:t> can find 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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  <a:sym typeface="Symbol" panose="05050102010706020507" pitchFamily="18" charset="2"/>
              </a:rPr>
              <a:t></a:t>
            </a:r>
            <a:r>
              <a:rPr lang="en-CA" dirty="0" smtClean="0">
                <a:sym typeface="Symbol" panose="05050102010706020507" pitchFamily="18" charset="2"/>
              </a:rPr>
              <a:t> </a:t>
            </a:r>
            <a:r>
              <a:rPr lang="en-CA" dirty="0" smtClean="0"/>
              <a:t>paths of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</a:t>
            </a:r>
            <a:r>
              <a:rPr lang="en-CA" dirty="0" smtClean="0">
                <a:solidFill>
                  <a:srgbClr val="0000FF"/>
                </a:solidFill>
              </a:rPr>
              <a:t>≤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00FF"/>
                </a:solidFill>
              </a:rPr>
              <a:t>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that cover all nodes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025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Vehicle routing problems (VRPs)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855548" y="26304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1474548" y="1946212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4141548" y="16398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4522548" y="28590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4979748" y="16398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2007948" y="1484250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998548" y="2173225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3379548" y="1412812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3531948" y="27066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Oval 19"/>
          <p:cNvSpPr>
            <a:spLocks noChangeArrowheads="1"/>
          </p:cNvSpPr>
          <p:nvPr/>
        </p:nvSpPr>
        <p:spPr bwMode="auto">
          <a:xfrm>
            <a:off x="6793896" y="2455431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3" name="Text Box 21"/>
          <p:cNvSpPr txBox="1">
            <a:spLocks noChangeArrowheads="1"/>
          </p:cNvSpPr>
          <p:nvPr/>
        </p:nvSpPr>
        <p:spPr bwMode="auto">
          <a:xfrm>
            <a:off x="7022496" y="2274456"/>
            <a:ext cx="896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client</a:t>
            </a:r>
            <a:endParaRPr lang="en-US" altLang="en-US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5134" name="TextBox 28"/>
          <p:cNvSpPr txBox="1">
            <a:spLocks noChangeArrowheads="1"/>
          </p:cNvSpPr>
          <p:nvPr/>
        </p:nvSpPr>
        <p:spPr bwMode="auto">
          <a:xfrm>
            <a:off x="501650" y="3420000"/>
            <a:ext cx="8455025" cy="268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 dirty="0" smtClean="0"/>
              <a:t>Typical setup: visit all clients via route(s) starting from depot so as to minimize client delays: e.g., max client delay (TSP)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600" dirty="0" smtClean="0"/>
              <a:t>But this does not differentiate between clients close to the depot and those far away from it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2600" dirty="0" smtClean="0"/>
              <a:t>Nearer clients may face more delay than further-away clients – source of dissatisfaction</a:t>
            </a:r>
            <a:endParaRPr lang="en-US" altLang="en-US" sz="2600" dirty="0"/>
          </a:p>
        </p:txBody>
      </p:sp>
      <p:sp>
        <p:nvSpPr>
          <p:cNvPr id="5135" name="Oval 19"/>
          <p:cNvSpPr>
            <a:spLocks noChangeArrowheads="1"/>
          </p:cNvSpPr>
          <p:nvPr/>
        </p:nvSpPr>
        <p:spPr bwMode="auto">
          <a:xfrm>
            <a:off x="1117360" y="2657412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Oval 19"/>
          <p:cNvSpPr>
            <a:spLocks noChangeArrowheads="1"/>
          </p:cNvSpPr>
          <p:nvPr/>
        </p:nvSpPr>
        <p:spPr bwMode="auto">
          <a:xfrm>
            <a:off x="5714760" y="1428687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5425835" y="2506600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19"/>
          <p:cNvSpPr>
            <a:spLocks noChangeArrowheads="1"/>
          </p:cNvSpPr>
          <p:nvPr/>
        </p:nvSpPr>
        <p:spPr bwMode="auto">
          <a:xfrm>
            <a:off x="4289185" y="2331975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1208642" y="1628353"/>
            <a:ext cx="1789906" cy="1108618"/>
            <a:chOff x="1208642" y="1769029"/>
            <a:chExt cx="1789906" cy="1108618"/>
          </a:xfrm>
        </p:grpSpPr>
        <p:cxnSp>
          <p:nvCxnSpPr>
            <p:cNvPr id="33" name="Straight Arrow Connector 32"/>
            <p:cNvCxnSpPr>
              <a:cxnSpLocks noChangeShapeType="1"/>
              <a:stCxn id="5129" idx="2"/>
              <a:endCxn id="5123" idx="7"/>
            </p:cNvCxnSpPr>
            <p:nvPr/>
          </p:nvCxnSpPr>
          <p:spPr bwMode="auto">
            <a:xfrm flipH="1">
              <a:off x="2011374" y="2393459"/>
              <a:ext cx="987174" cy="39265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Straight Arrow Connector 34"/>
            <p:cNvCxnSpPr>
              <a:cxnSpLocks noChangeShapeType="1"/>
              <a:stCxn id="5123" idx="2"/>
              <a:endCxn id="5135" idx="6"/>
            </p:cNvCxnSpPr>
            <p:nvPr/>
          </p:nvCxnSpPr>
          <p:spPr bwMode="auto">
            <a:xfrm flipH="1">
              <a:off x="1299923" y="2850659"/>
              <a:ext cx="555625" cy="269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Straight Arrow Connector 36"/>
            <p:cNvCxnSpPr>
              <a:cxnSpLocks noChangeShapeType="1"/>
              <a:stCxn id="5135" idx="0"/>
              <a:endCxn id="5124" idx="3"/>
            </p:cNvCxnSpPr>
            <p:nvPr/>
          </p:nvCxnSpPr>
          <p:spPr bwMode="auto">
            <a:xfrm flipV="1">
              <a:off x="1208642" y="2230992"/>
              <a:ext cx="292642" cy="55537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Arrow Connector 38"/>
            <p:cNvCxnSpPr>
              <a:cxnSpLocks noChangeShapeType="1"/>
              <a:stCxn id="5124" idx="7"/>
              <a:endCxn id="5128" idx="3"/>
            </p:cNvCxnSpPr>
            <p:nvPr/>
          </p:nvCxnSpPr>
          <p:spPr bwMode="auto">
            <a:xfrm flipV="1">
              <a:off x="1630374" y="1769029"/>
              <a:ext cx="404310" cy="33287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"/>
          <p:cNvGrpSpPr/>
          <p:nvPr/>
        </p:nvGrpSpPr>
        <p:grpSpPr>
          <a:xfrm>
            <a:off x="3154374" y="1492371"/>
            <a:ext cx="2587122" cy="1446212"/>
            <a:chOff x="3154374" y="1633047"/>
            <a:chExt cx="2587122" cy="1446212"/>
          </a:xfrm>
        </p:grpSpPr>
        <p:cxnSp>
          <p:nvCxnSpPr>
            <p:cNvPr id="43" name="Straight Arrow Connector 42"/>
            <p:cNvCxnSpPr>
              <a:cxnSpLocks noChangeShapeType="1"/>
              <a:stCxn id="5130" idx="6"/>
              <a:endCxn id="5125" idx="2"/>
            </p:cNvCxnSpPr>
            <p:nvPr/>
          </p:nvCxnSpPr>
          <p:spPr bwMode="auto">
            <a:xfrm>
              <a:off x="3562110" y="1633047"/>
              <a:ext cx="579438" cy="22701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Straight Arrow Connector 47"/>
            <p:cNvCxnSpPr>
              <a:cxnSpLocks noChangeShapeType="1"/>
              <a:stCxn id="5127" idx="6"/>
              <a:endCxn id="5136" idx="2"/>
            </p:cNvCxnSpPr>
            <p:nvPr/>
          </p:nvCxnSpPr>
          <p:spPr bwMode="auto">
            <a:xfrm flipV="1">
              <a:off x="5162310" y="1648922"/>
              <a:ext cx="552450" cy="21113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Straight Arrow Connector 49"/>
            <p:cNvCxnSpPr>
              <a:cxnSpLocks noChangeShapeType="1"/>
              <a:stCxn id="5136" idx="3"/>
              <a:endCxn id="5137" idx="7"/>
            </p:cNvCxnSpPr>
            <p:nvPr/>
          </p:nvCxnSpPr>
          <p:spPr bwMode="auto">
            <a:xfrm flipH="1">
              <a:off x="5581662" y="1713467"/>
              <a:ext cx="159834" cy="948822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Straight Arrow Connector 51"/>
            <p:cNvCxnSpPr>
              <a:cxnSpLocks noChangeShapeType="1"/>
              <a:stCxn id="5137" idx="3"/>
              <a:endCxn id="5126" idx="7"/>
            </p:cNvCxnSpPr>
            <p:nvPr/>
          </p:nvCxnSpPr>
          <p:spPr bwMode="auto">
            <a:xfrm flipH="1">
              <a:off x="4678374" y="2791379"/>
              <a:ext cx="774197" cy="22333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 type="arrow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Straight Arrow Connector 55"/>
            <p:cNvCxnSpPr>
              <a:cxnSpLocks noChangeShapeType="1"/>
              <a:stCxn id="5138" idx="2"/>
              <a:endCxn id="5131" idx="7"/>
            </p:cNvCxnSpPr>
            <p:nvPr/>
          </p:nvCxnSpPr>
          <p:spPr bwMode="auto">
            <a:xfrm flipH="1">
              <a:off x="3687774" y="2552209"/>
              <a:ext cx="601411" cy="310105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" name="Straight Arrow Connector 2"/>
            <p:cNvCxnSpPr>
              <a:stCxn id="5129" idx="7"/>
              <a:endCxn id="5130" idx="3"/>
            </p:cNvCxnSpPr>
            <p:nvPr/>
          </p:nvCxnSpPr>
          <p:spPr bwMode="auto">
            <a:xfrm flipV="1">
              <a:off x="3154374" y="1697592"/>
              <a:ext cx="251910" cy="631322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7" name="Straight Arrow Connector 6"/>
            <p:cNvCxnSpPr>
              <a:stCxn id="5125" idx="4"/>
              <a:endCxn id="5138" idx="0"/>
            </p:cNvCxnSpPr>
            <p:nvPr/>
          </p:nvCxnSpPr>
          <p:spPr bwMode="auto">
            <a:xfrm>
              <a:off x="4232829" y="1951340"/>
              <a:ext cx="147638" cy="509588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5131" idx="5"/>
              <a:endCxn id="5126" idx="2"/>
            </p:cNvCxnSpPr>
            <p:nvPr/>
          </p:nvCxnSpPr>
          <p:spPr bwMode="auto">
            <a:xfrm>
              <a:off x="3687774" y="2991404"/>
              <a:ext cx="834774" cy="87855"/>
            </a:xfrm>
            <a:prstGeom prst="straightConnector1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46" name="Text Box 22"/>
          <p:cNvSpPr txBox="1">
            <a:spLocks noChangeArrowheads="1"/>
          </p:cNvSpPr>
          <p:nvPr/>
        </p:nvSpPr>
        <p:spPr bwMode="auto">
          <a:xfrm>
            <a:off x="7022496" y="1829956"/>
            <a:ext cx="2014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starting depot</a:t>
            </a:r>
          </a:p>
        </p:txBody>
      </p:sp>
      <p:sp>
        <p:nvSpPr>
          <p:cNvPr id="47" name="Oval 15"/>
          <p:cNvSpPr>
            <a:spLocks noChangeArrowheads="1"/>
          </p:cNvSpPr>
          <p:nvPr/>
        </p:nvSpPr>
        <p:spPr bwMode="auto">
          <a:xfrm>
            <a:off x="6787546" y="1993469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Smiley Face 13"/>
          <p:cNvSpPr>
            <a:spLocks noChangeAspect="1"/>
          </p:cNvSpPr>
          <p:nvPr/>
        </p:nvSpPr>
        <p:spPr bwMode="auto">
          <a:xfrm>
            <a:off x="742710" y="2406587"/>
            <a:ext cx="336550" cy="336550"/>
          </a:xfrm>
          <a:prstGeom prst="smileyFac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49" name="Smiley Face 48"/>
          <p:cNvSpPr>
            <a:spLocks noChangeAspect="1"/>
          </p:cNvSpPr>
          <p:nvPr/>
        </p:nvSpPr>
        <p:spPr bwMode="auto">
          <a:xfrm>
            <a:off x="3578725" y="2949908"/>
            <a:ext cx="336550" cy="336550"/>
          </a:xfrm>
          <a:prstGeom prst="smileyFace">
            <a:avLst>
              <a:gd name="adj" fmla="val -4653"/>
            </a:avLst>
          </a:prstGeom>
          <a:solidFill>
            <a:srgbClr val="FF33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1" name="Smiley Face 50"/>
          <p:cNvSpPr>
            <a:spLocks noChangeAspect="1"/>
          </p:cNvSpPr>
          <p:nvPr/>
        </p:nvSpPr>
        <p:spPr bwMode="auto">
          <a:xfrm>
            <a:off x="1573224" y="1296824"/>
            <a:ext cx="336550" cy="336550"/>
          </a:xfrm>
          <a:prstGeom prst="smileyFace">
            <a:avLst>
              <a:gd name="adj" fmla="val -4653"/>
            </a:avLst>
          </a:prstGeom>
          <a:solidFill>
            <a:srgbClr val="FF33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3" name="Smiley Face 52"/>
          <p:cNvSpPr>
            <a:spLocks noChangeAspect="1"/>
          </p:cNvSpPr>
          <p:nvPr/>
        </p:nvSpPr>
        <p:spPr bwMode="auto">
          <a:xfrm>
            <a:off x="4368926" y="1396744"/>
            <a:ext cx="336550" cy="336550"/>
          </a:xfrm>
          <a:prstGeom prst="smileyFac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815192" y="2222547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724044" y="1303120"/>
            <a:ext cx="196361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Metric space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9306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9" grpId="0" animBg="1"/>
      <p:bldP spid="51" grpId="0" animBg="1"/>
      <p:bldP spid="5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Rounding the LP solution x</a:t>
            </a:r>
            <a:r>
              <a:rPr lang="en-CA" baseline="30000" dirty="0" smtClean="0"/>
              <a:t>*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527539" y="1324708"/>
            <a:ext cx="8229599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Of course,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/>
              <a:t> need not yield an acyclic flow.  </a:t>
            </a:r>
          </a:p>
          <a:p>
            <a:r>
              <a:rPr lang="en-CA" dirty="0" smtClean="0"/>
              <a:t>Form a set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of </a:t>
            </a:r>
            <a:r>
              <a:rPr lang="en-CA" dirty="0" smtClean="0">
                <a:solidFill>
                  <a:srgbClr val="D30000"/>
                </a:solidFill>
              </a:rPr>
              <a:t>witness nodes</a:t>
            </a:r>
            <a:r>
              <a:rPr lang="en-CA" dirty="0" smtClean="0"/>
              <a:t>, partition </a:t>
            </a:r>
            <a:r>
              <a:rPr lang="en-CA" dirty="0" smtClean="0">
                <a:solidFill>
                  <a:srgbClr val="0000FF"/>
                </a:solidFill>
              </a:rPr>
              <a:t>V\W</a:t>
            </a:r>
            <a:r>
              <a:rPr lang="en-CA" dirty="0" smtClean="0"/>
              <a:t> into components:</a:t>
            </a:r>
          </a:p>
          <a:p>
            <a:pPr marL="363538" indent="-363538">
              <a:spcBef>
                <a:spcPts val="600"/>
              </a:spcBef>
              <a:buFont typeface="+mj-lt"/>
              <a:buAutoNum type="arabicPeriod"/>
            </a:pPr>
            <a:r>
              <a:rPr lang="en-CA" dirty="0" smtClean="0"/>
              <a:t>Suitably shortcutting paths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 with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&gt;0</a:t>
            </a:r>
            <a:r>
              <a:rPr lang="en-CA" dirty="0" smtClean="0"/>
              <a:t> yields an </a:t>
            </a:r>
            <a:r>
              <a:rPr lang="en-CA" dirty="0" smtClean="0">
                <a:solidFill>
                  <a:srgbClr val="D30000"/>
                </a:solidFill>
              </a:rPr>
              <a:t>acyclic flow</a:t>
            </a:r>
          </a:p>
          <a:p>
            <a:pPr marL="620713" lvl="1" indent="-258763"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 smtClean="0"/>
              <a:t>that covers every node in </a:t>
            </a:r>
            <a:r>
              <a:rPr lang="en-CA" sz="2200" dirty="0" smtClean="0">
                <a:solidFill>
                  <a:srgbClr val="0000FF"/>
                </a:solidFill>
              </a:rPr>
              <a:t>W</a:t>
            </a:r>
            <a:r>
              <a:rPr lang="en-CA" sz="2200" dirty="0" smtClean="0"/>
              <a:t> to an extent of at least 0.5</a:t>
            </a:r>
          </a:p>
          <a:p>
            <a:pPr marL="620713" lvl="1" indent="-258763"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 smtClean="0"/>
              <a:t>has value at most </a:t>
            </a:r>
            <a:r>
              <a:rPr lang="en-CA" sz="2200" dirty="0" smtClean="0">
                <a:solidFill>
                  <a:srgbClr val="0000FF"/>
                </a:solidFill>
              </a:rPr>
              <a:t>k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r>
              <a:rPr lang="en-CA" sz="2200" dirty="0" smtClean="0"/>
              <a:t> and </a:t>
            </a:r>
            <a:r>
              <a:rPr lang="en-CA" sz="2200" dirty="0" err="1" smtClean="0">
                <a:solidFill>
                  <a:srgbClr val="0000FF"/>
                </a:solidFill>
              </a:rPr>
              <a:t>c</a:t>
            </a:r>
            <a:r>
              <a:rPr lang="en-CA" sz="2200" baseline="30000" dirty="0" err="1" smtClean="0">
                <a:solidFill>
                  <a:srgbClr val="0000FF"/>
                </a:solidFill>
              </a:rPr>
              <a:t>reg</a:t>
            </a:r>
            <a:r>
              <a:rPr lang="en-CA" sz="2200" dirty="0" smtClean="0"/>
              <a:t>-cost at most </a:t>
            </a:r>
            <a:r>
              <a:rPr lang="en-CA" sz="2200" dirty="0" smtClean="0">
                <a:solidFill>
                  <a:srgbClr val="0000FF"/>
                </a:solidFill>
              </a:rPr>
              <a:t>k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r>
              <a:rPr lang="en-CA" sz="2200" dirty="0" smtClean="0">
                <a:solidFill>
                  <a:srgbClr val="0000FF"/>
                </a:solidFill>
              </a:rPr>
              <a:t>R</a:t>
            </a:r>
          </a:p>
          <a:p>
            <a:pPr marL="363538" indent="-363538"/>
            <a:r>
              <a:rPr lang="en-CA" dirty="0" smtClean="0">
                <a:sym typeface="Symbol" panose="05050102010706020507" pitchFamily="18" charset="2"/>
              </a:rPr>
              <a:t>	</a:t>
            </a:r>
            <a:r>
              <a:rPr lang="en-CA" dirty="0" smtClean="0"/>
              <a:t> can obtain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)</a:t>
            </a:r>
            <a:r>
              <a:rPr lang="en-CA" dirty="0" smtClean="0"/>
              <a:t> paths covering </a:t>
            </a:r>
            <a:r>
              <a:rPr lang="en-CA" dirty="0" smtClean="0">
                <a:solidFill>
                  <a:srgbClr val="0000FF"/>
                </a:solidFill>
              </a:rPr>
              <a:t>W </a:t>
            </a:r>
            <a:r>
              <a:rPr lang="en-CA" dirty="0" smtClean="0"/>
              <a:t>of total </a:t>
            </a:r>
            <a:r>
              <a:rPr lang="en-CA" dirty="0" err="1" smtClean="0">
                <a:solidFill>
                  <a:srgbClr val="0000FF"/>
                </a:solidFill>
              </a:rPr>
              <a:t>c</a:t>
            </a:r>
            <a:r>
              <a:rPr lang="en-CA" baseline="30000" dirty="0" err="1" smtClean="0">
                <a:solidFill>
                  <a:srgbClr val="0000FF"/>
                </a:solidFill>
              </a:rPr>
              <a:t>reg</a:t>
            </a:r>
            <a:r>
              <a:rPr lang="en-CA" dirty="0" smtClean="0"/>
              <a:t>-cost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R)</a:t>
            </a:r>
          </a:p>
          <a:p>
            <a:pPr marL="363538" indent="-363538">
              <a:spcBef>
                <a:spcPts val="1200"/>
              </a:spcBef>
              <a:buFont typeface="+mj-lt"/>
              <a:buAutoNum type="arabicPeriod" startAt="2"/>
            </a:pPr>
            <a:r>
              <a:rPr lang="en-CA" dirty="0" smtClean="0"/>
              <a:t>The total </a:t>
            </a:r>
            <a:r>
              <a:rPr lang="en-CA" dirty="0" smtClean="0">
                <a:solidFill>
                  <a:srgbClr val="D30000"/>
                </a:solidFill>
              </a:rPr>
              <a:t>cost</a:t>
            </a:r>
            <a:r>
              <a:rPr lang="en-CA" dirty="0" smtClean="0"/>
              <a:t> of all components is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R)</a:t>
            </a:r>
            <a:r>
              <a:rPr lang="en-CA" dirty="0" smtClean="0"/>
              <a:t>, and </a:t>
            </a:r>
          </a:p>
          <a:p>
            <a:pPr marL="363538" indent="-363538"/>
            <a:r>
              <a:rPr lang="en-CA" dirty="0" smtClean="0"/>
              <a:t>	every component contains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or some </a:t>
            </a:r>
            <a:r>
              <a:rPr lang="en-CA" dirty="0" smtClean="0">
                <a:solidFill>
                  <a:srgbClr val="D30000"/>
                </a:solidFill>
              </a:rPr>
              <a:t>witness node</a:t>
            </a:r>
          </a:p>
          <a:p>
            <a:pPr marL="363538" indent="-363538"/>
            <a:r>
              <a:rPr lang="en-CA" dirty="0" smtClean="0"/>
              <a:t>	</a:t>
            </a:r>
            <a:r>
              <a:rPr lang="en-CA" dirty="0" smtClean="0">
                <a:sym typeface="Symbol" panose="05050102010706020507" pitchFamily="18" charset="2"/>
              </a:rPr>
              <a:t></a:t>
            </a:r>
            <a:r>
              <a:rPr lang="en-CA" dirty="0" smtClean="0"/>
              <a:t> we can attach the </a:t>
            </a:r>
            <a:r>
              <a:rPr lang="en-CA" dirty="0" smtClean="0">
                <a:solidFill>
                  <a:srgbClr val="0000FF"/>
                </a:solidFill>
              </a:rPr>
              <a:t>V\W</a:t>
            </a:r>
            <a:r>
              <a:rPr lang="en-CA" dirty="0" smtClean="0"/>
              <a:t> to the paths found in step </a:t>
            </a:r>
            <a:r>
              <a:rPr lang="en-CA" dirty="0" smtClean="0">
                <a:latin typeface="Calibri" panose="020F0502020204030204" pitchFamily="34" charset="0"/>
              </a:rPr>
              <a:t>1</a:t>
            </a:r>
            <a:r>
              <a:rPr lang="en-CA" dirty="0" smtClean="0"/>
              <a:t> incurring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R)</a:t>
            </a:r>
            <a:r>
              <a:rPr lang="en-CA" dirty="0" smtClean="0"/>
              <a:t> total additional regret (and cost) </a:t>
            </a:r>
          </a:p>
          <a:p>
            <a:pPr>
              <a:spcBef>
                <a:spcPts val="1200"/>
              </a:spcBef>
            </a:pPr>
            <a:r>
              <a:rPr lang="en-CA" dirty="0" smtClean="0">
                <a:solidFill>
                  <a:srgbClr val="D30000"/>
                </a:solidFill>
              </a:rPr>
              <a:t>So overall, obtain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)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D30000"/>
                </a:solidFill>
              </a:rPr>
              <a:t>paths with total regret </a:t>
            </a:r>
            <a:r>
              <a:rPr lang="en-CA" dirty="0" smtClean="0">
                <a:solidFill>
                  <a:srgbClr val="0000FF"/>
                </a:solidFill>
              </a:rPr>
              <a:t>≤ 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R)</a:t>
            </a:r>
          </a:p>
        </p:txBody>
      </p:sp>
    </p:spTree>
    <p:extLst>
      <p:ext uri="{BB962C8B-B14F-4D97-AF65-F5344CB8AC3E}">
        <p14:creationId xmlns:p14="http://schemas.microsoft.com/office/powerpoint/2010/main" val="122131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Rounding the LP solution x</a:t>
            </a:r>
            <a:r>
              <a:rPr lang="en-CA" baseline="30000" dirty="0" smtClean="0"/>
              <a:t>*</a:t>
            </a:r>
            <a:endParaRPr lang="en-CA" dirty="0"/>
          </a:p>
        </p:txBody>
      </p:sp>
      <p:sp>
        <p:nvSpPr>
          <p:cNvPr id="3" name="TextBox 2"/>
          <p:cNvSpPr txBox="1"/>
          <p:nvPr/>
        </p:nvSpPr>
        <p:spPr>
          <a:xfrm>
            <a:off x="527539" y="1324708"/>
            <a:ext cx="8229599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Of course,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/>
              <a:t> need not yield an acyclic flow.  </a:t>
            </a:r>
          </a:p>
          <a:p>
            <a:r>
              <a:rPr lang="en-CA" dirty="0" smtClean="0"/>
              <a:t>Form a set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of </a:t>
            </a:r>
            <a:r>
              <a:rPr lang="en-CA" dirty="0" smtClean="0">
                <a:solidFill>
                  <a:srgbClr val="D30000"/>
                </a:solidFill>
              </a:rPr>
              <a:t>witness nodes</a:t>
            </a:r>
            <a:r>
              <a:rPr lang="en-CA" dirty="0" smtClean="0"/>
              <a:t>, partition </a:t>
            </a:r>
            <a:r>
              <a:rPr lang="en-CA" dirty="0" smtClean="0">
                <a:solidFill>
                  <a:srgbClr val="0000FF"/>
                </a:solidFill>
              </a:rPr>
              <a:t>V\W</a:t>
            </a:r>
            <a:r>
              <a:rPr lang="en-CA" dirty="0" smtClean="0"/>
              <a:t> into components:</a:t>
            </a:r>
          </a:p>
          <a:p>
            <a:pPr marL="363538" indent="-363538">
              <a:spcBef>
                <a:spcPts val="600"/>
              </a:spcBef>
              <a:buFont typeface="+mj-lt"/>
              <a:buAutoNum type="arabicPeriod"/>
            </a:pPr>
            <a:r>
              <a:rPr lang="en-CA" dirty="0" smtClean="0"/>
              <a:t>Shortcutting paths </a:t>
            </a:r>
            <a:r>
              <a:rPr lang="en-CA" dirty="0" smtClean="0">
                <a:solidFill>
                  <a:srgbClr val="0000FF"/>
                </a:solidFill>
              </a:rPr>
              <a:t>P</a:t>
            </a:r>
            <a:r>
              <a:rPr lang="en-CA" dirty="0" smtClean="0"/>
              <a:t> with </a:t>
            </a:r>
            <a:r>
              <a:rPr lang="en-CA" dirty="0" smtClean="0">
                <a:solidFill>
                  <a:srgbClr val="0000FF"/>
                </a:solidFill>
              </a:rPr>
              <a:t>x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baseline="-25000" dirty="0" smtClean="0">
                <a:solidFill>
                  <a:srgbClr val="0000FF"/>
                </a:solidFill>
              </a:rPr>
              <a:t>P</a:t>
            </a:r>
            <a:r>
              <a:rPr lang="en-CA" dirty="0" smtClean="0">
                <a:solidFill>
                  <a:srgbClr val="0000FF"/>
                </a:solidFill>
              </a:rPr>
              <a:t>&gt;0</a:t>
            </a:r>
            <a:r>
              <a:rPr lang="en-CA" dirty="0" smtClean="0"/>
              <a:t> yields a suitable </a:t>
            </a:r>
            <a:r>
              <a:rPr lang="en-CA" dirty="0" smtClean="0">
                <a:solidFill>
                  <a:srgbClr val="D30000"/>
                </a:solidFill>
              </a:rPr>
              <a:t>acyclic flow </a:t>
            </a:r>
            <a:r>
              <a:rPr lang="en-CA" dirty="0" smtClean="0"/>
              <a:t>that covers each node in </a:t>
            </a:r>
            <a:r>
              <a:rPr lang="en-CA" dirty="0" smtClean="0">
                <a:solidFill>
                  <a:srgbClr val="0000FF"/>
                </a:solidFill>
              </a:rPr>
              <a:t>W</a:t>
            </a:r>
            <a:r>
              <a:rPr lang="en-CA" dirty="0" smtClean="0"/>
              <a:t> to an extent of at least 0.5</a:t>
            </a:r>
            <a:endParaRPr lang="en-CA" dirty="0" smtClean="0">
              <a:solidFill>
                <a:srgbClr val="0000FF"/>
              </a:solidFill>
            </a:endParaRPr>
          </a:p>
          <a:p>
            <a:pPr marL="363538" indent="-363538">
              <a:spcBef>
                <a:spcPts val="1200"/>
              </a:spcBef>
              <a:buFont typeface="+mj-lt"/>
              <a:buAutoNum type="arabicPeriod" startAt="2"/>
            </a:pPr>
            <a:r>
              <a:rPr lang="en-CA" dirty="0" smtClean="0"/>
              <a:t>The total </a:t>
            </a:r>
            <a:r>
              <a:rPr lang="en-CA" dirty="0" smtClean="0">
                <a:solidFill>
                  <a:srgbClr val="D30000"/>
                </a:solidFill>
              </a:rPr>
              <a:t>cost</a:t>
            </a:r>
            <a:r>
              <a:rPr lang="en-CA" dirty="0" smtClean="0"/>
              <a:t> of all components is </a:t>
            </a:r>
            <a:r>
              <a:rPr lang="en-CA" dirty="0" smtClean="0">
                <a:solidFill>
                  <a:srgbClr val="0000FF"/>
                </a:solidFill>
              </a:rPr>
              <a:t>O(k</a:t>
            </a:r>
            <a:r>
              <a:rPr lang="en-CA" baseline="30000" dirty="0" smtClean="0">
                <a:solidFill>
                  <a:srgbClr val="0000FF"/>
                </a:solidFill>
              </a:rPr>
              <a:t>*</a:t>
            </a:r>
            <a:r>
              <a:rPr lang="en-CA" dirty="0" smtClean="0">
                <a:solidFill>
                  <a:srgbClr val="0000FF"/>
                </a:solidFill>
              </a:rPr>
              <a:t>R)</a:t>
            </a:r>
            <a:r>
              <a:rPr lang="en-CA" dirty="0" smtClean="0"/>
              <a:t>, and </a:t>
            </a:r>
          </a:p>
          <a:p>
            <a:pPr marL="363538" indent="-363538"/>
            <a:r>
              <a:rPr lang="en-CA" dirty="0" smtClean="0"/>
              <a:t>	every component contains </a:t>
            </a:r>
            <a:r>
              <a:rPr lang="en-CA" dirty="0" smtClean="0">
                <a:solidFill>
                  <a:srgbClr val="0000FF"/>
                </a:solidFill>
              </a:rPr>
              <a:t>r</a:t>
            </a:r>
            <a:r>
              <a:rPr lang="en-CA" dirty="0" smtClean="0"/>
              <a:t> or some </a:t>
            </a:r>
            <a:r>
              <a:rPr lang="en-CA" dirty="0" smtClean="0">
                <a:solidFill>
                  <a:srgbClr val="D30000"/>
                </a:solidFill>
              </a:rPr>
              <a:t>witness node</a:t>
            </a:r>
          </a:p>
          <a:p>
            <a:pPr marL="620713" indent="-257175"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 smtClean="0"/>
              <a:t>Form components whose </a:t>
            </a:r>
            <a:r>
              <a:rPr lang="en-CA" sz="2200" dirty="0" smtClean="0">
                <a:solidFill>
                  <a:srgbClr val="00B050"/>
                </a:solidFill>
              </a:rPr>
              <a:t>cost can be charged to the </a:t>
            </a:r>
            <a:r>
              <a:rPr lang="en-CA" sz="2200" dirty="0" smtClean="0">
                <a:solidFill>
                  <a:srgbClr val="D30000"/>
                </a:solidFill>
              </a:rPr>
              <a:t>red edges </a:t>
            </a:r>
            <a:r>
              <a:rPr lang="en-CA" sz="2200" dirty="0" smtClean="0">
                <a:solidFill>
                  <a:srgbClr val="00B050"/>
                </a:solidFill>
              </a:rPr>
              <a:t>of the paths </a:t>
            </a:r>
            <a:r>
              <a:rPr lang="en-CA" sz="2200" dirty="0" smtClean="0"/>
              <a:t>in the support of </a:t>
            </a:r>
            <a:r>
              <a:rPr lang="en-CA" sz="2200" dirty="0" smtClean="0">
                <a:solidFill>
                  <a:srgbClr val="0000FF"/>
                </a:solidFill>
              </a:rPr>
              <a:t>x</a:t>
            </a:r>
            <a:r>
              <a:rPr lang="en-CA" sz="2200" baseline="30000" dirty="0" smtClean="0">
                <a:solidFill>
                  <a:srgbClr val="0000FF"/>
                </a:solidFill>
              </a:rPr>
              <a:t>*</a:t>
            </a:r>
            <a:endParaRPr lang="en-CA" sz="2200" dirty="0" smtClean="0">
              <a:solidFill>
                <a:srgbClr val="0000FF"/>
              </a:solidFill>
            </a:endParaRPr>
          </a:p>
          <a:p>
            <a:pPr marL="620713" indent="-257175"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 smtClean="0"/>
              <a:t>Can be done cleanly by setting up a network design problem with a </a:t>
            </a:r>
            <a:r>
              <a:rPr lang="en-CA" sz="2200" dirty="0" smtClean="0">
                <a:solidFill>
                  <a:srgbClr val="00B050"/>
                </a:solidFill>
              </a:rPr>
              <a:t>downwards-monotone cut-requirement function</a:t>
            </a:r>
          </a:p>
          <a:p>
            <a:pPr marL="620713" indent="-257175">
              <a:buClr>
                <a:srgbClr val="00B050"/>
              </a:buClr>
              <a:buFont typeface="Gill Sans MT" panose="020B0502020104020203" pitchFamily="34" charset="0"/>
              <a:buChar char="–"/>
            </a:pPr>
            <a:r>
              <a:rPr lang="en-CA" sz="2200" dirty="0" smtClean="0"/>
              <a:t>Also ensures that each component contains a node with large incoming flow on blue edges, which becomes a witness node</a:t>
            </a:r>
          </a:p>
        </p:txBody>
      </p:sp>
    </p:spTree>
    <p:extLst>
      <p:ext uri="{BB962C8B-B14F-4D97-AF65-F5344CB8AC3E}">
        <p14:creationId xmlns:p14="http://schemas.microsoft.com/office/powerpoint/2010/main" val="259195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80000"/>
            <a:ext cx="7772400" cy="838200"/>
          </a:xfrm>
        </p:spPr>
        <p:txBody>
          <a:bodyPr/>
          <a:lstStyle/>
          <a:p>
            <a:r>
              <a:rPr lang="en-CA" dirty="0" smtClean="0"/>
              <a:t>Conclusions and open questions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152000"/>
            <a:ext cx="7772400" cy="5055415"/>
          </a:xfrm>
        </p:spPr>
        <p:txBody>
          <a:bodyPr/>
          <a:lstStyle/>
          <a:p>
            <a:r>
              <a:rPr lang="en-CA" sz="2400" dirty="0" smtClean="0"/>
              <a:t>We systematically study regret-bounded VRPs </a:t>
            </a:r>
          </a:p>
          <a:p>
            <a:pPr lvl="1">
              <a:spcBef>
                <a:spcPts val="300"/>
              </a:spcBef>
              <a:buClr>
                <a:srgbClr val="00B050"/>
              </a:buClr>
            </a:pPr>
            <a:r>
              <a:rPr lang="en-CA" sz="2200" dirty="0" smtClean="0"/>
              <a:t>devise a constant-approx. for additive-RVRP</a:t>
            </a:r>
          </a:p>
          <a:p>
            <a:pPr lvl="1">
              <a:spcBef>
                <a:spcPts val="0"/>
              </a:spcBef>
              <a:buClr>
                <a:srgbClr val="00B050"/>
              </a:buClr>
            </a:pPr>
            <a:r>
              <a:rPr lang="en-CA" sz="2200" dirty="0" smtClean="0"/>
              <a:t>novel rounding method for the configuration LP; new ideas to deal with regret</a:t>
            </a:r>
          </a:p>
          <a:p>
            <a:pPr lvl="1">
              <a:spcBef>
                <a:spcPts val="0"/>
              </a:spcBef>
              <a:buClr>
                <a:srgbClr val="00B050"/>
              </a:buClr>
            </a:pPr>
            <a:r>
              <a:rPr lang="en-CA" sz="2200" dirty="0" smtClean="0"/>
              <a:t>this yields bounds for various other RVRPs, as well as distance-constrained VRP (DVRP)</a:t>
            </a:r>
          </a:p>
          <a:p>
            <a:r>
              <a:rPr lang="en-CA" sz="2400" dirty="0" smtClean="0"/>
              <a:t>Is there an </a:t>
            </a:r>
            <a:r>
              <a:rPr lang="en-CA" sz="2400" dirty="0" smtClean="0">
                <a:solidFill>
                  <a:srgbClr val="0000FF"/>
                </a:solidFill>
              </a:rPr>
              <a:t>O(</a:t>
            </a:r>
            <a:r>
              <a:rPr lang="en-CA" sz="24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sz="2400" dirty="0" smtClean="0">
                <a:solidFill>
                  <a:srgbClr val="0000FF"/>
                </a:solidFill>
              </a:rPr>
              <a:t>)</a:t>
            </a:r>
            <a:r>
              <a:rPr lang="en-CA" sz="2400" dirty="0" smtClean="0"/>
              <a:t>-approx. for DVRP?</a:t>
            </a:r>
          </a:p>
          <a:p>
            <a:pPr lvl="1">
              <a:spcBef>
                <a:spcPts val="300"/>
              </a:spcBef>
              <a:buClr>
                <a:srgbClr val="00B050"/>
              </a:buClr>
            </a:pPr>
            <a:r>
              <a:rPr lang="en-CA" sz="2200" dirty="0" smtClean="0"/>
              <a:t>our work is a promising step: improves upon the usual log-guarantee given by set cover, but we use additive-RVRP as a black box; better way of leveraging underlying ideas</a:t>
            </a:r>
          </a:p>
          <a:p>
            <a:r>
              <a:rPr lang="en-CA" sz="2400" dirty="0" smtClean="0"/>
              <a:t>Improve upon the </a:t>
            </a:r>
            <a:r>
              <a:rPr lang="en-CA" sz="2400" dirty="0" smtClean="0">
                <a:solidFill>
                  <a:srgbClr val="0000FF"/>
                </a:solidFill>
              </a:rPr>
              <a:t>O(k</a:t>
            </a:r>
            <a:r>
              <a:rPr lang="en-CA" sz="2400" baseline="30000" dirty="0" smtClean="0">
                <a:solidFill>
                  <a:srgbClr val="0000FF"/>
                </a:solidFill>
              </a:rPr>
              <a:t>2</a:t>
            </a:r>
            <a:r>
              <a:rPr lang="en-CA" sz="2400" dirty="0" smtClean="0">
                <a:solidFill>
                  <a:srgbClr val="0000FF"/>
                </a:solidFill>
              </a:rPr>
              <a:t>)</a:t>
            </a:r>
            <a:r>
              <a:rPr lang="en-CA" sz="2400" dirty="0" smtClean="0"/>
              <a:t>-approximation for k-RVRP.</a:t>
            </a:r>
          </a:p>
          <a:p>
            <a:r>
              <a:rPr lang="en-CA" sz="2400" dirty="0" smtClean="0"/>
              <a:t>What about other regret-based objectives: e.g., minimizing sum of regrets (much stronger than minimizing latency)?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445207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61988" y="2511425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4800" smtClean="0">
                <a:ea typeface="ＭＳ Ｐゴシック" panose="020B0600070205080204" pitchFamily="34" charset="-128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326815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Regret-bounded VRP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855548" y="26304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1474548" y="1946212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4141548" y="16398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4522548" y="28590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4979748" y="16398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2007948" y="1484250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998548" y="2173225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3379548" y="1412812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3531948" y="27066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TextBox 28"/>
          <p:cNvSpPr txBox="1">
            <a:spLocks noChangeArrowheads="1"/>
          </p:cNvSpPr>
          <p:nvPr/>
        </p:nvSpPr>
        <p:spPr bwMode="auto">
          <a:xfrm>
            <a:off x="433754" y="3420000"/>
            <a:ext cx="8510954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 dirty="0" smtClean="0"/>
              <a:t>Adopt a more client-centric view:  seek bounded client regret client regret </a:t>
            </a:r>
            <a:r>
              <a:rPr lang="en-US" altLang="en-US" sz="2600" dirty="0" smtClean="0">
                <a:sym typeface="Symbol" panose="05050102010706020507" pitchFamily="18" charset="2"/>
              </a:rPr>
              <a:t></a:t>
            </a:r>
            <a:r>
              <a:rPr lang="en-US" altLang="en-US" sz="2600" dirty="0" smtClean="0"/>
              <a:t> measure of waiting time of a client relative to its shortest-path distance from depot</a:t>
            </a:r>
          </a:p>
        </p:txBody>
      </p:sp>
      <p:sp>
        <p:nvSpPr>
          <p:cNvPr id="5135" name="Oval 19"/>
          <p:cNvSpPr>
            <a:spLocks noChangeArrowheads="1"/>
          </p:cNvSpPr>
          <p:nvPr/>
        </p:nvSpPr>
        <p:spPr bwMode="auto">
          <a:xfrm>
            <a:off x="1117360" y="2657412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5425835" y="2506600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19"/>
          <p:cNvSpPr>
            <a:spLocks noChangeArrowheads="1"/>
          </p:cNvSpPr>
          <p:nvPr/>
        </p:nvSpPr>
        <p:spPr bwMode="auto">
          <a:xfrm>
            <a:off x="4289185" y="2331975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" name="Straight Arrow Connector 32"/>
          <p:cNvCxnSpPr>
            <a:cxnSpLocks noChangeShapeType="1"/>
            <a:stCxn id="5129" idx="2"/>
            <a:endCxn id="5123" idx="7"/>
          </p:cNvCxnSpPr>
          <p:nvPr/>
        </p:nvCxnSpPr>
        <p:spPr bwMode="auto">
          <a:xfrm rot="10800000" flipV="1">
            <a:off x="2011123" y="2265300"/>
            <a:ext cx="987425" cy="39211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  <a:stCxn id="5123" idx="2"/>
            <a:endCxn id="5135" idx="6"/>
          </p:cNvCxnSpPr>
          <p:nvPr/>
        </p:nvCxnSpPr>
        <p:spPr bwMode="auto">
          <a:xfrm rot="10800000" flipV="1">
            <a:off x="1299923" y="2722500"/>
            <a:ext cx="555625" cy="2698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36"/>
          <p:cNvCxnSpPr>
            <a:cxnSpLocks noChangeShapeType="1"/>
            <a:stCxn id="5135" idx="0"/>
            <a:endCxn id="5124" idx="3"/>
          </p:cNvCxnSpPr>
          <p:nvPr/>
        </p:nvCxnSpPr>
        <p:spPr bwMode="auto">
          <a:xfrm rot="5400000" flipH="1" flipV="1">
            <a:off x="1078466" y="2234344"/>
            <a:ext cx="554037" cy="2921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rot="5400000" flipH="1" flipV="1">
            <a:off x="1666635" y="1604900"/>
            <a:ext cx="331788" cy="40481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3562110" y="1504887"/>
            <a:ext cx="579438" cy="227013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  <a:stCxn id="5127" idx="6"/>
          </p:cNvCxnSpPr>
          <p:nvPr/>
        </p:nvCxnSpPr>
        <p:spPr bwMode="auto">
          <a:xfrm flipV="1">
            <a:off x="5162310" y="1520762"/>
            <a:ext cx="552450" cy="2111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49"/>
          <p:cNvCxnSpPr>
            <a:cxnSpLocks noChangeShapeType="1"/>
            <a:endCxn id="5137" idx="7"/>
          </p:cNvCxnSpPr>
          <p:nvPr/>
        </p:nvCxnSpPr>
        <p:spPr bwMode="auto">
          <a:xfrm rot="5400000">
            <a:off x="5187710" y="1979550"/>
            <a:ext cx="947737" cy="1603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1"/>
          <p:cNvCxnSpPr>
            <a:cxnSpLocks noChangeShapeType="1"/>
            <a:stCxn id="5137" idx="3"/>
            <a:endCxn id="5126" idx="7"/>
          </p:cNvCxnSpPr>
          <p:nvPr/>
        </p:nvCxnSpPr>
        <p:spPr bwMode="auto">
          <a:xfrm rot="5400000">
            <a:off x="4954348" y="2387537"/>
            <a:ext cx="222250" cy="7747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55"/>
          <p:cNvCxnSpPr>
            <a:cxnSpLocks noChangeShapeType="1"/>
            <a:stCxn id="5138" idx="2"/>
            <a:endCxn id="5131" idx="7"/>
          </p:cNvCxnSpPr>
          <p:nvPr/>
        </p:nvCxnSpPr>
        <p:spPr bwMode="auto">
          <a:xfrm rot="10800000" flipV="1">
            <a:off x="3687523" y="2422462"/>
            <a:ext cx="601662" cy="3111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Arrow Connector 2"/>
          <p:cNvCxnSpPr>
            <a:stCxn id="5129" idx="7"/>
            <a:endCxn id="5130" idx="3"/>
          </p:cNvCxnSpPr>
          <p:nvPr/>
        </p:nvCxnSpPr>
        <p:spPr bwMode="auto">
          <a:xfrm flipV="1">
            <a:off x="3154374" y="1568639"/>
            <a:ext cx="251910" cy="631322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>
            <a:stCxn id="5125" idx="4"/>
            <a:endCxn id="5138" idx="0"/>
          </p:cNvCxnSpPr>
          <p:nvPr/>
        </p:nvCxnSpPr>
        <p:spPr bwMode="auto">
          <a:xfrm>
            <a:off x="4232829" y="1822387"/>
            <a:ext cx="147638" cy="509588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5131" idx="5"/>
            <a:endCxn id="5126" idx="2"/>
          </p:cNvCxnSpPr>
          <p:nvPr/>
        </p:nvCxnSpPr>
        <p:spPr bwMode="auto">
          <a:xfrm>
            <a:off x="3687774" y="2862451"/>
            <a:ext cx="834774" cy="87855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15192" y="2222547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sp>
        <p:nvSpPr>
          <p:cNvPr id="14" name="Smiley Face 13"/>
          <p:cNvSpPr>
            <a:spLocks noChangeAspect="1"/>
          </p:cNvSpPr>
          <p:nvPr/>
        </p:nvSpPr>
        <p:spPr bwMode="auto">
          <a:xfrm>
            <a:off x="742710" y="2406587"/>
            <a:ext cx="336550" cy="336550"/>
          </a:xfrm>
          <a:prstGeom prst="smileyFac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49" name="Smiley Face 48"/>
          <p:cNvSpPr>
            <a:spLocks noChangeAspect="1"/>
          </p:cNvSpPr>
          <p:nvPr/>
        </p:nvSpPr>
        <p:spPr bwMode="auto">
          <a:xfrm>
            <a:off x="3578725" y="2949908"/>
            <a:ext cx="336550" cy="336550"/>
          </a:xfrm>
          <a:prstGeom prst="smileyFace">
            <a:avLst>
              <a:gd name="adj" fmla="val -4653"/>
            </a:avLst>
          </a:prstGeom>
          <a:solidFill>
            <a:srgbClr val="FF33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1" name="Smiley Face 50"/>
          <p:cNvSpPr>
            <a:spLocks noChangeAspect="1"/>
          </p:cNvSpPr>
          <p:nvPr/>
        </p:nvSpPr>
        <p:spPr bwMode="auto">
          <a:xfrm>
            <a:off x="1573224" y="1296824"/>
            <a:ext cx="336550" cy="336550"/>
          </a:xfrm>
          <a:prstGeom prst="smileyFace">
            <a:avLst>
              <a:gd name="adj" fmla="val -4653"/>
            </a:avLst>
          </a:prstGeom>
          <a:solidFill>
            <a:srgbClr val="FF33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3" name="Smiley Face 52"/>
          <p:cNvSpPr>
            <a:spLocks noChangeAspect="1"/>
          </p:cNvSpPr>
          <p:nvPr/>
        </p:nvSpPr>
        <p:spPr bwMode="auto">
          <a:xfrm>
            <a:off x="4368926" y="1396744"/>
            <a:ext cx="336550" cy="336550"/>
          </a:xfrm>
          <a:prstGeom prst="smileyFace">
            <a:avLst/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40" name="Oval 19"/>
          <p:cNvSpPr>
            <a:spLocks noChangeArrowheads="1"/>
          </p:cNvSpPr>
          <p:nvPr/>
        </p:nvSpPr>
        <p:spPr bwMode="auto">
          <a:xfrm>
            <a:off x="6793896" y="2455431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7022496" y="2274456"/>
            <a:ext cx="896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client</a:t>
            </a:r>
            <a:endParaRPr lang="en-US" altLang="en-US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2" name="Text Box 22"/>
          <p:cNvSpPr txBox="1">
            <a:spLocks noChangeArrowheads="1"/>
          </p:cNvSpPr>
          <p:nvPr/>
        </p:nvSpPr>
        <p:spPr bwMode="auto">
          <a:xfrm>
            <a:off x="7022496" y="1829956"/>
            <a:ext cx="2014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starting depot</a:t>
            </a:r>
          </a:p>
        </p:txBody>
      </p:sp>
      <p:sp>
        <p:nvSpPr>
          <p:cNvPr id="44" name="Oval 15"/>
          <p:cNvSpPr>
            <a:spLocks noChangeArrowheads="1"/>
          </p:cNvSpPr>
          <p:nvPr/>
        </p:nvSpPr>
        <p:spPr bwMode="auto">
          <a:xfrm>
            <a:off x="6787546" y="1993469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6724044" y="1303120"/>
            <a:ext cx="196361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Metric space</a:t>
            </a:r>
            <a:endParaRPr lang="en-CA" dirty="0"/>
          </a:p>
        </p:txBody>
      </p:sp>
      <p:sp>
        <p:nvSpPr>
          <p:cNvPr id="54" name="Oval 19"/>
          <p:cNvSpPr>
            <a:spLocks noChangeArrowheads="1"/>
          </p:cNvSpPr>
          <p:nvPr/>
        </p:nvSpPr>
        <p:spPr bwMode="auto">
          <a:xfrm>
            <a:off x="5714760" y="1428687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Regret-bounded VRP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855548" y="26304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1474548" y="1946212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4141548" y="16398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4522548" y="28590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4979748" y="16398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2007948" y="1484250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998548" y="2173225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3379548" y="1412812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3531948" y="27066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TextBox 28"/>
          <p:cNvSpPr txBox="1">
            <a:spLocks noChangeArrowheads="1"/>
          </p:cNvSpPr>
          <p:nvPr/>
        </p:nvSpPr>
        <p:spPr bwMode="auto">
          <a:xfrm>
            <a:off x="433754" y="3240000"/>
            <a:ext cx="8510954" cy="264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600" dirty="0" smtClean="0"/>
              <a:t>Adopt more client-centric view:  ensure bounded client regret client regret </a:t>
            </a:r>
            <a:r>
              <a:rPr lang="en-US" altLang="en-US" sz="2600" dirty="0" smtClean="0">
                <a:sym typeface="Symbol" panose="05050102010706020507" pitchFamily="18" charset="2"/>
              </a:rPr>
              <a:t></a:t>
            </a:r>
            <a:r>
              <a:rPr lang="en-US" altLang="en-US" sz="2600" dirty="0" smtClean="0"/>
              <a:t> measure of </a:t>
            </a:r>
            <a:r>
              <a:rPr lang="en-US" altLang="en-US" sz="2600" dirty="0" smtClean="0">
                <a:solidFill>
                  <a:srgbClr val="D30000"/>
                </a:solidFill>
              </a:rPr>
              <a:t>waiting time of a client</a:t>
            </a:r>
            <a:r>
              <a:rPr lang="en-US" altLang="en-US" sz="2600" dirty="0" smtClean="0"/>
              <a:t> relative to its </a:t>
            </a:r>
            <a:r>
              <a:rPr lang="en-US" altLang="en-US" sz="2600" dirty="0" smtClean="0">
                <a:solidFill>
                  <a:srgbClr val="0000FF"/>
                </a:solidFill>
              </a:rPr>
              <a:t>shortest-path distance from depot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en-US" sz="2600" dirty="0" smtClean="0"/>
              <a:t>Two natural ways to measure regret:</a:t>
            </a:r>
          </a:p>
          <a:p>
            <a:pPr marL="446088" indent="-352425" eaLnBrk="1" hangingPunct="1">
              <a:buClr>
                <a:srgbClr val="C00000"/>
              </a:buClr>
              <a:buFont typeface="Gill Sans MT" panose="020B0502020104020203" pitchFamily="34" charset="0"/>
              <a:buChar char="–"/>
            </a:pPr>
            <a:r>
              <a:rPr lang="en-US" altLang="en-US" sz="2600" dirty="0" smtClean="0">
                <a:solidFill>
                  <a:srgbClr val="D30000"/>
                </a:solidFill>
              </a:rPr>
              <a:t>additive regret</a:t>
            </a:r>
            <a:r>
              <a:rPr lang="en-US" altLang="en-US" sz="2600" dirty="0" smtClean="0"/>
              <a:t> of </a:t>
            </a:r>
            <a:r>
              <a:rPr lang="en-US" altLang="en-US" sz="2600" dirty="0" smtClean="0">
                <a:solidFill>
                  <a:srgbClr val="0000FF"/>
                </a:solidFill>
              </a:rPr>
              <a:t>v = </a:t>
            </a:r>
            <a:r>
              <a:rPr lang="en-US" altLang="en-US" sz="2600" dirty="0" err="1" smtClean="0">
                <a:solidFill>
                  <a:srgbClr val="0000FF"/>
                </a:solidFill>
              </a:rPr>
              <a:t>c</a:t>
            </a:r>
            <a:r>
              <a:rPr lang="en-US" altLang="en-US" sz="2600" baseline="-25000" dirty="0" err="1" smtClean="0">
                <a:solidFill>
                  <a:srgbClr val="0000FF"/>
                </a:solidFill>
              </a:rPr>
              <a:t>P</a:t>
            </a:r>
            <a:r>
              <a:rPr lang="en-US" altLang="en-US" sz="2600" dirty="0" smtClean="0">
                <a:solidFill>
                  <a:srgbClr val="0000FF"/>
                </a:solidFill>
              </a:rPr>
              <a:t>(v) – </a:t>
            </a:r>
            <a:r>
              <a:rPr lang="en-US" altLang="en-US" sz="2600" dirty="0" err="1" smtClean="0">
                <a:solidFill>
                  <a:srgbClr val="0000FF"/>
                </a:solidFill>
              </a:rPr>
              <a:t>D</a:t>
            </a:r>
            <a:r>
              <a:rPr lang="en-US" altLang="en-US" sz="2600" baseline="-25000" dirty="0" err="1" smtClean="0">
                <a:solidFill>
                  <a:srgbClr val="0000FF"/>
                </a:solidFill>
              </a:rPr>
              <a:t>v</a:t>
            </a:r>
            <a:endParaRPr lang="en-US" altLang="en-US" sz="2600" dirty="0" smtClean="0">
              <a:solidFill>
                <a:srgbClr val="0000FF"/>
              </a:solidFill>
            </a:endParaRPr>
          </a:p>
          <a:p>
            <a:pPr marL="446088" indent="-352425" eaLnBrk="1" hangingPunct="1">
              <a:buClr>
                <a:srgbClr val="C00000"/>
              </a:buClr>
              <a:buFont typeface="Gill Sans MT" panose="020B0502020104020203" pitchFamily="34" charset="0"/>
              <a:buChar char="–"/>
            </a:pPr>
            <a:r>
              <a:rPr lang="en-US" altLang="en-US" sz="2600" dirty="0" smtClean="0">
                <a:solidFill>
                  <a:srgbClr val="D30000"/>
                </a:solidFill>
              </a:rPr>
              <a:t>multiplicative regret </a:t>
            </a:r>
            <a:r>
              <a:rPr lang="en-US" altLang="en-US" sz="2600" dirty="0" smtClean="0"/>
              <a:t>of </a:t>
            </a:r>
            <a:r>
              <a:rPr lang="en-US" altLang="en-US" sz="2600" dirty="0" smtClean="0">
                <a:solidFill>
                  <a:srgbClr val="0000FF"/>
                </a:solidFill>
              </a:rPr>
              <a:t>v = </a:t>
            </a:r>
            <a:r>
              <a:rPr lang="en-US" altLang="en-US" sz="2600" dirty="0" err="1" smtClean="0">
                <a:solidFill>
                  <a:srgbClr val="0000FF"/>
                </a:solidFill>
              </a:rPr>
              <a:t>c</a:t>
            </a:r>
            <a:r>
              <a:rPr lang="en-US" altLang="en-US" sz="2600" baseline="-25000" dirty="0" err="1" smtClean="0">
                <a:solidFill>
                  <a:srgbClr val="0000FF"/>
                </a:solidFill>
              </a:rPr>
              <a:t>P</a:t>
            </a:r>
            <a:r>
              <a:rPr lang="en-US" altLang="en-US" sz="2600" dirty="0" smtClean="0">
                <a:solidFill>
                  <a:srgbClr val="0000FF"/>
                </a:solidFill>
              </a:rPr>
              <a:t>(v)</a:t>
            </a:r>
            <a:r>
              <a:rPr lang="en-US" altLang="en-US" sz="2600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sz="2600" dirty="0" smtClean="0">
                <a:solidFill>
                  <a:srgbClr val="0000FF"/>
                </a:solidFill>
              </a:rPr>
              <a:t>/</a:t>
            </a:r>
            <a:r>
              <a:rPr lang="en-US" altLang="en-US" sz="2600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sz="2600" dirty="0" err="1" smtClean="0">
                <a:solidFill>
                  <a:srgbClr val="0000FF"/>
                </a:solidFill>
              </a:rPr>
              <a:t>D</a:t>
            </a:r>
            <a:r>
              <a:rPr lang="en-US" altLang="en-US" sz="2600" baseline="-25000" dirty="0" err="1" smtClean="0">
                <a:solidFill>
                  <a:srgbClr val="0000FF"/>
                </a:solidFill>
              </a:rPr>
              <a:t>v</a:t>
            </a:r>
            <a:endParaRPr lang="en-US" altLang="en-US" sz="2600" dirty="0">
              <a:solidFill>
                <a:srgbClr val="0000FF"/>
              </a:solidFill>
            </a:endParaRPr>
          </a:p>
        </p:txBody>
      </p:sp>
      <p:sp>
        <p:nvSpPr>
          <p:cNvPr id="5135" name="Oval 19"/>
          <p:cNvSpPr>
            <a:spLocks noChangeArrowheads="1"/>
          </p:cNvSpPr>
          <p:nvPr/>
        </p:nvSpPr>
        <p:spPr bwMode="auto">
          <a:xfrm>
            <a:off x="1117360" y="2657412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Oval 19"/>
          <p:cNvSpPr>
            <a:spLocks noChangeArrowheads="1"/>
          </p:cNvSpPr>
          <p:nvPr/>
        </p:nvSpPr>
        <p:spPr bwMode="auto">
          <a:xfrm>
            <a:off x="5714760" y="1428687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5425835" y="2506600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19"/>
          <p:cNvSpPr>
            <a:spLocks noChangeArrowheads="1"/>
          </p:cNvSpPr>
          <p:nvPr/>
        </p:nvSpPr>
        <p:spPr bwMode="auto">
          <a:xfrm>
            <a:off x="4289185" y="2331975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" name="Straight Arrow Connector 32"/>
          <p:cNvCxnSpPr>
            <a:cxnSpLocks noChangeShapeType="1"/>
            <a:stCxn id="5129" idx="2"/>
            <a:endCxn id="5123" idx="7"/>
          </p:cNvCxnSpPr>
          <p:nvPr/>
        </p:nvCxnSpPr>
        <p:spPr bwMode="auto">
          <a:xfrm rot="10800000" flipV="1">
            <a:off x="2011123" y="2265300"/>
            <a:ext cx="987425" cy="392112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  <a:stCxn id="5123" idx="2"/>
            <a:endCxn id="5135" idx="6"/>
          </p:cNvCxnSpPr>
          <p:nvPr/>
        </p:nvCxnSpPr>
        <p:spPr bwMode="auto">
          <a:xfrm rot="10800000" flipV="1">
            <a:off x="1299923" y="2722500"/>
            <a:ext cx="555625" cy="26987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36"/>
          <p:cNvCxnSpPr>
            <a:cxnSpLocks noChangeShapeType="1"/>
            <a:stCxn id="5135" idx="0"/>
            <a:endCxn id="5124" idx="3"/>
          </p:cNvCxnSpPr>
          <p:nvPr/>
        </p:nvCxnSpPr>
        <p:spPr bwMode="auto">
          <a:xfrm rot="5400000" flipH="1" flipV="1">
            <a:off x="1078466" y="2234344"/>
            <a:ext cx="554037" cy="292100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rot="5400000" flipH="1" flipV="1">
            <a:off x="1666635" y="1604900"/>
            <a:ext cx="331788" cy="404812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3562110" y="1504887"/>
            <a:ext cx="579438" cy="227013"/>
          </a:xfrm>
          <a:prstGeom prst="straightConnector1">
            <a:avLst/>
          </a:prstGeom>
          <a:noFill/>
          <a:ln w="50800">
            <a:solidFill>
              <a:srgbClr val="C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  <a:stCxn id="5127" idx="6"/>
            <a:endCxn id="5136" idx="2"/>
          </p:cNvCxnSpPr>
          <p:nvPr/>
        </p:nvCxnSpPr>
        <p:spPr bwMode="auto">
          <a:xfrm flipV="1">
            <a:off x="5162310" y="1520762"/>
            <a:ext cx="552450" cy="2111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49"/>
          <p:cNvCxnSpPr>
            <a:cxnSpLocks noChangeShapeType="1"/>
            <a:stCxn id="5136" idx="3"/>
            <a:endCxn id="5137" idx="7"/>
          </p:cNvCxnSpPr>
          <p:nvPr/>
        </p:nvCxnSpPr>
        <p:spPr bwMode="auto">
          <a:xfrm rot="5400000">
            <a:off x="5187710" y="1979550"/>
            <a:ext cx="947737" cy="1603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1"/>
          <p:cNvCxnSpPr>
            <a:cxnSpLocks noChangeShapeType="1"/>
            <a:stCxn id="5137" idx="3"/>
            <a:endCxn id="5126" idx="7"/>
          </p:cNvCxnSpPr>
          <p:nvPr/>
        </p:nvCxnSpPr>
        <p:spPr bwMode="auto">
          <a:xfrm rot="5400000">
            <a:off x="4954348" y="2387537"/>
            <a:ext cx="222250" cy="7747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55"/>
          <p:cNvCxnSpPr>
            <a:cxnSpLocks noChangeShapeType="1"/>
            <a:stCxn id="5138" idx="2"/>
            <a:endCxn id="5131" idx="7"/>
          </p:cNvCxnSpPr>
          <p:nvPr/>
        </p:nvCxnSpPr>
        <p:spPr bwMode="auto">
          <a:xfrm rot="10800000" flipV="1">
            <a:off x="3687523" y="2422462"/>
            <a:ext cx="601662" cy="311150"/>
          </a:xfrm>
          <a:prstGeom prst="straightConnector1">
            <a:avLst/>
          </a:prstGeom>
          <a:noFill/>
          <a:ln w="50800">
            <a:solidFill>
              <a:srgbClr val="C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Arrow Connector 2"/>
          <p:cNvCxnSpPr>
            <a:stCxn id="5129" idx="7"/>
            <a:endCxn id="5130" idx="3"/>
          </p:cNvCxnSpPr>
          <p:nvPr/>
        </p:nvCxnSpPr>
        <p:spPr bwMode="auto">
          <a:xfrm flipV="1">
            <a:off x="3154374" y="1568639"/>
            <a:ext cx="251910" cy="631322"/>
          </a:xfrm>
          <a:prstGeom prst="straightConnector1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7" name="Straight Arrow Connector 6"/>
          <p:cNvCxnSpPr>
            <a:stCxn id="5125" idx="4"/>
            <a:endCxn id="5138" idx="0"/>
          </p:cNvCxnSpPr>
          <p:nvPr/>
        </p:nvCxnSpPr>
        <p:spPr bwMode="auto">
          <a:xfrm>
            <a:off x="4232829" y="1822387"/>
            <a:ext cx="147638" cy="509588"/>
          </a:xfrm>
          <a:prstGeom prst="straightConnector1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" name="Straight Arrow Connector 11"/>
          <p:cNvCxnSpPr>
            <a:stCxn id="5131" idx="5"/>
            <a:endCxn id="5126" idx="2"/>
          </p:cNvCxnSpPr>
          <p:nvPr/>
        </p:nvCxnSpPr>
        <p:spPr bwMode="auto">
          <a:xfrm>
            <a:off x="3687774" y="2862451"/>
            <a:ext cx="834774" cy="87855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08048" y="1822991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3479503" y="2307302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v</a:t>
            </a:r>
            <a:endParaRPr lang="en-CA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546973" y="1070864"/>
            <a:ext cx="7159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C00000"/>
                </a:solidFill>
              </a:rPr>
              <a:t>c</a:t>
            </a:r>
            <a:r>
              <a:rPr lang="en-CA" sz="2200" baseline="-25000" dirty="0" err="1" smtClean="0">
                <a:solidFill>
                  <a:srgbClr val="C00000"/>
                </a:solidFill>
              </a:rPr>
              <a:t>P</a:t>
            </a:r>
            <a:r>
              <a:rPr lang="en-CA" sz="2200" dirty="0" smtClean="0">
                <a:solidFill>
                  <a:srgbClr val="C00000"/>
                </a:solidFill>
              </a:rPr>
              <a:t>(v)</a:t>
            </a:r>
            <a:endParaRPr lang="en-CA" sz="22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3030" y="2141257"/>
            <a:ext cx="6437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P</a:t>
            </a:r>
            <a:endParaRPr lang="en-CA" sz="22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170411" y="2318976"/>
            <a:ext cx="413735" cy="414637"/>
          </a:xfrm>
          <a:prstGeom prst="line">
            <a:avLst/>
          </a:prstGeom>
          <a:noFill/>
          <a:ln w="44450" cap="flat" cmpd="sng" algn="ctr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963688" y="2415065"/>
            <a:ext cx="1194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0000FF"/>
                </a:solidFill>
              </a:rPr>
              <a:t>D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v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03796" y="3204286"/>
            <a:ext cx="3950062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err="1" smtClean="0">
                <a:solidFill>
                  <a:srgbClr val="D30000"/>
                </a:solidFill>
              </a:rPr>
              <a:t>c</a:t>
            </a:r>
            <a:r>
              <a:rPr lang="en-CA" baseline="-25000" dirty="0" err="1" smtClean="0">
                <a:solidFill>
                  <a:srgbClr val="D30000"/>
                </a:solidFill>
              </a:rPr>
              <a:t>P</a:t>
            </a:r>
            <a:r>
              <a:rPr lang="en-CA" dirty="0" smtClean="0">
                <a:solidFill>
                  <a:srgbClr val="D30000"/>
                </a:solidFill>
              </a:rPr>
              <a:t>(v)</a:t>
            </a:r>
            <a:r>
              <a:rPr lang="en-CA" dirty="0" smtClean="0"/>
              <a:t> = time to reach v along P</a:t>
            </a:r>
            <a:endParaRPr lang="en-CA" dirty="0"/>
          </a:p>
        </p:txBody>
      </p:sp>
      <p:sp>
        <p:nvSpPr>
          <p:cNvPr id="54" name="TextBox 53"/>
          <p:cNvSpPr txBox="1"/>
          <p:nvPr/>
        </p:nvSpPr>
        <p:spPr>
          <a:xfrm>
            <a:off x="6401098" y="4128777"/>
            <a:ext cx="245276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err="1" smtClean="0">
                <a:solidFill>
                  <a:srgbClr val="0000FF"/>
                </a:solidFill>
              </a:rPr>
              <a:t>D</a:t>
            </a:r>
            <a:r>
              <a:rPr lang="en-CA" baseline="-25000" dirty="0" err="1" smtClean="0">
                <a:solidFill>
                  <a:srgbClr val="0000FF"/>
                </a:solidFill>
              </a:rPr>
              <a:t>v</a:t>
            </a:r>
            <a:r>
              <a:rPr lang="en-CA" dirty="0" smtClean="0">
                <a:solidFill>
                  <a:srgbClr val="0000FF"/>
                </a:solidFill>
              </a:rPr>
              <a:t> </a:t>
            </a:r>
            <a:r>
              <a:rPr lang="en-CA" dirty="0" smtClean="0"/>
              <a:t>(min. possible waiting time of v)</a:t>
            </a:r>
            <a:endParaRPr lang="en-CA" dirty="0"/>
          </a:p>
        </p:txBody>
      </p:sp>
      <p:sp>
        <p:nvSpPr>
          <p:cNvPr id="5" name="Right Arrow 4"/>
          <p:cNvSpPr/>
          <p:nvPr/>
        </p:nvSpPr>
        <p:spPr bwMode="auto">
          <a:xfrm rot="1234390">
            <a:off x="5624899" y="4336341"/>
            <a:ext cx="759700" cy="231790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5" name="Oval 19"/>
          <p:cNvSpPr>
            <a:spLocks noChangeArrowheads="1"/>
          </p:cNvSpPr>
          <p:nvPr/>
        </p:nvSpPr>
        <p:spPr bwMode="auto">
          <a:xfrm>
            <a:off x="6793896" y="2455431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" name="Text Box 21"/>
          <p:cNvSpPr txBox="1">
            <a:spLocks noChangeArrowheads="1"/>
          </p:cNvSpPr>
          <p:nvPr/>
        </p:nvSpPr>
        <p:spPr bwMode="auto">
          <a:xfrm>
            <a:off x="7022496" y="2274456"/>
            <a:ext cx="896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client</a:t>
            </a:r>
            <a:endParaRPr lang="en-US" altLang="en-US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58" name="Text Box 22"/>
          <p:cNvSpPr txBox="1">
            <a:spLocks noChangeArrowheads="1"/>
          </p:cNvSpPr>
          <p:nvPr/>
        </p:nvSpPr>
        <p:spPr bwMode="auto">
          <a:xfrm>
            <a:off x="7022496" y="1829956"/>
            <a:ext cx="2014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starting depot</a:t>
            </a:r>
          </a:p>
        </p:txBody>
      </p:sp>
      <p:sp>
        <p:nvSpPr>
          <p:cNvPr id="59" name="Oval 15"/>
          <p:cNvSpPr>
            <a:spLocks noChangeArrowheads="1"/>
          </p:cNvSpPr>
          <p:nvPr/>
        </p:nvSpPr>
        <p:spPr bwMode="auto">
          <a:xfrm>
            <a:off x="6787546" y="1993469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6724044" y="1303120"/>
            <a:ext cx="196361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Metric space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097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6191593" y="5298831"/>
            <a:ext cx="2039816" cy="36306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191593" y="5720860"/>
            <a:ext cx="2682775" cy="36341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Regret-bounded VRP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1855548" y="26304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Oval 5"/>
          <p:cNvSpPr>
            <a:spLocks noChangeArrowheads="1"/>
          </p:cNvSpPr>
          <p:nvPr/>
        </p:nvSpPr>
        <p:spPr bwMode="auto">
          <a:xfrm>
            <a:off x="1474548" y="1946212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4141548" y="16398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7"/>
          <p:cNvSpPr>
            <a:spLocks noChangeArrowheads="1"/>
          </p:cNvSpPr>
          <p:nvPr/>
        </p:nvSpPr>
        <p:spPr bwMode="auto">
          <a:xfrm>
            <a:off x="4522548" y="28590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4979748" y="16398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4"/>
          <p:cNvSpPr>
            <a:spLocks noChangeArrowheads="1"/>
          </p:cNvSpPr>
          <p:nvPr/>
        </p:nvSpPr>
        <p:spPr bwMode="auto">
          <a:xfrm>
            <a:off x="2007948" y="1484250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5"/>
          <p:cNvSpPr>
            <a:spLocks noChangeArrowheads="1"/>
          </p:cNvSpPr>
          <p:nvPr/>
        </p:nvSpPr>
        <p:spPr bwMode="auto">
          <a:xfrm>
            <a:off x="2998548" y="2173225"/>
            <a:ext cx="182562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6"/>
          <p:cNvSpPr>
            <a:spLocks noChangeArrowheads="1"/>
          </p:cNvSpPr>
          <p:nvPr/>
        </p:nvSpPr>
        <p:spPr bwMode="auto">
          <a:xfrm>
            <a:off x="3379548" y="1412812"/>
            <a:ext cx="182562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7"/>
          <p:cNvSpPr>
            <a:spLocks noChangeArrowheads="1"/>
          </p:cNvSpPr>
          <p:nvPr/>
        </p:nvSpPr>
        <p:spPr bwMode="auto">
          <a:xfrm>
            <a:off x="3531948" y="2706625"/>
            <a:ext cx="182562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TextBox 28"/>
          <p:cNvSpPr txBox="1">
            <a:spLocks noChangeArrowheads="1"/>
          </p:cNvSpPr>
          <p:nvPr/>
        </p:nvSpPr>
        <p:spPr bwMode="auto">
          <a:xfrm>
            <a:off x="433754" y="3181385"/>
            <a:ext cx="851095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dirty="0" smtClean="0"/>
              <a:t>Two natural ways to measure regret:</a:t>
            </a:r>
          </a:p>
          <a:p>
            <a:pPr marL="446088" indent="-352425" eaLnBrk="1" hangingPunct="1">
              <a:buClr>
                <a:srgbClr val="C00000"/>
              </a:buClr>
              <a:buFont typeface="Gill Sans MT" panose="020B0502020104020203" pitchFamily="34" charset="0"/>
              <a:buChar char="–"/>
            </a:pPr>
            <a:r>
              <a:rPr lang="en-US" altLang="en-US" dirty="0" smtClean="0">
                <a:solidFill>
                  <a:srgbClr val="D30000"/>
                </a:solidFill>
              </a:rPr>
              <a:t>additive regret</a:t>
            </a:r>
            <a:r>
              <a:rPr lang="en-US" altLang="en-US" dirty="0" smtClean="0"/>
              <a:t> of </a:t>
            </a:r>
            <a:r>
              <a:rPr lang="en-US" altLang="en-US" dirty="0" smtClean="0">
                <a:solidFill>
                  <a:srgbClr val="0000FF"/>
                </a:solidFill>
              </a:rPr>
              <a:t>v = </a:t>
            </a:r>
            <a:r>
              <a:rPr lang="en-US" altLang="en-US" dirty="0" err="1" smtClean="0">
                <a:solidFill>
                  <a:srgbClr val="0000FF"/>
                </a:solidFill>
              </a:rPr>
              <a:t>c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P</a:t>
            </a:r>
            <a:r>
              <a:rPr lang="en-US" altLang="en-US" dirty="0" smtClean="0">
                <a:solidFill>
                  <a:srgbClr val="0000FF"/>
                </a:solidFill>
              </a:rPr>
              <a:t>(v) – </a:t>
            </a:r>
            <a:r>
              <a:rPr lang="en-US" altLang="en-US" dirty="0" err="1" smtClean="0">
                <a:solidFill>
                  <a:srgbClr val="0000FF"/>
                </a:solidFill>
              </a:rPr>
              <a:t>D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v</a:t>
            </a:r>
            <a:endParaRPr lang="en-US" altLang="en-US" dirty="0" smtClean="0">
              <a:solidFill>
                <a:srgbClr val="0000FF"/>
              </a:solidFill>
            </a:endParaRPr>
          </a:p>
          <a:p>
            <a:pPr marL="446088" indent="-352425" eaLnBrk="1" hangingPunct="1">
              <a:buClr>
                <a:srgbClr val="C00000"/>
              </a:buClr>
              <a:buFont typeface="Gill Sans MT" panose="020B0502020104020203" pitchFamily="34" charset="0"/>
              <a:buChar char="–"/>
            </a:pPr>
            <a:r>
              <a:rPr lang="en-US" altLang="en-US" dirty="0" smtClean="0">
                <a:solidFill>
                  <a:srgbClr val="D30000"/>
                </a:solidFill>
              </a:rPr>
              <a:t>multiplicative regret </a:t>
            </a:r>
            <a:r>
              <a:rPr lang="en-US" altLang="en-US" dirty="0" smtClean="0"/>
              <a:t>of </a:t>
            </a:r>
            <a:r>
              <a:rPr lang="en-US" altLang="en-US" dirty="0" smtClean="0">
                <a:solidFill>
                  <a:srgbClr val="0000FF"/>
                </a:solidFill>
              </a:rPr>
              <a:t>v = </a:t>
            </a:r>
            <a:r>
              <a:rPr lang="en-US" altLang="en-US" dirty="0" err="1" smtClean="0">
                <a:solidFill>
                  <a:srgbClr val="0000FF"/>
                </a:solidFill>
              </a:rPr>
              <a:t>c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P</a:t>
            </a:r>
            <a:r>
              <a:rPr lang="en-US" altLang="en-US" dirty="0" smtClean="0">
                <a:solidFill>
                  <a:srgbClr val="0000FF"/>
                </a:solidFill>
              </a:rPr>
              <a:t>(v)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dirty="0" smtClean="0">
                <a:solidFill>
                  <a:srgbClr val="0000FF"/>
                </a:solidFill>
              </a:rPr>
              <a:t>/</a:t>
            </a:r>
            <a:r>
              <a:rPr lang="en-US" altLang="en-US" baseline="-25000" dirty="0" smtClean="0">
                <a:solidFill>
                  <a:srgbClr val="0000FF"/>
                </a:solidFill>
              </a:rPr>
              <a:t> </a:t>
            </a:r>
            <a:r>
              <a:rPr lang="en-US" altLang="en-US" dirty="0" err="1" smtClean="0">
                <a:solidFill>
                  <a:srgbClr val="0000FF"/>
                </a:solidFill>
              </a:rPr>
              <a:t>D</a:t>
            </a:r>
            <a:r>
              <a:rPr lang="en-US" altLang="en-US" baseline="-25000" dirty="0" err="1" smtClean="0">
                <a:solidFill>
                  <a:srgbClr val="0000FF"/>
                </a:solidFill>
              </a:rPr>
              <a:t>v</a:t>
            </a:r>
            <a:endParaRPr lang="en-US" altLang="en-US" dirty="0">
              <a:solidFill>
                <a:srgbClr val="0000FF"/>
              </a:solidFill>
            </a:endParaRPr>
          </a:p>
        </p:txBody>
      </p:sp>
      <p:sp>
        <p:nvSpPr>
          <p:cNvPr id="5135" name="Oval 19"/>
          <p:cNvSpPr>
            <a:spLocks noChangeArrowheads="1"/>
          </p:cNvSpPr>
          <p:nvPr/>
        </p:nvSpPr>
        <p:spPr bwMode="auto">
          <a:xfrm>
            <a:off x="1117360" y="2657412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Oval 19"/>
          <p:cNvSpPr>
            <a:spLocks noChangeArrowheads="1"/>
          </p:cNvSpPr>
          <p:nvPr/>
        </p:nvSpPr>
        <p:spPr bwMode="auto">
          <a:xfrm>
            <a:off x="5714760" y="1428687"/>
            <a:ext cx="182563" cy="182563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5425835" y="2506600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19"/>
          <p:cNvSpPr>
            <a:spLocks noChangeArrowheads="1"/>
          </p:cNvSpPr>
          <p:nvPr/>
        </p:nvSpPr>
        <p:spPr bwMode="auto">
          <a:xfrm>
            <a:off x="4289185" y="2331975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3" name="Straight Arrow Connector 32"/>
          <p:cNvCxnSpPr>
            <a:cxnSpLocks noChangeShapeType="1"/>
            <a:stCxn id="5129" idx="2"/>
            <a:endCxn id="5123" idx="7"/>
          </p:cNvCxnSpPr>
          <p:nvPr/>
        </p:nvCxnSpPr>
        <p:spPr bwMode="auto">
          <a:xfrm rot="10800000" flipV="1">
            <a:off x="2011123" y="2265300"/>
            <a:ext cx="987425" cy="392112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  <a:stCxn id="5123" idx="2"/>
            <a:endCxn id="5135" idx="6"/>
          </p:cNvCxnSpPr>
          <p:nvPr/>
        </p:nvCxnSpPr>
        <p:spPr bwMode="auto">
          <a:xfrm rot="10800000" flipV="1">
            <a:off x="1299923" y="2722500"/>
            <a:ext cx="555625" cy="26987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36"/>
          <p:cNvCxnSpPr>
            <a:cxnSpLocks noChangeShapeType="1"/>
            <a:stCxn id="5135" idx="0"/>
            <a:endCxn id="5124" idx="3"/>
          </p:cNvCxnSpPr>
          <p:nvPr/>
        </p:nvCxnSpPr>
        <p:spPr bwMode="auto">
          <a:xfrm rot="5400000" flipH="1" flipV="1">
            <a:off x="1078466" y="2234344"/>
            <a:ext cx="554037" cy="292100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Arrow Connector 38"/>
          <p:cNvCxnSpPr>
            <a:cxnSpLocks noChangeShapeType="1"/>
            <a:stCxn id="5124" idx="7"/>
            <a:endCxn id="5128" idx="3"/>
          </p:cNvCxnSpPr>
          <p:nvPr/>
        </p:nvCxnSpPr>
        <p:spPr bwMode="auto">
          <a:xfrm rot="5400000" flipH="1" flipV="1">
            <a:off x="1666635" y="1604900"/>
            <a:ext cx="331788" cy="404812"/>
          </a:xfrm>
          <a:prstGeom prst="straightConnector1">
            <a:avLst/>
          </a:prstGeom>
          <a:noFill/>
          <a:ln w="19050">
            <a:solidFill>
              <a:schemeClr val="bg1">
                <a:lumMod val="85000"/>
              </a:schemeClr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Straight Arrow Connector 42"/>
          <p:cNvCxnSpPr>
            <a:cxnSpLocks noChangeShapeType="1"/>
            <a:stCxn id="5130" idx="6"/>
            <a:endCxn id="5125" idx="2"/>
          </p:cNvCxnSpPr>
          <p:nvPr/>
        </p:nvCxnSpPr>
        <p:spPr bwMode="auto">
          <a:xfrm>
            <a:off x="3562110" y="1504887"/>
            <a:ext cx="579438" cy="227013"/>
          </a:xfrm>
          <a:prstGeom prst="straightConnector1">
            <a:avLst/>
          </a:prstGeom>
          <a:noFill/>
          <a:ln w="50800">
            <a:solidFill>
              <a:srgbClr val="C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  <a:stCxn id="5127" idx="6"/>
            <a:endCxn id="5136" idx="2"/>
          </p:cNvCxnSpPr>
          <p:nvPr/>
        </p:nvCxnSpPr>
        <p:spPr bwMode="auto">
          <a:xfrm flipV="1">
            <a:off x="5162310" y="1520762"/>
            <a:ext cx="552450" cy="2111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49"/>
          <p:cNvCxnSpPr>
            <a:cxnSpLocks noChangeShapeType="1"/>
            <a:stCxn id="5136" idx="3"/>
            <a:endCxn id="5137" idx="7"/>
          </p:cNvCxnSpPr>
          <p:nvPr/>
        </p:nvCxnSpPr>
        <p:spPr bwMode="auto">
          <a:xfrm rot="5400000">
            <a:off x="5187710" y="1979550"/>
            <a:ext cx="947737" cy="16033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2" name="Straight Arrow Connector 51"/>
          <p:cNvCxnSpPr>
            <a:cxnSpLocks noChangeShapeType="1"/>
            <a:stCxn id="5137" idx="3"/>
            <a:endCxn id="5126" idx="7"/>
          </p:cNvCxnSpPr>
          <p:nvPr/>
        </p:nvCxnSpPr>
        <p:spPr bwMode="auto">
          <a:xfrm rot="5400000">
            <a:off x="4954348" y="2387537"/>
            <a:ext cx="222250" cy="7747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 type="arrow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Arrow Connector 55"/>
          <p:cNvCxnSpPr>
            <a:cxnSpLocks noChangeShapeType="1"/>
            <a:stCxn id="5138" idx="2"/>
            <a:endCxn id="5131" idx="7"/>
          </p:cNvCxnSpPr>
          <p:nvPr/>
        </p:nvCxnSpPr>
        <p:spPr bwMode="auto">
          <a:xfrm rot="10800000" flipV="1">
            <a:off x="3687523" y="2422462"/>
            <a:ext cx="601662" cy="311150"/>
          </a:xfrm>
          <a:prstGeom prst="straightConnector1">
            <a:avLst/>
          </a:prstGeom>
          <a:noFill/>
          <a:ln w="50800">
            <a:solidFill>
              <a:srgbClr val="C00000"/>
            </a:solidFill>
            <a:round/>
            <a:headEnd/>
            <a:tailEnd type="arrow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Straight Arrow Connector 2"/>
          <p:cNvCxnSpPr>
            <a:stCxn id="5129" idx="7"/>
            <a:endCxn id="5130" idx="3"/>
          </p:cNvCxnSpPr>
          <p:nvPr/>
        </p:nvCxnSpPr>
        <p:spPr bwMode="auto">
          <a:xfrm flipV="1">
            <a:off x="3154374" y="1568639"/>
            <a:ext cx="251910" cy="631322"/>
          </a:xfrm>
          <a:prstGeom prst="straightConnector1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7" name="Straight Arrow Connector 6"/>
          <p:cNvCxnSpPr>
            <a:stCxn id="5125" idx="4"/>
            <a:endCxn id="5138" idx="0"/>
          </p:cNvCxnSpPr>
          <p:nvPr/>
        </p:nvCxnSpPr>
        <p:spPr bwMode="auto">
          <a:xfrm>
            <a:off x="4232829" y="1822387"/>
            <a:ext cx="147638" cy="509588"/>
          </a:xfrm>
          <a:prstGeom prst="straightConnector1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" name="Straight Arrow Connector 11"/>
          <p:cNvCxnSpPr>
            <a:stCxn id="5131" idx="5"/>
            <a:endCxn id="5126" idx="2"/>
          </p:cNvCxnSpPr>
          <p:nvPr/>
        </p:nvCxnSpPr>
        <p:spPr bwMode="auto">
          <a:xfrm>
            <a:off x="3687774" y="2862451"/>
            <a:ext cx="834774" cy="87855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808048" y="1822991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r</a:t>
            </a:r>
            <a:endParaRPr lang="en-CA" sz="2200" dirty="0"/>
          </a:p>
        </p:txBody>
      </p:sp>
      <p:sp>
        <p:nvSpPr>
          <p:cNvPr id="2" name="TextBox 1"/>
          <p:cNvSpPr txBox="1"/>
          <p:nvPr/>
        </p:nvSpPr>
        <p:spPr>
          <a:xfrm>
            <a:off x="3479503" y="2307302"/>
            <a:ext cx="38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v</a:t>
            </a:r>
            <a:endParaRPr lang="en-CA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546973" y="1070864"/>
            <a:ext cx="7159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C00000"/>
                </a:solidFill>
              </a:rPr>
              <a:t>c</a:t>
            </a:r>
            <a:r>
              <a:rPr lang="en-CA" sz="2200" baseline="-25000" dirty="0" err="1" smtClean="0">
                <a:solidFill>
                  <a:srgbClr val="C00000"/>
                </a:solidFill>
              </a:rPr>
              <a:t>P</a:t>
            </a:r>
            <a:r>
              <a:rPr lang="en-CA" sz="2200" dirty="0" smtClean="0">
                <a:solidFill>
                  <a:srgbClr val="C00000"/>
                </a:solidFill>
              </a:rPr>
              <a:t>(v)</a:t>
            </a:r>
            <a:endParaRPr lang="en-CA" sz="22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3030" y="2141257"/>
            <a:ext cx="6437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smtClean="0"/>
              <a:t>P</a:t>
            </a:r>
            <a:endParaRPr lang="en-CA" sz="22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170411" y="2318976"/>
            <a:ext cx="413735" cy="414637"/>
          </a:xfrm>
          <a:prstGeom prst="line">
            <a:avLst/>
          </a:prstGeom>
          <a:noFill/>
          <a:ln w="44450" cap="flat" cmpd="sng" algn="ctr">
            <a:solidFill>
              <a:srgbClr val="0000FF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963688" y="2415065"/>
            <a:ext cx="11947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0000FF"/>
                </a:solidFill>
              </a:rPr>
              <a:t>D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v</a:t>
            </a:r>
            <a:endParaRPr lang="en-CA" sz="2200" dirty="0">
              <a:solidFill>
                <a:srgbClr val="0000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3754" y="4441385"/>
            <a:ext cx="8561495" cy="169277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spcBef>
                <a:spcPts val="1200"/>
              </a:spcBef>
            </a:pPr>
            <a:r>
              <a:rPr lang="en-US" altLang="en-US" sz="2600" dirty="0" smtClean="0"/>
              <a:t>Two problems: Given regret bound </a:t>
            </a:r>
            <a:r>
              <a:rPr lang="en-US" altLang="en-US" sz="2600" dirty="0" smtClean="0">
                <a:solidFill>
                  <a:srgbClr val="0000FF"/>
                </a:solidFill>
              </a:rPr>
              <a:t>R</a:t>
            </a:r>
            <a:r>
              <a:rPr lang="en-US" altLang="en-US" sz="2600" dirty="0" smtClean="0"/>
              <a:t>, find minimum no. of paths rooted at </a:t>
            </a:r>
            <a:r>
              <a:rPr lang="en-US" altLang="en-US" sz="2600" dirty="0" smtClean="0">
                <a:solidFill>
                  <a:srgbClr val="0000FF"/>
                </a:solidFill>
              </a:rPr>
              <a:t>r</a:t>
            </a:r>
            <a:r>
              <a:rPr lang="en-US" altLang="en-US" sz="2600" dirty="0" smtClean="0"/>
              <a:t> that cover all clients such that:</a:t>
            </a:r>
          </a:p>
          <a:p>
            <a:pPr marL="363538" indent="-363538" eaLnBrk="1" hangingPunct="1">
              <a:buClr>
                <a:srgbClr val="D30000"/>
              </a:buClr>
              <a:buFont typeface="+mj-lt"/>
              <a:buAutoNum type="arabicPeriod"/>
              <a:tabLst>
                <a:tab pos="5743575" algn="l"/>
              </a:tabLst>
            </a:pPr>
            <a:r>
              <a:rPr lang="en-US" altLang="en-US" sz="2600" dirty="0" smtClean="0"/>
              <a:t>additive regret of each node </a:t>
            </a:r>
            <a:r>
              <a:rPr lang="en-US" altLang="en-US" sz="2600" dirty="0" smtClean="0">
                <a:solidFill>
                  <a:srgbClr val="0000FF"/>
                </a:solidFill>
              </a:rPr>
              <a:t>≤ R</a:t>
            </a:r>
            <a:r>
              <a:rPr lang="en-US" altLang="en-US" sz="2600" dirty="0" smtClean="0"/>
              <a:t> 	</a:t>
            </a:r>
            <a:r>
              <a:rPr lang="en-US" altLang="en-US" sz="2600" dirty="0" smtClean="0">
                <a:solidFill>
                  <a:srgbClr val="D30000"/>
                </a:solidFill>
              </a:rPr>
              <a:t>additive RVRP</a:t>
            </a:r>
          </a:p>
          <a:p>
            <a:pPr marL="363538" indent="-363538" eaLnBrk="1" hangingPunct="1">
              <a:buClr>
                <a:srgbClr val="D30000"/>
              </a:buClr>
              <a:buFont typeface="+mj-lt"/>
              <a:buAutoNum type="arabicPeriod"/>
              <a:tabLst>
                <a:tab pos="5743575" algn="l"/>
              </a:tabLst>
            </a:pPr>
            <a:r>
              <a:rPr lang="en-US" altLang="en-US" sz="2600" dirty="0" smtClean="0"/>
              <a:t>multiplicative regret of each node </a:t>
            </a:r>
            <a:r>
              <a:rPr lang="en-US" altLang="en-US" sz="2600" dirty="0" smtClean="0">
                <a:solidFill>
                  <a:srgbClr val="0000FF"/>
                </a:solidFill>
              </a:rPr>
              <a:t>≤ R</a:t>
            </a:r>
            <a:r>
              <a:rPr lang="en-US" altLang="en-US" sz="2600" dirty="0" smtClean="0"/>
              <a:t>	</a:t>
            </a:r>
            <a:r>
              <a:rPr lang="en-US" altLang="en-US" sz="2600" dirty="0" smtClean="0">
                <a:solidFill>
                  <a:srgbClr val="D30000"/>
                </a:solidFill>
              </a:rPr>
              <a:t>multiplicative RVRP</a:t>
            </a:r>
            <a:endParaRPr lang="en-US" altLang="en-US" sz="2600" dirty="0">
              <a:solidFill>
                <a:srgbClr val="D30000"/>
              </a:solidFill>
            </a:endParaRPr>
          </a:p>
        </p:txBody>
      </p:sp>
      <p:sp>
        <p:nvSpPr>
          <p:cNvPr id="44" name="Oval 19"/>
          <p:cNvSpPr>
            <a:spLocks noChangeArrowheads="1"/>
          </p:cNvSpPr>
          <p:nvPr/>
        </p:nvSpPr>
        <p:spPr bwMode="auto">
          <a:xfrm>
            <a:off x="6793896" y="2455431"/>
            <a:ext cx="182563" cy="182562"/>
          </a:xfrm>
          <a:prstGeom prst="ellipse">
            <a:avLst/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Text Box 21"/>
          <p:cNvSpPr txBox="1">
            <a:spLocks noChangeArrowheads="1"/>
          </p:cNvSpPr>
          <p:nvPr/>
        </p:nvSpPr>
        <p:spPr bwMode="auto">
          <a:xfrm>
            <a:off x="7022496" y="2274456"/>
            <a:ext cx="896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client</a:t>
            </a:r>
            <a:endParaRPr lang="en-US" altLang="en-US">
              <a:solidFill>
                <a:srgbClr val="33CC33"/>
              </a:solidFill>
              <a:latin typeface="Lucida Calligraphy" panose="03010101010101010101" pitchFamily="66" charset="0"/>
            </a:endParaRP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7022496" y="1829956"/>
            <a:ext cx="20145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starting depot</a:t>
            </a:r>
          </a:p>
        </p:txBody>
      </p:sp>
      <p:sp>
        <p:nvSpPr>
          <p:cNvPr id="51" name="Oval 15"/>
          <p:cNvSpPr>
            <a:spLocks noChangeArrowheads="1"/>
          </p:cNvSpPr>
          <p:nvPr/>
        </p:nvSpPr>
        <p:spPr bwMode="auto">
          <a:xfrm>
            <a:off x="6787546" y="1993469"/>
            <a:ext cx="182563" cy="1825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6724044" y="1303120"/>
            <a:ext cx="1963615" cy="475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Metric space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262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96000"/>
            <a:ext cx="824132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Both additive- and multiplicative- RVRP are NP-hard to approximate to a factor better than 2.</a:t>
            </a:r>
          </a:p>
          <a:p>
            <a:r>
              <a:rPr lang="en-CA" sz="2600" dirty="0" smtClean="0">
                <a:solidFill>
                  <a:srgbClr val="00B050"/>
                </a:solidFill>
              </a:rPr>
              <a:t>Additive RVRP turns out to be more fundamental.</a:t>
            </a:r>
          </a:p>
          <a:p>
            <a:r>
              <a:rPr lang="en-CA" sz="2600" dirty="0" smtClean="0"/>
              <a:t>(</a:t>
            </a:r>
            <a:r>
              <a:rPr lang="en-CA" sz="2600" dirty="0" smtClean="0">
                <a:solidFill>
                  <a:srgbClr val="D30000"/>
                </a:solidFill>
              </a:rPr>
              <a:t>R</a:t>
            </a:r>
            <a:r>
              <a:rPr lang="en-CA" dirty="0" smtClean="0">
                <a:solidFill>
                  <a:srgbClr val="D30000"/>
                </a:solidFill>
              </a:rPr>
              <a:t>ECALL</a:t>
            </a:r>
            <a:r>
              <a:rPr lang="en-CA" sz="2600" dirty="0" smtClean="0">
                <a:solidFill>
                  <a:srgbClr val="D30000"/>
                </a:solidFill>
              </a:rPr>
              <a:t>: </a:t>
            </a:r>
            <a:r>
              <a:rPr lang="en-CA" sz="2600" dirty="0" smtClean="0"/>
              <a:t>Cover all nodes with the minimum no. of rooted paths such that additive regret of each node </a:t>
            </a:r>
            <a:r>
              <a:rPr lang="en-CA" sz="2600" dirty="0" smtClean="0">
                <a:solidFill>
                  <a:srgbClr val="0000FF"/>
                </a:solidFill>
              </a:rPr>
              <a:t>v </a:t>
            </a:r>
            <a:r>
              <a:rPr lang="en-US" altLang="en-US" sz="2600" dirty="0" smtClean="0">
                <a:solidFill>
                  <a:srgbClr val="0000FF"/>
                </a:solidFill>
              </a:rPr>
              <a:t>≤</a:t>
            </a:r>
            <a:r>
              <a:rPr lang="en-CA" sz="2600" dirty="0" smtClean="0">
                <a:solidFill>
                  <a:srgbClr val="0000FF"/>
                </a:solidFill>
              </a:rPr>
              <a:t> R</a:t>
            </a:r>
            <a:r>
              <a:rPr lang="en-CA" sz="2600" dirty="0" smtClean="0"/>
              <a:t>.)</a:t>
            </a:r>
            <a:endParaRPr lang="en-CA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2567352" y="2485291"/>
            <a:ext cx="4185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 err="1" smtClean="0">
                <a:solidFill>
                  <a:srgbClr val="0000FF"/>
                </a:solidFill>
              </a:rPr>
              <a:t>c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P</a:t>
            </a:r>
            <a:r>
              <a:rPr lang="en-CA" sz="2200" dirty="0" smtClean="0">
                <a:solidFill>
                  <a:srgbClr val="0000FF"/>
                </a:solidFill>
              </a:rPr>
              <a:t>(v) – </a:t>
            </a:r>
            <a:r>
              <a:rPr lang="en-CA" sz="2200" dirty="0" err="1" smtClean="0">
                <a:solidFill>
                  <a:srgbClr val="0000FF"/>
                </a:solidFill>
              </a:rPr>
              <a:t>D</a:t>
            </a:r>
            <a:r>
              <a:rPr lang="en-CA" sz="2200" baseline="-25000" dirty="0" err="1" smtClean="0">
                <a:solidFill>
                  <a:srgbClr val="0000FF"/>
                </a:solidFill>
              </a:rPr>
              <a:t>v</a:t>
            </a:r>
            <a:r>
              <a:rPr lang="en-CA" sz="2200" baseline="-25000" dirty="0" smtClean="0">
                <a:solidFill>
                  <a:srgbClr val="0000FF"/>
                </a:solidFill>
              </a:rPr>
              <a:t> </a:t>
            </a:r>
            <a:r>
              <a:rPr lang="en-CA" sz="2200" baseline="-25000" dirty="0" smtClean="0"/>
              <a:t>  </a:t>
            </a:r>
            <a:r>
              <a:rPr lang="en-CA" sz="2200" dirty="0" smtClean="0"/>
              <a:t>(where </a:t>
            </a:r>
            <a:r>
              <a:rPr lang="en-CA" sz="2200" dirty="0" smtClean="0">
                <a:solidFill>
                  <a:srgbClr val="0000FF"/>
                </a:solidFill>
              </a:rPr>
              <a:t>v </a:t>
            </a:r>
            <a:r>
              <a:rPr lang="en-CA" sz="2200" dirty="0" smtClean="0"/>
              <a:t>lies on path </a:t>
            </a:r>
            <a:r>
              <a:rPr lang="en-CA" sz="2200" dirty="0" smtClean="0">
                <a:solidFill>
                  <a:srgbClr val="0000FF"/>
                </a:solidFill>
              </a:rPr>
              <a:t>P</a:t>
            </a:r>
            <a:r>
              <a:rPr lang="en-CA" sz="2200" dirty="0" smtClean="0"/>
              <a:t>)</a:t>
            </a:r>
            <a:endParaRPr lang="en-CA" sz="2200" dirty="0"/>
          </a:p>
        </p:txBody>
      </p:sp>
      <p:sp>
        <p:nvSpPr>
          <p:cNvPr id="5" name="Right Brace 4"/>
          <p:cNvSpPr/>
          <p:nvPr/>
        </p:nvSpPr>
        <p:spPr bwMode="auto">
          <a:xfrm rot="5400000">
            <a:off x="4579732" y="397716"/>
            <a:ext cx="150948" cy="4077341"/>
          </a:xfrm>
          <a:prstGeom prst="rightBrace">
            <a:avLst>
              <a:gd name="adj1" fmla="val 76190"/>
              <a:gd name="adj2" fmla="val 5000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2708" y="3024000"/>
            <a:ext cx="79365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600" dirty="0" smtClean="0"/>
              <a:t>Algorithms and techniques developed for additive RVRP also yield algorithms for:</a:t>
            </a:r>
          </a:p>
          <a:p>
            <a:pPr marL="363538" indent="-363538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2600" dirty="0" smtClean="0"/>
              <a:t>multiplicative RVRP and other regret-based VRPs</a:t>
            </a:r>
          </a:p>
          <a:p>
            <a:pPr marL="363538" indent="-363538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sz="2600" dirty="0"/>
              <a:t>o</a:t>
            </a:r>
            <a:r>
              <a:rPr lang="en-CA" sz="2600" dirty="0" smtClean="0"/>
              <a:t>ther classical vehicle routing problems</a:t>
            </a:r>
          </a:p>
          <a:p>
            <a:pPr marL="363538" indent="-363538">
              <a:spcBef>
                <a:spcPts val="1200"/>
              </a:spcBef>
            </a:pPr>
            <a:r>
              <a:rPr lang="en-CA" sz="2600" dirty="0" smtClean="0"/>
              <a:t>In the rest of the talk:</a:t>
            </a:r>
          </a:p>
          <a:p>
            <a:pPr marL="363538" indent="-363538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  <a:tabLst>
                <a:tab pos="4302125" algn="l"/>
              </a:tabLst>
            </a:pPr>
            <a:r>
              <a:rPr lang="en-CA" sz="2600" dirty="0" smtClean="0"/>
              <a:t>regret </a:t>
            </a:r>
            <a:r>
              <a:rPr lang="en-US" altLang="en-US" sz="2600" dirty="0" smtClean="0">
                <a:sym typeface="Symbol" panose="05050102010706020507" pitchFamily="18" charset="2"/>
              </a:rPr>
              <a:t> </a:t>
            </a:r>
            <a:r>
              <a:rPr lang="en-CA" sz="2600" dirty="0" smtClean="0">
                <a:solidFill>
                  <a:srgbClr val="D30000"/>
                </a:solidFill>
              </a:rPr>
              <a:t>additive regret</a:t>
            </a:r>
            <a:r>
              <a:rPr lang="en-CA" sz="2600" dirty="0" smtClean="0"/>
              <a:t>, </a:t>
            </a:r>
            <a:r>
              <a:rPr lang="en-CA" sz="2600" dirty="0"/>
              <a:t>	</a:t>
            </a:r>
            <a:r>
              <a:rPr lang="en-CA" sz="2600" dirty="0" smtClean="0"/>
              <a:t>RVRP </a:t>
            </a:r>
            <a:r>
              <a:rPr lang="en-US" altLang="en-US" sz="2600" dirty="0" smtClean="0">
                <a:sym typeface="Symbol" panose="05050102010706020507" pitchFamily="18" charset="2"/>
              </a:rPr>
              <a:t> </a:t>
            </a:r>
            <a:r>
              <a:rPr lang="en-CA" sz="2600" dirty="0" smtClean="0">
                <a:solidFill>
                  <a:srgbClr val="D30000"/>
                </a:solidFill>
              </a:rPr>
              <a:t>additive-RVRP</a:t>
            </a:r>
          </a:p>
          <a:p>
            <a:pPr marL="363538" indent="-363538">
              <a:buClr>
                <a:srgbClr val="C00000"/>
              </a:buClr>
              <a:buSzPct val="120000"/>
              <a:buFont typeface="Arial" panose="020B0604020202020204" pitchFamily="34" charset="0"/>
              <a:buChar char="•"/>
              <a:tabLst>
                <a:tab pos="4302125" algn="l"/>
              </a:tabLst>
            </a:pPr>
            <a:r>
              <a:rPr lang="en-CA" sz="2600" dirty="0" smtClean="0"/>
              <a:t>regret-related VRP </a:t>
            </a:r>
            <a:r>
              <a:rPr lang="en-US" altLang="en-US" sz="2600" dirty="0" smtClean="0">
                <a:sym typeface="Symbol" panose="05050102010706020507" pitchFamily="18" charset="2"/>
              </a:rPr>
              <a:t> </a:t>
            </a:r>
            <a:r>
              <a:rPr lang="en-CA" sz="2600" dirty="0" smtClean="0"/>
              <a:t>VRP under </a:t>
            </a:r>
            <a:r>
              <a:rPr lang="en-CA" sz="2600" dirty="0" smtClean="0">
                <a:solidFill>
                  <a:srgbClr val="D30000"/>
                </a:solidFill>
              </a:rPr>
              <a:t>additive regret</a:t>
            </a:r>
          </a:p>
        </p:txBody>
      </p:sp>
    </p:spTree>
    <p:extLst>
      <p:ext uri="{BB962C8B-B14F-4D97-AF65-F5344CB8AC3E}">
        <p14:creationId xmlns:p14="http://schemas.microsoft.com/office/powerpoint/2010/main" val="150111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76155"/>
            <a:ext cx="7772400" cy="838200"/>
          </a:xfrm>
        </p:spPr>
        <p:txBody>
          <a:bodyPr/>
          <a:lstStyle/>
          <a:p>
            <a:r>
              <a:rPr lang="en-CA" dirty="0" smtClean="0"/>
              <a:t>Main result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328246" y="937850"/>
            <a:ext cx="865163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/>
              <a:t>We devise an </a:t>
            </a:r>
            <a:r>
              <a:rPr lang="en-CA" sz="2800" dirty="0" smtClean="0">
                <a:solidFill>
                  <a:srgbClr val="D30000"/>
                </a:solidFill>
              </a:rPr>
              <a:t>O(</a:t>
            </a:r>
            <a:r>
              <a:rPr lang="en-CA" sz="2800" dirty="0" smtClean="0">
                <a:solidFill>
                  <a:srgbClr val="D30000"/>
                </a:solidFill>
                <a:latin typeface="Calibri" panose="020F0502020204030204" pitchFamily="34" charset="0"/>
              </a:rPr>
              <a:t>1</a:t>
            </a:r>
            <a:r>
              <a:rPr lang="en-CA" sz="2800" dirty="0" smtClean="0">
                <a:solidFill>
                  <a:srgbClr val="D30000"/>
                </a:solidFill>
              </a:rPr>
              <a:t>)-approx. algorithm for (additive) RVRP.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Our algorithm is based on </a:t>
            </a:r>
            <a:r>
              <a:rPr lang="en-CA" dirty="0" smtClean="0">
                <a:solidFill>
                  <a:srgbClr val="00B050"/>
                </a:solidFill>
              </a:rPr>
              <a:t>LP-rounding: </a:t>
            </a:r>
            <a:r>
              <a:rPr lang="en-CA" dirty="0" smtClean="0"/>
              <a:t>contrasts with our limited understanding of LPs for VRPs (with TSP being the exception)</a:t>
            </a:r>
          </a:p>
          <a:p>
            <a:pPr>
              <a:spcBef>
                <a:spcPts val="1200"/>
              </a:spcBef>
            </a:pPr>
            <a:r>
              <a:rPr lang="en-CA" dirty="0" smtClean="0"/>
              <a:t>We write a set-cover style </a:t>
            </a:r>
            <a:r>
              <a:rPr lang="en-CA" dirty="0" smtClean="0">
                <a:solidFill>
                  <a:srgbClr val="00B050"/>
                </a:solidFill>
              </a:rPr>
              <a:t>configuration LP </a:t>
            </a:r>
            <a:r>
              <a:rPr lang="en-CA" dirty="0" smtClean="0"/>
              <a:t>(with path variables):</a:t>
            </a:r>
          </a:p>
          <a:p>
            <a:pPr marL="269875" indent="-269875">
              <a:spcBef>
                <a:spcPts val="300"/>
              </a:spcBef>
              <a:buSzPct val="120000"/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rgbClr val="D30000"/>
                </a:solidFill>
              </a:rPr>
              <a:t>Previously </a:t>
            </a:r>
            <a:r>
              <a:rPr lang="en-CA" dirty="0" smtClean="0"/>
              <a:t>only </a:t>
            </a:r>
            <a:r>
              <a:rPr lang="en-CA" dirty="0" smtClean="0">
                <a:solidFill>
                  <a:srgbClr val="0000FF"/>
                </a:solidFill>
              </a:rPr>
              <a:t>O(log n)</a:t>
            </a:r>
            <a:r>
              <a:rPr lang="en-CA" dirty="0" smtClean="0"/>
              <a:t>-approximation and integrality gap was known – follows easily from set-cover analysis + </a:t>
            </a:r>
            <a:r>
              <a:rPr lang="en-CA" dirty="0" smtClean="0">
                <a:solidFill>
                  <a:srgbClr val="00B050"/>
                </a:solidFill>
              </a:rPr>
              <a:t>orienteering</a:t>
            </a:r>
          </a:p>
          <a:p>
            <a:pPr marL="269875" lvl="1">
              <a:spcBef>
                <a:spcPts val="0"/>
              </a:spcBef>
              <a:buSzPct val="120000"/>
            </a:pPr>
            <a:r>
              <a:rPr lang="en-CA" dirty="0" smtClean="0">
                <a:solidFill>
                  <a:srgbClr val="D30000"/>
                </a:solidFill>
              </a:rPr>
              <a:t>Our main contribution: </a:t>
            </a:r>
            <a:r>
              <a:rPr lang="en-CA" dirty="0" smtClean="0"/>
              <a:t>we show how to exploit LP-structure and round an LP-solution losing only a constant factor</a:t>
            </a:r>
          </a:p>
          <a:p>
            <a:pPr marL="269875" lvl="1">
              <a:spcBef>
                <a:spcPts val="0"/>
              </a:spcBef>
              <a:buSzPct val="120000"/>
            </a:pPr>
            <a:r>
              <a:rPr lang="en-CA" dirty="0" smtClean="0"/>
              <a:t>One of the few results </a:t>
            </a:r>
            <a:r>
              <a:rPr lang="en-CA" dirty="0" smtClean="0">
                <a:solidFill>
                  <a:srgbClr val="D30000"/>
                </a:solidFill>
              </a:rPr>
              <a:t>showing how to leverage configuration LPs</a:t>
            </a:r>
            <a:r>
              <a:rPr lang="en-CA" dirty="0" smtClean="0"/>
              <a:t> </a:t>
            </a:r>
            <a:r>
              <a:rPr lang="en-CA" sz="2200" dirty="0" smtClean="0"/>
              <a:t>(other such results are known for bin-packing, Santa Claus problem, min-</a:t>
            </a:r>
            <a:r>
              <a:rPr lang="en-CA" sz="2200" dirty="0" err="1" smtClean="0"/>
              <a:t>makespan</a:t>
            </a:r>
            <a:r>
              <a:rPr lang="en-CA" sz="2200" dirty="0" smtClean="0"/>
              <a:t> scheduling, combinatorial auctions)</a:t>
            </a:r>
          </a:p>
          <a:p>
            <a:pPr marL="269875" indent="-269875">
              <a:spcBef>
                <a:spcPts val="600"/>
              </a:spcBef>
              <a:buClr>
                <a:srgbClr val="D30000"/>
              </a:buClr>
              <a:buSzPct val="120000"/>
              <a:buFont typeface="Arial" panose="020B0604020202020204" pitchFamily="34" charset="0"/>
              <a:buChar char="•"/>
            </a:pPr>
            <a:r>
              <a:rPr lang="en-CA" dirty="0"/>
              <a:t>N</a:t>
            </a:r>
            <a:r>
              <a:rPr lang="en-CA" dirty="0" smtClean="0"/>
              <a:t>ear-optimal LP solution can be efficiently obtained: </a:t>
            </a:r>
            <a:r>
              <a:rPr lang="en-CA" sz="2200" dirty="0" smtClean="0">
                <a:solidFill>
                  <a:srgbClr val="D30000"/>
                </a:solidFill>
              </a:rPr>
              <a:t>orienteering </a:t>
            </a:r>
            <a:r>
              <a:rPr lang="en-CA" sz="2200" dirty="0" smtClean="0"/>
              <a:t>yields approximate separation oracle for dual LP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7979" y="498139"/>
            <a:ext cx="82061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D30000"/>
                </a:solidFill>
              </a:rPr>
              <a:t>≈ </a:t>
            </a:r>
            <a:r>
              <a:rPr lang="en-CA" dirty="0" smtClean="0">
                <a:solidFill>
                  <a:srgbClr val="D30000"/>
                </a:solidFill>
              </a:rPr>
              <a:t>30</a:t>
            </a:r>
            <a:endParaRPr lang="en-CA" dirty="0">
              <a:solidFill>
                <a:srgbClr val="D30000"/>
              </a:solidFill>
            </a:endParaRPr>
          </a:p>
        </p:txBody>
      </p:sp>
      <p:sp>
        <p:nvSpPr>
          <p:cNvPr id="7" name="Right Arrow 6"/>
          <p:cNvSpPr/>
          <p:nvPr/>
        </p:nvSpPr>
        <p:spPr bwMode="auto">
          <a:xfrm rot="12416539">
            <a:off x="2525052" y="818038"/>
            <a:ext cx="436297" cy="180139"/>
          </a:xfrm>
          <a:prstGeom prst="rightArrow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28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Other results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6000"/>
            <a:ext cx="7772400" cy="4867846"/>
          </a:xfrm>
        </p:spPr>
        <p:txBody>
          <a:bodyPr>
            <a:noAutofit/>
          </a:bodyPr>
          <a:lstStyle/>
          <a:p>
            <a:r>
              <a:rPr lang="en-CA" sz="2600" dirty="0" smtClean="0"/>
              <a:t>Using our algorithm for RVRP and/or our techniques, we obtain:</a:t>
            </a:r>
          </a:p>
          <a:p>
            <a:pPr lvl="1">
              <a:buClr>
                <a:srgbClr val="00B050"/>
              </a:buClr>
            </a:pPr>
            <a:r>
              <a:rPr lang="en-CA" sz="2400" dirty="0" smtClean="0">
                <a:solidFill>
                  <a:srgbClr val="0000FF"/>
                </a:solidFill>
              </a:rPr>
              <a:t>O(log(R/(R-</a:t>
            </a:r>
            <a:r>
              <a:rPr lang="en-CA" sz="24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sz="2400" dirty="0" smtClean="0">
                <a:solidFill>
                  <a:srgbClr val="0000FF"/>
                </a:solidFill>
              </a:rPr>
              <a:t>))</a:t>
            </a:r>
            <a:r>
              <a:rPr lang="en-CA" sz="2400" dirty="0" smtClean="0"/>
              <a:t>-approx. for </a:t>
            </a:r>
            <a:r>
              <a:rPr lang="en-CA" sz="2400" dirty="0" smtClean="0">
                <a:solidFill>
                  <a:srgbClr val="D30000"/>
                </a:solidFill>
              </a:rPr>
              <a:t>multiplicative-RVRP</a:t>
            </a:r>
          </a:p>
          <a:p>
            <a:pPr lvl="1">
              <a:spcBef>
                <a:spcPts val="600"/>
              </a:spcBef>
              <a:buClr>
                <a:srgbClr val="00B050"/>
              </a:buClr>
            </a:pPr>
            <a:r>
              <a:rPr lang="en-CA" sz="2400" dirty="0" smtClean="0">
                <a:solidFill>
                  <a:srgbClr val="0000FF"/>
                </a:solidFill>
              </a:rPr>
              <a:t>O(min{log D/log </a:t>
            </a:r>
            <a:r>
              <a:rPr lang="en-CA" sz="2400" dirty="0" err="1" smtClean="0">
                <a:solidFill>
                  <a:srgbClr val="0000FF"/>
                </a:solidFill>
              </a:rPr>
              <a:t>log</a:t>
            </a:r>
            <a:r>
              <a:rPr lang="en-CA" sz="2400" dirty="0" smtClean="0">
                <a:solidFill>
                  <a:srgbClr val="0000FF"/>
                </a:solidFill>
              </a:rPr>
              <a:t> D,</a:t>
            </a:r>
            <a:r>
              <a:rPr lang="en-CA" sz="2400" baseline="-25000" dirty="0" smtClean="0">
                <a:solidFill>
                  <a:srgbClr val="0000FF"/>
                </a:solidFill>
              </a:rPr>
              <a:t> </a:t>
            </a:r>
            <a:r>
              <a:rPr lang="en-CA" sz="2400" dirty="0" smtClean="0">
                <a:solidFill>
                  <a:srgbClr val="0000FF"/>
                </a:solidFill>
              </a:rPr>
              <a:t>OPT</a:t>
            </a:r>
            <a:r>
              <a:rPr lang="en-CA" sz="2400" baseline="-25000" dirty="0" smtClean="0">
                <a:solidFill>
                  <a:srgbClr val="0000FF"/>
                </a:solidFill>
              </a:rPr>
              <a:t>LP</a:t>
            </a:r>
            <a:r>
              <a:rPr lang="en-CA" sz="2400" dirty="0" smtClean="0">
                <a:solidFill>
                  <a:srgbClr val="0000FF"/>
                </a:solidFill>
              </a:rPr>
              <a:t>, log n})</a:t>
            </a:r>
            <a:r>
              <a:rPr lang="en-CA" sz="2400" dirty="0" smtClean="0"/>
              <a:t>-approx. for </a:t>
            </a:r>
            <a:r>
              <a:rPr lang="en-CA" sz="2400" dirty="0" smtClean="0">
                <a:solidFill>
                  <a:srgbClr val="D30000"/>
                </a:solidFill>
              </a:rPr>
              <a:t>distance-constrained VRP</a:t>
            </a:r>
            <a:r>
              <a:rPr lang="en-CA" sz="2400" dirty="0" smtClean="0"/>
              <a:t>: cover all nodes with minimum no. of rooted paths </a:t>
            </a:r>
            <a:r>
              <a:rPr lang="en-CA" sz="2400" dirty="0" err="1" smtClean="0"/>
              <a:t>s.t.</a:t>
            </a:r>
            <a:r>
              <a:rPr lang="en-CA" sz="2400" dirty="0" smtClean="0"/>
              <a:t> </a:t>
            </a:r>
            <a:r>
              <a:rPr lang="en-CA" sz="2400" dirty="0" smtClean="0">
                <a:solidFill>
                  <a:srgbClr val="D30000"/>
                </a:solidFill>
              </a:rPr>
              <a:t>waiting time</a:t>
            </a:r>
            <a:r>
              <a:rPr lang="en-CA" sz="2400" dirty="0" smtClean="0"/>
              <a:t> </a:t>
            </a:r>
            <a:r>
              <a:rPr lang="en-CA" sz="2400" dirty="0" err="1" smtClean="0">
                <a:solidFill>
                  <a:srgbClr val="0000FF"/>
                </a:solidFill>
              </a:rPr>
              <a:t>c</a:t>
            </a:r>
            <a:r>
              <a:rPr lang="en-CA" sz="2400" baseline="-25000" dirty="0" err="1" smtClean="0">
                <a:solidFill>
                  <a:srgbClr val="0000FF"/>
                </a:solidFill>
              </a:rPr>
              <a:t>P</a:t>
            </a:r>
            <a:r>
              <a:rPr lang="en-CA" sz="2400" dirty="0" smtClean="0">
                <a:solidFill>
                  <a:srgbClr val="0000FF"/>
                </a:solidFill>
              </a:rPr>
              <a:t>(v)</a:t>
            </a:r>
            <a:r>
              <a:rPr lang="en-CA" sz="2400" dirty="0" smtClean="0"/>
              <a:t> of each node </a:t>
            </a:r>
            <a:r>
              <a:rPr lang="en-CA" sz="2400" dirty="0" smtClean="0">
                <a:solidFill>
                  <a:srgbClr val="0000FF"/>
                </a:solidFill>
              </a:rPr>
              <a:t>v</a:t>
            </a:r>
            <a:r>
              <a:rPr lang="en-CA" sz="2400" dirty="0" smtClean="0"/>
              <a:t> is </a:t>
            </a:r>
            <a:r>
              <a:rPr lang="en-CA" sz="2400" dirty="0" smtClean="0">
                <a:solidFill>
                  <a:srgbClr val="0000FF"/>
                </a:solidFill>
              </a:rPr>
              <a:t>≤ D</a:t>
            </a:r>
            <a:r>
              <a:rPr lang="en-CA" sz="2400" dirty="0" smtClean="0"/>
              <a:t>;</a:t>
            </a:r>
            <a:r>
              <a:rPr lang="en-CA" sz="2400" dirty="0" smtClean="0">
                <a:solidFill>
                  <a:srgbClr val="0000FF"/>
                </a:solidFill>
              </a:rPr>
              <a:t> </a:t>
            </a:r>
            <a:r>
              <a:rPr lang="en-CA" sz="2400" dirty="0" smtClean="0"/>
              <a:t>i</a:t>
            </a:r>
            <a:r>
              <a:rPr lang="en-CA" sz="2200" dirty="0" smtClean="0"/>
              <a:t>mproves upon the previous-best </a:t>
            </a:r>
            <a:r>
              <a:rPr lang="en-CA" sz="2200" dirty="0" smtClean="0">
                <a:solidFill>
                  <a:srgbClr val="0000FF"/>
                </a:solidFill>
              </a:rPr>
              <a:t>O(min{log D, log n})</a:t>
            </a:r>
            <a:r>
              <a:rPr lang="en-CA" sz="2200" dirty="0" smtClean="0"/>
              <a:t>-guarantee (</a:t>
            </a:r>
            <a:r>
              <a:rPr lang="en-CA" sz="2200" dirty="0" err="1" smtClean="0"/>
              <a:t>Nagarajan</a:t>
            </a:r>
            <a:r>
              <a:rPr lang="en-CA" sz="2200" dirty="0" smtClean="0"/>
              <a:t>-Ravi)</a:t>
            </a:r>
          </a:p>
          <a:p>
            <a:pPr lvl="1">
              <a:spcBef>
                <a:spcPts val="800"/>
              </a:spcBef>
              <a:buClr>
                <a:srgbClr val="00B050"/>
              </a:buClr>
              <a:tabLst>
                <a:tab pos="714375" algn="l"/>
              </a:tabLst>
            </a:pPr>
            <a:r>
              <a:rPr lang="en-CA" sz="2400" dirty="0" smtClean="0">
                <a:solidFill>
                  <a:srgbClr val="0000FF"/>
                </a:solidFill>
              </a:rPr>
              <a:t>O(k</a:t>
            </a:r>
            <a:r>
              <a:rPr lang="en-CA" sz="2400" baseline="30000" dirty="0" smtClean="0">
                <a:solidFill>
                  <a:srgbClr val="0000FF"/>
                </a:solidFill>
              </a:rPr>
              <a:t>2</a:t>
            </a:r>
            <a:r>
              <a:rPr lang="en-CA" sz="2400" dirty="0" smtClean="0">
                <a:solidFill>
                  <a:srgbClr val="0000FF"/>
                </a:solidFill>
              </a:rPr>
              <a:t>)</a:t>
            </a:r>
            <a:r>
              <a:rPr lang="en-CA" sz="2400" dirty="0" smtClean="0"/>
              <a:t>-approx. for </a:t>
            </a:r>
            <a:r>
              <a:rPr lang="en-CA" sz="2400" dirty="0" smtClean="0">
                <a:solidFill>
                  <a:srgbClr val="D30000"/>
                </a:solidFill>
              </a:rPr>
              <a:t>k-RVRP</a:t>
            </a:r>
            <a:r>
              <a:rPr lang="en-CA" sz="2400" dirty="0" smtClean="0"/>
              <a:t>: use </a:t>
            </a:r>
            <a:r>
              <a:rPr lang="en-CA" sz="2400" dirty="0" smtClean="0">
                <a:solidFill>
                  <a:srgbClr val="0000FF"/>
                </a:solidFill>
              </a:rPr>
              <a:t>k</a:t>
            </a:r>
            <a:r>
              <a:rPr lang="en-CA" sz="2400" dirty="0" smtClean="0"/>
              <a:t> paths to cover nodes and minimize max-regret; </a:t>
            </a:r>
            <a:r>
              <a:rPr lang="en-CA" sz="2200" dirty="0" smtClean="0"/>
              <a:t>previous guarantees were only for </a:t>
            </a:r>
            <a:r>
              <a:rPr lang="en-CA" sz="2200" dirty="0" smtClean="0">
                <a:solidFill>
                  <a:srgbClr val="0000FF"/>
                </a:solidFill>
              </a:rPr>
              <a:t>k=</a:t>
            </a:r>
            <a:r>
              <a:rPr lang="en-CA" sz="2200" dirty="0" smtClean="0">
                <a:solidFill>
                  <a:srgbClr val="0000FF"/>
                </a:solidFill>
                <a:latin typeface="Calibri" panose="020F0502020204030204" pitchFamily="34" charset="0"/>
              </a:rPr>
              <a:t>1</a:t>
            </a:r>
            <a:r>
              <a:rPr lang="en-CA" sz="2200" dirty="0" smtClean="0"/>
              <a:t> via min-excess path (Blum et al.)</a:t>
            </a:r>
          </a:p>
          <a:p>
            <a:pPr marL="457200" lvl="1" indent="0">
              <a:spcBef>
                <a:spcPts val="0"/>
              </a:spcBef>
              <a:buClr>
                <a:srgbClr val="00B050"/>
              </a:buClr>
              <a:buNone/>
              <a:tabLst>
                <a:tab pos="714375" algn="l"/>
              </a:tabLst>
            </a:pPr>
            <a:r>
              <a:rPr lang="en-CA" sz="2400" dirty="0" smtClean="0"/>
              <a:t>	also show that integrality gap of configuration LP is </a:t>
            </a:r>
            <a:r>
              <a:rPr lang="en-CA" sz="2400" dirty="0" smtClean="0">
                <a:solidFill>
                  <a:srgbClr val="0000FF"/>
                </a:solidFill>
              </a:rPr>
              <a:t>k</a:t>
            </a:r>
            <a:endParaRPr lang="en-CA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97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CA" dirty="0" smtClean="0"/>
              <a:t>Other results (contd.)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7" y="1404000"/>
            <a:ext cx="8018585" cy="4572000"/>
          </a:xfrm>
        </p:spPr>
        <p:txBody>
          <a:bodyPr/>
          <a:lstStyle/>
          <a:p>
            <a:r>
              <a:rPr lang="en-CA" dirty="0" smtClean="0"/>
              <a:t>Also consider directed graphs. </a:t>
            </a:r>
          </a:p>
          <a:p>
            <a:pPr marL="714375" lvl="1" indent="-350838">
              <a:buClr>
                <a:srgbClr val="00B050"/>
              </a:buClr>
            </a:pPr>
            <a:r>
              <a:rPr lang="en-CA" sz="2600" dirty="0" smtClean="0"/>
              <a:t>Observe that one can replace regret (in objective or constraint) by cost (in a different asymmetric metric)</a:t>
            </a:r>
          </a:p>
          <a:p>
            <a:pPr marL="714375" lvl="1" indent="-350838">
              <a:buClr>
                <a:srgbClr val="00B050"/>
              </a:buClr>
            </a:pPr>
            <a:r>
              <a:rPr lang="en-CA" sz="2600" dirty="0" smtClean="0"/>
              <a:t>Hence, known results give: (</a:t>
            </a:r>
            <a:r>
              <a:rPr lang="en-CA" sz="2600" dirty="0"/>
              <a:t>a</a:t>
            </a:r>
            <a:r>
              <a:rPr lang="en-CA" sz="2600" dirty="0" smtClean="0"/>
              <a:t>) </a:t>
            </a:r>
            <a:r>
              <a:rPr lang="en-CA" sz="2600" dirty="0" smtClean="0">
                <a:solidFill>
                  <a:srgbClr val="0000FF"/>
                </a:solidFill>
              </a:rPr>
              <a:t>O(log n)</a:t>
            </a:r>
            <a:r>
              <a:rPr lang="en-CA" sz="2600" dirty="0" smtClean="0"/>
              <a:t>-approx. for </a:t>
            </a:r>
            <a:r>
              <a:rPr lang="en-CA" sz="2600" dirty="0" smtClean="0">
                <a:solidFill>
                  <a:srgbClr val="D30000"/>
                </a:solidFill>
              </a:rPr>
              <a:t>RVRP</a:t>
            </a:r>
            <a:r>
              <a:rPr lang="en-CA" sz="2600" dirty="0" smtClean="0"/>
              <a:t>; (b) </a:t>
            </a:r>
            <a:r>
              <a:rPr lang="en-CA" sz="2600" dirty="0" smtClean="0">
                <a:solidFill>
                  <a:srgbClr val="0000FF"/>
                </a:solidFill>
              </a:rPr>
              <a:t>O(k</a:t>
            </a:r>
            <a:r>
              <a:rPr lang="en-CA" sz="2600" baseline="30000" dirty="0" smtClean="0">
                <a:solidFill>
                  <a:srgbClr val="0000FF"/>
                </a:solidFill>
              </a:rPr>
              <a:t>2</a:t>
            </a:r>
            <a:r>
              <a:rPr lang="en-CA" sz="2600" baseline="-25000" dirty="0" smtClean="0">
                <a:solidFill>
                  <a:srgbClr val="0000FF"/>
                </a:solidFill>
              </a:rPr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log n)</a:t>
            </a:r>
            <a:r>
              <a:rPr lang="en-CA" sz="2600" dirty="0" smtClean="0"/>
              <a:t>-approx. for </a:t>
            </a:r>
            <a:r>
              <a:rPr lang="en-CA" sz="2600" dirty="0" smtClean="0">
                <a:solidFill>
                  <a:srgbClr val="D30000"/>
                </a:solidFill>
              </a:rPr>
              <a:t>k-RVRP</a:t>
            </a:r>
          </a:p>
          <a:p>
            <a:pPr marL="714375" lvl="1" indent="-350838">
              <a:buClr>
                <a:srgbClr val="00B050"/>
              </a:buClr>
            </a:pPr>
            <a:r>
              <a:rPr lang="en-CA" sz="2600" dirty="0" smtClean="0">
                <a:solidFill>
                  <a:srgbClr val="0000FF"/>
                </a:solidFill>
              </a:rPr>
              <a:t>c</a:t>
            </a:r>
            <a:r>
              <a:rPr lang="en-CA" sz="2600" dirty="0" smtClean="0"/>
              <a:t>-approx. for RVRP </a:t>
            </a:r>
            <a:r>
              <a:rPr lang="en-US" altLang="en-US" sz="2600" dirty="0" smtClean="0">
                <a:latin typeface="Symbol" panose="05050102010706020507" pitchFamily="18" charset="2"/>
                <a:ea typeface="ＭＳ Ｐゴシック" panose="020B0600070205080204" pitchFamily="34" charset="-128"/>
              </a:rPr>
              <a:t>Þ</a:t>
            </a:r>
            <a:r>
              <a:rPr lang="en-CA" sz="2600" dirty="0" smtClean="0"/>
              <a:t> </a:t>
            </a:r>
            <a:r>
              <a:rPr lang="en-CA" sz="2600" dirty="0" smtClean="0">
                <a:solidFill>
                  <a:srgbClr val="0000FF"/>
                </a:solidFill>
              </a:rPr>
              <a:t>2c</a:t>
            </a:r>
            <a:r>
              <a:rPr lang="en-CA" sz="2600" dirty="0" smtClean="0"/>
              <a:t>-approx. for </a:t>
            </a:r>
            <a:r>
              <a:rPr lang="en-CA" sz="2600" dirty="0">
                <a:solidFill>
                  <a:srgbClr val="D30000"/>
                </a:solidFill>
              </a:rPr>
              <a:t>A</a:t>
            </a:r>
            <a:r>
              <a:rPr lang="en-CA" sz="2600" dirty="0" smtClean="0">
                <a:solidFill>
                  <a:srgbClr val="D30000"/>
                </a:solidFill>
              </a:rPr>
              <a:t>TSP</a:t>
            </a:r>
            <a:endParaRPr lang="en-CA" sz="2600" dirty="0">
              <a:solidFill>
                <a:srgbClr val="D3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87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ill Sans MT" pitchFamily="34" charset="0"/>
          </a:defRPr>
        </a:defPPr>
      </a:lstStyle>
    </a:spDef>
    <a:lnDef>
      <a:spPr bwMode="auto">
        <a:noFill/>
        <a:ln w="19050" cap="flat" cmpd="sng" algn="ctr">
          <a:solidFill>
            <a:srgbClr val="000000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31857</TotalTime>
  <Words>1401</Words>
  <Application>Microsoft Office PowerPoint</Application>
  <PresentationFormat>On-screen Show (4:3)</PresentationFormat>
  <Paragraphs>175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ＭＳ Ｐゴシック</vt:lpstr>
      <vt:lpstr>Arial</vt:lpstr>
      <vt:lpstr>Brush Script MT</vt:lpstr>
      <vt:lpstr>Calibri</vt:lpstr>
      <vt:lpstr>Gill Sans MT</vt:lpstr>
      <vt:lpstr>Lucida Calligraphy</vt:lpstr>
      <vt:lpstr>Symbol</vt:lpstr>
      <vt:lpstr>Times New Roman</vt:lpstr>
      <vt:lpstr>Default Design</vt:lpstr>
      <vt:lpstr>Approximation Algorithms for  Regret-Bounded Vehicle Routing and Applications</vt:lpstr>
      <vt:lpstr>Vehicle routing problems (VRPs)</vt:lpstr>
      <vt:lpstr>Regret-bounded VRP</vt:lpstr>
      <vt:lpstr>Regret-bounded VRP</vt:lpstr>
      <vt:lpstr>Regret-bounded VRP</vt:lpstr>
      <vt:lpstr>PowerPoint Presentation</vt:lpstr>
      <vt:lpstr>Main result</vt:lpstr>
      <vt:lpstr>Other results</vt:lpstr>
      <vt:lpstr>Other results (contd.)</vt:lpstr>
      <vt:lpstr>Related work</vt:lpstr>
      <vt:lpstr>A useful transformation</vt:lpstr>
      <vt:lpstr>Building some intuition</vt:lpstr>
      <vt:lpstr>Building some intuition</vt:lpstr>
      <vt:lpstr>Building some intuition</vt:lpstr>
      <vt:lpstr>Building some intuition</vt:lpstr>
      <vt:lpstr>PowerPoint Presentation</vt:lpstr>
      <vt:lpstr>PowerPoint Presentation</vt:lpstr>
      <vt:lpstr>Configuration LP</vt:lpstr>
      <vt:lpstr>Rounding the LP solution x*</vt:lpstr>
      <vt:lpstr>Rounding the LP solution x*</vt:lpstr>
      <vt:lpstr>Rounding the LP solution x*</vt:lpstr>
      <vt:lpstr>Conclusions and open questions</vt:lpstr>
      <vt:lpstr>Thank You.</vt:lpstr>
    </vt:vector>
  </TitlesOfParts>
  <Company>Dept. of Computer Science, Cornell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Approximation algorithms for regret-bounded vehicle routing problems</dc:title>
  <dc:creator>Chaitanya Swamy</dc:creator>
  <cp:lastModifiedBy>Chaitanya Swamy</cp:lastModifiedBy>
  <cp:revision>177</cp:revision>
  <dcterms:created xsi:type="dcterms:W3CDTF">2011-06-14T21:20:02Z</dcterms:created>
  <dcterms:modified xsi:type="dcterms:W3CDTF">2016-09-15T23:01:18Z</dcterms:modified>
</cp:coreProperties>
</file>