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16"/>
  </p:notesMasterIdLst>
  <p:sldIdLst>
    <p:sldId id="256" r:id="rId2"/>
    <p:sldId id="319" r:id="rId3"/>
    <p:sldId id="257" r:id="rId4"/>
    <p:sldId id="321" r:id="rId5"/>
    <p:sldId id="322" r:id="rId6"/>
    <p:sldId id="320" r:id="rId7"/>
    <p:sldId id="323" r:id="rId8"/>
    <p:sldId id="325" r:id="rId9"/>
    <p:sldId id="324" r:id="rId10"/>
    <p:sldId id="318" r:id="rId11"/>
    <p:sldId id="326" r:id="rId12"/>
    <p:sldId id="327" r:id="rId13"/>
    <p:sldId id="328" r:id="rId14"/>
    <p:sldId id="29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4B429"/>
    <a:srgbClr val="FFD54F"/>
    <a:srgbClr val="FFEA3D"/>
    <a:srgbClr val="FFFFAA"/>
    <a:srgbClr val="E0249A"/>
    <a:srgbClr val="0073CF"/>
    <a:srgbClr val="57068C"/>
    <a:srgbClr val="FFDB43"/>
    <a:srgbClr val="FDD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8E97C-1779-4CEE-80D0-5BBB1AC4023D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EF7D1-689C-4BC1-B59B-4A4CE078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43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15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555" y="5670949"/>
            <a:ext cx="2831372" cy="7247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9557" y="1028943"/>
            <a:ext cx="6519149" cy="1474115"/>
          </a:xfrm>
        </p:spPr>
        <p:txBody>
          <a:bodyPr lIns="0" anchor="b">
            <a:noAutofit/>
          </a:bodyPr>
          <a:lstStyle>
            <a:lvl1pPr algn="l">
              <a:defRPr sz="54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9555" y="4266824"/>
            <a:ext cx="5112661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39556" y="2642329"/>
            <a:ext cx="1155958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12E7154-2E16-4A15-AC61-00E0B4EFBA15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38776" y="6377234"/>
            <a:ext cx="3220281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47379" y="6377234"/>
            <a:ext cx="829360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PAGE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18" name="Rectangle 1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5155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912" y="1396192"/>
            <a:ext cx="4214718" cy="670270"/>
          </a:xfrm>
        </p:spPr>
        <p:txBody>
          <a:bodyPr anchor="b">
            <a:noAutofit/>
          </a:bodyPr>
          <a:lstStyle>
            <a:lvl1pPr marL="0" indent="0">
              <a:buNone/>
              <a:defRPr sz="2800" b="1" baseline="0"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912" y="2184402"/>
            <a:ext cx="4214718" cy="3846945"/>
          </a:xfrm>
        </p:spPr>
        <p:txBody>
          <a:bodyPr>
            <a:normAutofit/>
          </a:bodyPr>
          <a:lstStyle>
            <a:lvl1pPr marL="288918" indent="-288918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2000"/>
            </a:lvl1pPr>
            <a:lvl2pPr marL="685783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2971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160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4pPr>
            <a:lvl5pPr marL="2057349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7115" y="1396192"/>
            <a:ext cx="4195094" cy="670270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7115" y="2184402"/>
            <a:ext cx="4195094" cy="3846945"/>
          </a:xfrm>
        </p:spPr>
        <p:txBody>
          <a:bodyPr>
            <a:normAutofit/>
          </a:bodyPr>
          <a:lstStyle>
            <a:lvl1pPr marL="288918" indent="-288918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2000"/>
            </a:lvl1pPr>
            <a:lvl2pPr marL="685783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2971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160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4pPr>
            <a:lvl5pPr marL="2057349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94914" y="434111"/>
            <a:ext cx="8677297" cy="89592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66C67-C2BC-4D41-8F82-12A1734F7D88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9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4B0A-059B-481B-834D-C8D0A94ADB0C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48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CAD19-6BB0-47F8-9BAE-62D0A48AF694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6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_NoBkg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8F99-4EB7-4877-B3BF-E850635F7A21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7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xt or 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47555" y="1237675"/>
            <a:ext cx="3248891" cy="910202"/>
          </a:xfrm>
        </p:spPr>
        <p:txBody>
          <a:bodyPr anchor="b">
            <a:normAutofit/>
          </a:bodyPr>
          <a:lstStyle>
            <a:lvl1pPr algn="ctr">
              <a:defRPr sz="2800" cap="all" baseline="0"/>
            </a:lvl1pPr>
          </a:lstStyle>
          <a:p>
            <a:r>
              <a:rPr lang="en-US" dirty="0"/>
              <a:t>CONTEXT or THEME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15710" y="6335312"/>
            <a:ext cx="885836" cy="250337"/>
          </a:xfrm>
        </p:spPr>
        <p:txBody>
          <a:bodyPr/>
          <a:lstStyle/>
          <a:p>
            <a:fld id="{5E3A7E64-EE81-4257-B184-9CD6230F78FD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47556" y="2244437"/>
            <a:ext cx="3248891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2947556" y="4668983"/>
            <a:ext cx="3248891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95300" y="2420360"/>
            <a:ext cx="8153400" cy="211455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8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2947556" y="4784728"/>
            <a:ext cx="3248891" cy="2762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algn="ctr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19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xt or Quote with Pho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762714" y="495661"/>
            <a:ext cx="4080486" cy="575736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773" y="1237675"/>
            <a:ext cx="3248891" cy="910202"/>
          </a:xfrm>
        </p:spPr>
        <p:txBody>
          <a:bodyPr anchor="b">
            <a:normAutofit/>
          </a:bodyPr>
          <a:lstStyle>
            <a:lvl1pPr algn="ctr">
              <a:defRPr sz="2800" cap="all" baseline="0"/>
            </a:lvl1pPr>
          </a:lstStyle>
          <a:p>
            <a:r>
              <a:rPr lang="en-US" dirty="0"/>
              <a:t>CONTEXT or THEME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19711" y="6335312"/>
            <a:ext cx="885836" cy="250337"/>
          </a:xfrm>
        </p:spPr>
        <p:txBody>
          <a:bodyPr/>
          <a:lstStyle/>
          <a:p>
            <a:fld id="{B7CA9695-E821-44FA-975F-555959F9BED3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4913" y="6335312"/>
            <a:ext cx="2915434" cy="250337"/>
          </a:xfrm>
        </p:spPr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359727" y="6335312"/>
            <a:ext cx="975205" cy="250337"/>
          </a:xfrm>
        </p:spPr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08708" y="2409026"/>
            <a:ext cx="3713021" cy="211455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2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640773" y="4784728"/>
            <a:ext cx="3248891" cy="2762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algn="ctr"/>
            <a:r>
              <a:rPr lang="en-US" smtClean="0"/>
              <a:t>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40774" y="2244437"/>
            <a:ext cx="3248891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40774" y="4668983"/>
            <a:ext cx="3248891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1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163243" y="3461559"/>
            <a:ext cx="6803231" cy="598488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695" y="2382984"/>
            <a:ext cx="8677297" cy="1046019"/>
          </a:xfrm>
        </p:spPr>
        <p:txBody>
          <a:bodyPr anchor="b">
            <a:normAutofit/>
          </a:bodyPr>
          <a:lstStyle>
            <a:lvl1pPr algn="ctr">
              <a:defRPr sz="6000" cap="all" baseline="0"/>
            </a:lvl1pPr>
          </a:lstStyle>
          <a:p>
            <a:r>
              <a:rPr lang="en-US" dirty="0"/>
              <a:t>SECTION DIVIDER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07154" y="6335312"/>
            <a:ext cx="885836" cy="250337"/>
          </a:xfrm>
        </p:spPr>
        <p:txBody>
          <a:bodyPr/>
          <a:lstStyle/>
          <a:p>
            <a:fld id="{91F8826D-5A73-497C-927D-726BA267879A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2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163243" y="3461559"/>
            <a:ext cx="6803231" cy="598488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695" y="2382984"/>
            <a:ext cx="8677297" cy="1046019"/>
          </a:xfrm>
        </p:spPr>
        <p:txBody>
          <a:bodyPr anchor="b">
            <a:normAutofit/>
          </a:bodyPr>
          <a:lstStyle>
            <a:lvl1pPr algn="ctr">
              <a:defRPr sz="6000" cap="all" baseline="0"/>
            </a:lvl1pPr>
          </a:lstStyle>
          <a:p>
            <a:r>
              <a:rPr lang="en-US" dirty="0"/>
              <a:t>SECTION DIVIDER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07154" y="6335312"/>
            <a:ext cx="885836" cy="250337"/>
          </a:xfrm>
        </p:spPr>
        <p:txBody>
          <a:bodyPr/>
          <a:lstStyle/>
          <a:p>
            <a:fld id="{4297D7C3-59A1-490A-AD50-DF0E98CAA1EB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2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163243" y="3461559"/>
            <a:ext cx="6803231" cy="59848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695" y="2382984"/>
            <a:ext cx="8677297" cy="1046019"/>
          </a:xfrm>
        </p:spPr>
        <p:txBody>
          <a:bodyPr anchor="b">
            <a:normAutofit/>
          </a:bodyPr>
          <a:lstStyle>
            <a:lvl1pPr algn="ctr"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07154" y="6335312"/>
            <a:ext cx="885836" cy="250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D78CE0-EFE4-4811-B51D-FE8710B396E8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2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University of Waterlo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865" y="546789"/>
            <a:ext cx="6400271" cy="41571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2920" y="4581239"/>
            <a:ext cx="8158163" cy="1597891"/>
          </a:xfrm>
          <a:noFill/>
        </p:spPr>
        <p:txBody>
          <a:bodyPr wrap="square" rtlCol="0" anchor="ctr" anchorCtr="1">
            <a:noAutofit/>
          </a:bodyPr>
          <a:lstStyle>
            <a:lvl1pPr algn="ctr">
              <a:defRPr lang="en-US" sz="1800" b="0" cap="all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lvl="0" algn="ctr">
              <a:lnSpc>
                <a:spcPct val="75000"/>
              </a:lnSpc>
            </a:pPr>
            <a:r>
              <a:rPr lang="en-US" dirty="0"/>
              <a:t>click to edit master closing slide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7A2B-7A17-4820-BD29-09CF9834F6D6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12" name="Rectangle 11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26967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70594" y="397164"/>
            <a:ext cx="4573407" cy="646083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9556" y="595747"/>
            <a:ext cx="4114682" cy="1907312"/>
          </a:xfrm>
        </p:spPr>
        <p:txBody>
          <a:bodyPr l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9556" y="4266824"/>
            <a:ext cx="4114682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20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39556" y="2642329"/>
            <a:ext cx="1152144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E10128AB-9530-4C71-9AE1-D9CAFBB8ACF3}" type="datetime1">
              <a:rPr lang="en-US" smtClean="0"/>
              <a:t>6/12/2018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18" name="Rectangle 17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555" y="5670949"/>
            <a:ext cx="2831372" cy="724754"/>
          </a:xfrm>
          <a:prstGeom prst="rect">
            <a:avLst/>
          </a:prstGeom>
        </p:spPr>
      </p:pic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38776" y="6377234"/>
            <a:ext cx="3220281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47379" y="6377234"/>
            <a:ext cx="829360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PAGE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3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1B7D-4522-4B62-A921-53A85792F105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title="University of Waterloo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13985" r="13985" b="13985"/>
          <a:stretch/>
        </p:blipFill>
        <p:spPr bwMode="gray">
          <a:xfrm>
            <a:off x="2257998" y="1122373"/>
            <a:ext cx="4628005" cy="30059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0" name="Group 9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12" name="Rectangle 11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492920" y="4581239"/>
            <a:ext cx="8158163" cy="1597891"/>
          </a:xfrm>
          <a:noFill/>
        </p:spPr>
        <p:txBody>
          <a:bodyPr wrap="square" rtlCol="0" anchor="ctr" anchorCtr="1">
            <a:noAutofit/>
          </a:bodyPr>
          <a:lstStyle>
            <a:lvl1pPr algn="ctr">
              <a:defRPr lang="en-US" sz="1800" b="0" cap="all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lvl="0" algn="ctr">
              <a:lnSpc>
                <a:spcPct val="75000"/>
              </a:lnSpc>
            </a:pPr>
            <a:r>
              <a:rPr lang="en-US" dirty="0"/>
              <a:t>click to edit master closing slide</a:t>
            </a:r>
          </a:p>
        </p:txBody>
      </p:sp>
    </p:spTree>
    <p:extLst>
      <p:ext uri="{BB962C8B-B14F-4D97-AF65-F5344CB8AC3E}">
        <p14:creationId xmlns:p14="http://schemas.microsoft.com/office/powerpoint/2010/main" val="372208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555" y="5680659"/>
            <a:ext cx="2770751" cy="7176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9557" y="1028943"/>
            <a:ext cx="6519149" cy="1474115"/>
          </a:xfrm>
        </p:spPr>
        <p:txBody>
          <a:bodyPr lIns="0" anchor="b">
            <a:noAutofit/>
          </a:bodyPr>
          <a:lstStyle>
            <a:lvl1pPr algn="l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9556" y="4266824"/>
            <a:ext cx="4114682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8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39555" y="2642329"/>
            <a:ext cx="1152144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AABF28D-D366-444F-93CC-696614034065}" type="datetime1">
              <a:rPr lang="en-US" smtClean="0"/>
              <a:t>6/12/2018</a:t>
            </a:fld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5" name="Rectangle 4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38776" y="6377234"/>
            <a:ext cx="3220281" cy="2503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47379" y="6377234"/>
            <a:ext cx="829360" cy="2503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95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 with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570594" y="397164"/>
            <a:ext cx="4573407" cy="646083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9556" y="595747"/>
            <a:ext cx="4114682" cy="1907312"/>
          </a:xfrm>
        </p:spPr>
        <p:txBody>
          <a:bodyPr lIns="0" anchor="b">
            <a:noAutofit/>
          </a:bodyPr>
          <a:lstStyle>
            <a:lvl1pPr algn="l"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9556" y="4266824"/>
            <a:ext cx="4114682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8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39555" y="2642329"/>
            <a:ext cx="1152144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8F41014-B27C-4AC6-9849-F3F3F69A952B}" type="datetime1">
              <a:rPr lang="en-US" smtClean="0"/>
              <a:t>6/12/2018</a:t>
            </a:fld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20" name="Rectangle 19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555" y="5680659"/>
            <a:ext cx="2770751" cy="717639"/>
          </a:xfrm>
          <a:prstGeom prst="rect">
            <a:avLst/>
          </a:prstGeom>
        </p:spPr>
      </p:pic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38776" y="6377234"/>
            <a:ext cx="3220281" cy="2503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47379" y="6377234"/>
            <a:ext cx="829360" cy="2503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E99C-C116-43DB-BDF7-4B8C2E835D16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2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555773" y="685060"/>
            <a:ext cx="1065644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MENU ITEM 1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681169" y="685060"/>
            <a:ext cx="1065644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MENU ITEM 2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7806565" y="685060"/>
            <a:ext cx="1065644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 b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MENU ITEM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1DA8057-84CE-4EA9-87A6-3309D7CBBD54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4914" y="434111"/>
            <a:ext cx="5284561" cy="895927"/>
          </a:xfrm>
        </p:spPr>
        <p:txBody>
          <a:bodyPr tIns="182880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3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913" y="1709741"/>
            <a:ext cx="7049630" cy="2852737"/>
          </a:xfrm>
        </p:spPr>
        <p:txBody>
          <a:bodyPr anchor="b">
            <a:normAutofit/>
          </a:bodyPr>
          <a:lstStyle>
            <a:lvl1pPr algn="l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SECTION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913" y="4589466"/>
            <a:ext cx="704963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2DFA-D1B6-48C1-AFF8-D9F81125BDC5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_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392" y="1692454"/>
            <a:ext cx="5200134" cy="13310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0392" y="3727927"/>
            <a:ext cx="6577965" cy="1212056"/>
          </a:xfrm>
        </p:spPr>
        <p:txBody>
          <a:bodyPr anchor="b">
            <a:noAutofit/>
          </a:bodyPr>
          <a:lstStyle>
            <a:lvl1pPr algn="l">
              <a:defRPr sz="400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SECTION TITLE SLIDE OPTION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20392" y="4947816"/>
            <a:ext cx="6577965" cy="66654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DD23-676A-47A7-9429-307B133FC045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17" name="Rectangle 16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64274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4914" y="434111"/>
            <a:ext cx="8677297" cy="89592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913" y="1413164"/>
            <a:ext cx="4190141" cy="4590472"/>
          </a:xfrm>
        </p:spPr>
        <p:txBody>
          <a:bodyPr/>
          <a:lstStyle>
            <a:lvl1pPr marL="288918" indent="-288918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1pPr>
            <a:lvl2pPr marL="685783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2pPr>
            <a:lvl3pPr marL="1142971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3pPr>
            <a:lvl4pPr marL="1600160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4pPr>
            <a:lvl5pPr marL="2057349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8245" y="1413164"/>
            <a:ext cx="4243965" cy="4590472"/>
          </a:xfrm>
        </p:spPr>
        <p:txBody>
          <a:bodyPr/>
          <a:lstStyle>
            <a:lvl1pPr marL="288918" indent="-288918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1pPr>
            <a:lvl2pPr marL="685783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2pPr>
            <a:lvl3pPr marL="1142971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3pPr>
            <a:lvl4pPr marL="1600160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4pPr>
            <a:lvl5pPr marL="2057349" indent="-228594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FC623-56D6-447C-A8B4-982582FF37A7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51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6827793" y="6147742"/>
            <a:ext cx="2060466" cy="5274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914" y="434111"/>
            <a:ext cx="8677297" cy="895927"/>
          </a:xfrm>
          <a:prstGeom prst="rect">
            <a:avLst/>
          </a:prstGeom>
        </p:spPr>
        <p:txBody>
          <a:bodyPr vert="horz" lIns="91440" tIns="9144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913" y="1413166"/>
            <a:ext cx="8677297" cy="459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88564" y="6335312"/>
            <a:ext cx="1003664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D5E42F5B-0CD7-41B0-8DDD-BA5DF410C9C8}" type="datetime1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913" y="6335312"/>
            <a:ext cx="3919888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Incorporating Communication into SAS Courses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0999" y="6335312"/>
            <a:ext cx="877711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0"/>
            <a:ext cx="9144000" cy="397164"/>
            <a:chOff x="421830" y="1342659"/>
            <a:chExt cx="10018760" cy="290558"/>
          </a:xfrm>
        </p:grpSpPr>
        <p:sp>
          <p:nvSpPr>
            <p:cNvPr id="16" name="Rectangle 15"/>
            <p:cNvSpPr/>
            <p:nvPr userDrawn="1"/>
          </p:nvSpPr>
          <p:spPr>
            <a:xfrm>
              <a:off x="421831" y="1487938"/>
              <a:ext cx="2532791" cy="145279"/>
            </a:xfrm>
            <a:prstGeom prst="rect">
              <a:avLst/>
            </a:prstGeom>
            <a:solidFill>
              <a:srgbClr val="FFF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2928836" y="1487938"/>
              <a:ext cx="2503918" cy="145279"/>
            </a:xfrm>
            <a:prstGeom prst="rect">
              <a:avLst/>
            </a:prstGeom>
            <a:solidFill>
              <a:srgbClr val="FFE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32754" y="1487938"/>
              <a:ext cx="2503918" cy="145279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936672" y="1487938"/>
              <a:ext cx="2503918" cy="145279"/>
            </a:xfrm>
            <a:prstGeom prst="rect">
              <a:avLst/>
            </a:prstGeom>
            <a:solidFill>
              <a:srgbClr val="E4B4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421830" y="1342659"/>
              <a:ext cx="10018759" cy="1452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97370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714" r:id="rId2"/>
    <p:sldLayoutId id="2147483715" r:id="rId3"/>
    <p:sldLayoutId id="2147483716" r:id="rId4"/>
    <p:sldLayoutId id="2147483670" r:id="rId5"/>
    <p:sldLayoutId id="2147483693" r:id="rId6"/>
    <p:sldLayoutId id="2147483671" r:id="rId7"/>
    <p:sldLayoutId id="2147483690" r:id="rId8"/>
    <p:sldLayoutId id="2147483672" r:id="rId9"/>
    <p:sldLayoutId id="2147483673" r:id="rId10"/>
    <p:sldLayoutId id="2147483674" r:id="rId11"/>
    <p:sldLayoutId id="2147483675" r:id="rId12"/>
    <p:sldLayoutId id="2147483710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12" r:id="rId19"/>
    <p:sldLayoutId id="2147483713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85000"/>
        </a:lnSpc>
        <a:spcBef>
          <a:spcPct val="0"/>
        </a:spcBef>
        <a:buNone/>
        <a:defRPr sz="3600" b="0" kern="1200" spc="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918" indent="-288918" algn="l" defTabSz="914377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uwaterloo.ca/~dkchisho/teachingblog.html" TargetMode="External"/><Relationship Id="rId2" Type="http://schemas.openxmlformats.org/officeDocument/2006/relationships/hyperlink" Target="mailto:dkchisho@uwaterloo.ca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056" y="1667165"/>
            <a:ext cx="6519149" cy="1474115"/>
          </a:xfrm>
        </p:spPr>
        <p:txBody>
          <a:bodyPr/>
          <a:lstStyle/>
          <a:p>
            <a:r>
              <a:rPr lang="en-US" sz="6000" dirty="0" smtClean="0"/>
              <a:t>Assessment Design For Learning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9555" y="4266824"/>
            <a:ext cx="5112661" cy="1460645"/>
          </a:xfrm>
        </p:spPr>
        <p:txBody>
          <a:bodyPr>
            <a:normAutofit/>
          </a:bodyPr>
          <a:lstStyle/>
          <a:p>
            <a:r>
              <a:rPr lang="en-US" dirty="0"/>
              <a:t>Presented </a:t>
            </a:r>
            <a:r>
              <a:rPr lang="en-US" dirty="0" smtClean="0"/>
              <a:t>by: 	Diana Skrzydlo, </a:t>
            </a:r>
            <a:r>
              <a:rPr lang="en-US" dirty="0" smtClean="0"/>
              <a:t>SAS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3. Communication Skills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13" y="1413166"/>
            <a:ext cx="8677297" cy="5023729"/>
          </a:xfrm>
        </p:spPr>
        <p:txBody>
          <a:bodyPr>
            <a:noAutofit/>
          </a:bodyPr>
          <a:lstStyle/>
          <a:p>
            <a:r>
              <a:rPr lang="en-US" sz="3200" dirty="0" smtClean="0"/>
              <a:t>Key Idea: Projects &amp; Reports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The best </a:t>
            </a:r>
            <a:r>
              <a:rPr lang="en-US" sz="3200" dirty="0"/>
              <a:t>way to learn </a:t>
            </a:r>
            <a:r>
              <a:rPr lang="en-US" sz="3200" dirty="0" smtClean="0"/>
              <a:t>is </a:t>
            </a:r>
            <a:r>
              <a:rPr lang="en-US" sz="3200" dirty="0"/>
              <a:t>to actually </a:t>
            </a:r>
            <a:r>
              <a:rPr lang="en-US" sz="3200" dirty="0" smtClean="0"/>
              <a:t>do!</a:t>
            </a:r>
            <a:endParaRPr lang="en-US" sz="3200" dirty="0"/>
          </a:p>
          <a:p>
            <a:r>
              <a:rPr lang="en-US" sz="3200" dirty="0"/>
              <a:t>STAT 334: </a:t>
            </a:r>
            <a:r>
              <a:rPr lang="en-US" sz="3200" dirty="0" smtClean="0"/>
              <a:t>model a topic </a:t>
            </a:r>
            <a:r>
              <a:rPr lang="en-US" sz="3200" dirty="0"/>
              <a:t>with a Markov chain</a:t>
            </a:r>
          </a:p>
          <a:p>
            <a:r>
              <a:rPr lang="en-US" sz="3200" dirty="0" smtClean="0"/>
              <a:t>STAT 430: conduct and analyze experiment</a:t>
            </a:r>
            <a:endParaRPr lang="en-US" sz="3200" dirty="0"/>
          </a:p>
          <a:p>
            <a:r>
              <a:rPr lang="en-US" sz="3200" dirty="0" smtClean="0"/>
              <a:t>STAT </a:t>
            </a:r>
            <a:r>
              <a:rPr lang="en-US" sz="3200" dirty="0"/>
              <a:t>443: </a:t>
            </a:r>
            <a:r>
              <a:rPr lang="en-US" sz="3200" dirty="0" smtClean="0"/>
              <a:t>find data, forecast </a:t>
            </a:r>
            <a:r>
              <a:rPr lang="en-US" sz="3200" dirty="0"/>
              <a:t>using models</a:t>
            </a:r>
          </a:p>
          <a:p>
            <a:r>
              <a:rPr lang="en-US" sz="3200" dirty="0" smtClean="0"/>
              <a:t>In-class </a:t>
            </a:r>
            <a:r>
              <a:rPr lang="en-US" sz="3200" dirty="0"/>
              <a:t>presentation, report, peer evaluation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97550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3. Communication Skills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Key Idea: Oral Exams</a:t>
            </a:r>
          </a:p>
          <a:p>
            <a:endParaRPr lang="en-US" sz="3200" dirty="0"/>
          </a:p>
          <a:p>
            <a:r>
              <a:rPr lang="en-US" sz="3200" dirty="0" smtClean="0"/>
              <a:t>Format</a:t>
            </a:r>
            <a:r>
              <a:rPr lang="en-US" sz="3200" dirty="0"/>
              <a:t>: </a:t>
            </a:r>
            <a:r>
              <a:rPr lang="en-US" sz="3200" dirty="0" smtClean="0"/>
              <a:t>15 minutes</a:t>
            </a:r>
            <a:r>
              <a:rPr lang="en-US" sz="3200" dirty="0"/>
              <a:t>, 5 </a:t>
            </a:r>
            <a:r>
              <a:rPr lang="en-US" sz="3200" dirty="0" smtClean="0"/>
              <a:t>questions:</a:t>
            </a:r>
            <a:endParaRPr lang="en-US" sz="3200" dirty="0"/>
          </a:p>
          <a:p>
            <a:pPr lvl="1"/>
            <a:r>
              <a:rPr lang="en-US" sz="3200" dirty="0"/>
              <a:t>Definition, Advantages/Disadvantages, Compare/Contrast, Describe a Process, Predict the </a:t>
            </a:r>
            <a:r>
              <a:rPr lang="en-US" sz="3200" dirty="0" smtClean="0"/>
              <a:t>Impact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391561" y="5306400"/>
            <a:ext cx="4284000" cy="1166400"/>
          </a:xfrm>
          <a:prstGeom prst="rect">
            <a:avLst/>
          </a:prstGeom>
          <a:solidFill>
            <a:schemeClr val="bg2"/>
          </a:solidFill>
        </p:spPr>
        <p:txBody>
          <a:bodyPr>
            <a:normAutofit fontScale="92500" lnSpcReduction="20000"/>
          </a:bodyPr>
          <a:lstStyle>
            <a:lvl1pPr marL="288918" indent="-288918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“</a:t>
            </a:r>
            <a:r>
              <a:rPr lang="en-CA" sz="1800" dirty="0"/>
              <a:t>I actually had to learn to understand the concepts </a:t>
            </a:r>
            <a:r>
              <a:rPr lang="en-CA" sz="1800" dirty="0" smtClean="0"/>
              <a:t>fully in </a:t>
            </a:r>
            <a:r>
              <a:rPr lang="en-CA" sz="1800" dirty="0"/>
              <a:t>order to communicate them effectively</a:t>
            </a:r>
            <a:r>
              <a:rPr lang="en-US" sz="1800" dirty="0" smtClean="0"/>
              <a:t>”</a:t>
            </a:r>
          </a:p>
          <a:p>
            <a:pPr marL="0" indent="0">
              <a:buFont typeface="Wingdings" charset="2"/>
              <a:buNone/>
            </a:pPr>
            <a:r>
              <a:rPr lang="en-US" sz="1800" dirty="0" smtClean="0"/>
              <a:t>- ACTSC 613 student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066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3. Communication Skills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Idea: “Think </a:t>
            </a:r>
            <a:r>
              <a:rPr lang="en-US" sz="3200" dirty="0"/>
              <a:t>Like an Actuary”</a:t>
            </a:r>
          </a:p>
          <a:p>
            <a:endParaRPr lang="en-US" sz="3200" dirty="0" smtClean="0"/>
          </a:p>
          <a:p>
            <a:r>
              <a:rPr lang="en-US" sz="3200" dirty="0" smtClean="0"/>
              <a:t>Integrated into class, tutorials, assignments, tests, and final </a:t>
            </a:r>
            <a:r>
              <a:rPr lang="en-US" sz="3200" dirty="0"/>
              <a:t>e</a:t>
            </a:r>
            <a:r>
              <a:rPr lang="en-US" sz="3200" dirty="0" smtClean="0"/>
              <a:t>xam</a:t>
            </a:r>
          </a:p>
          <a:p>
            <a:r>
              <a:rPr lang="en-US" sz="3200" dirty="0" smtClean="0"/>
              <a:t>Focused on professional aspects of actuarial work: external context, ethics, relationships</a:t>
            </a:r>
            <a:endParaRPr lang="en-US" sz="3200" dirty="0" smtClean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391940" y="5305925"/>
            <a:ext cx="4283242" cy="1167064"/>
          </a:xfrm>
          <a:prstGeom prst="rect">
            <a:avLst/>
          </a:prstGeom>
          <a:solidFill>
            <a:schemeClr val="bg2"/>
          </a:solidFill>
        </p:spPr>
        <p:txBody>
          <a:bodyPr>
            <a:normAutofit fontScale="92500" lnSpcReduction="20000"/>
          </a:bodyPr>
          <a:lstStyle>
            <a:lvl1pPr marL="288918" indent="-288918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tx1"/>
              </a:buClr>
              <a:buSzPct val="85000"/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sz="1800" dirty="0" smtClean="0"/>
              <a:t>“</a:t>
            </a:r>
            <a:r>
              <a:rPr lang="en-CA" sz="1800" dirty="0" smtClean="0"/>
              <a:t>Actuaries have to make decisions not only based on numbers but also based on economical, social, and political factors.</a:t>
            </a:r>
            <a:r>
              <a:rPr lang="en-US" sz="1800" dirty="0" smtClean="0"/>
              <a:t>”</a:t>
            </a:r>
          </a:p>
          <a:p>
            <a:pPr marL="0" indent="0">
              <a:buFont typeface="Wingdings" charset="2"/>
              <a:buNone/>
            </a:pPr>
            <a:r>
              <a:rPr lang="en-US" sz="1800" dirty="0" smtClean="0"/>
              <a:t>- ACTSC 232 student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1021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How You Can Use These Ideas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13" y="1413166"/>
            <a:ext cx="8677297" cy="5023729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do you want your students to learn?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What skills do you want them to have?</a:t>
            </a:r>
          </a:p>
          <a:p>
            <a:endParaRPr lang="en-US" sz="3200" dirty="0"/>
          </a:p>
          <a:p>
            <a:r>
              <a:rPr lang="en-US" sz="3200" dirty="0" smtClean="0"/>
              <a:t>Design assessments to support these goals</a:t>
            </a:r>
          </a:p>
          <a:p>
            <a:endParaRPr lang="en-US" sz="3200" dirty="0" smtClean="0"/>
          </a:p>
          <a:p>
            <a:r>
              <a:rPr lang="en-US" sz="3200" dirty="0" smtClean="0"/>
              <a:t>You can do it!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86951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20" y="3729789"/>
            <a:ext cx="8158163" cy="2449341"/>
          </a:xfrm>
        </p:spPr>
        <p:txBody>
          <a:bodyPr/>
          <a:lstStyle/>
          <a:p>
            <a:r>
              <a:rPr lang="en-US" sz="4400" b="1" cap="none" dirty="0" smtClean="0">
                <a:latin typeface="Georgia" panose="02040502050405020303" pitchFamily="18" charset="0"/>
              </a:rPr>
              <a:t>Thank You</a:t>
            </a:r>
            <a:r>
              <a:rPr lang="en-US" cap="none" dirty="0" smtClean="0">
                <a:latin typeface="Georgia" panose="02040502050405020303" pitchFamily="18" charset="0"/>
              </a:rPr>
              <a:t/>
            </a:r>
            <a:br>
              <a:rPr lang="en-US" cap="none" dirty="0" smtClean="0">
                <a:latin typeface="Georgia" panose="02040502050405020303" pitchFamily="18" charset="0"/>
              </a:rPr>
            </a:br>
            <a:r>
              <a:rPr lang="en-US" cap="none" dirty="0" smtClean="0">
                <a:latin typeface="Georgia" panose="02040502050405020303" pitchFamily="18" charset="0"/>
              </a:rPr>
              <a:t/>
            </a:r>
            <a:br>
              <a:rPr lang="en-US" cap="none" dirty="0" smtClean="0">
                <a:latin typeface="Georgia" panose="02040502050405020303" pitchFamily="18" charset="0"/>
              </a:rPr>
            </a:br>
            <a:r>
              <a:rPr lang="en-US" sz="2000" cap="none" dirty="0" smtClean="0">
                <a:latin typeface="Georgia" panose="02040502050405020303" pitchFamily="18" charset="0"/>
              </a:rPr>
              <a:t>Diana Skrzydlo</a:t>
            </a:r>
            <a:r>
              <a:rPr lang="en-US" sz="2000" cap="none" dirty="0">
                <a:latin typeface="Georgia" panose="02040502050405020303" pitchFamily="18" charset="0"/>
              </a:rPr>
              <a:t/>
            </a:r>
            <a:br>
              <a:rPr lang="en-US" sz="2000" cap="none" dirty="0">
                <a:latin typeface="Georgia" panose="02040502050405020303" pitchFamily="18" charset="0"/>
              </a:rPr>
            </a:br>
            <a:r>
              <a:rPr lang="en-US" sz="2000" cap="none" dirty="0">
                <a:latin typeface="Georgia" panose="02040502050405020303" pitchFamily="18" charset="0"/>
                <a:hlinkClick r:id="rId2"/>
              </a:rPr>
              <a:t>dkchisho@uwaterloo.ca</a:t>
            </a:r>
            <a:r>
              <a:rPr lang="en-US" sz="2000" cap="none" dirty="0">
                <a:latin typeface="Georgia" panose="02040502050405020303" pitchFamily="18" charset="0"/>
              </a:rPr>
              <a:t/>
            </a:r>
            <a:br>
              <a:rPr lang="en-US" sz="2000" cap="none" dirty="0">
                <a:latin typeface="Georgia" panose="02040502050405020303" pitchFamily="18" charset="0"/>
              </a:rPr>
            </a:br>
            <a:r>
              <a:rPr lang="en-US" sz="2000" cap="none" dirty="0">
                <a:latin typeface="Georgia" panose="02040502050405020303" pitchFamily="18" charset="0"/>
              </a:rPr>
              <a:t>Teaching blog: </a:t>
            </a:r>
            <a:r>
              <a:rPr lang="en-US" sz="2000" cap="none" dirty="0">
                <a:latin typeface="Georgia" panose="02040502050405020303" pitchFamily="18" charset="0"/>
                <a:hlinkClick r:id="rId3"/>
              </a:rPr>
              <a:t>http://www.math.uwaterloo.ca/~dkchisho/teachingblog.html</a:t>
            </a:r>
            <a:r>
              <a:rPr lang="en-US" sz="2000" cap="none" dirty="0">
                <a:latin typeface="Georgia" panose="02040502050405020303" pitchFamily="18" charset="0"/>
              </a:rPr>
              <a:t> </a:t>
            </a:r>
            <a:endParaRPr lang="en-US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7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5400" dirty="0" smtClean="0"/>
              <a:t>Outline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What is assessment for?</a:t>
            </a:r>
          </a:p>
          <a:p>
            <a:r>
              <a:rPr lang="en-CA" sz="3200" dirty="0" smtClean="0"/>
              <a:t>Some strategies for designing assessments:</a:t>
            </a:r>
          </a:p>
          <a:p>
            <a:pPr marL="854065" lvl="1" indent="-457200">
              <a:buAutoNum type="arabicPeriod"/>
            </a:pPr>
            <a:r>
              <a:rPr lang="en-CA" sz="3200" dirty="0" smtClean="0"/>
              <a:t>High Level Questions</a:t>
            </a:r>
          </a:p>
          <a:p>
            <a:pPr marL="854065" lvl="1" indent="-457200">
              <a:buAutoNum type="arabicPeriod"/>
            </a:pPr>
            <a:r>
              <a:rPr lang="en-CA" sz="3200" dirty="0" smtClean="0"/>
              <a:t>Interactive Tutorials</a:t>
            </a:r>
          </a:p>
          <a:p>
            <a:pPr marL="854065" lvl="1" indent="-457200">
              <a:buAutoNum type="arabicPeriod"/>
            </a:pPr>
            <a:r>
              <a:rPr lang="en-CA" sz="3200" dirty="0" smtClean="0"/>
              <a:t>Communication Skills</a:t>
            </a:r>
            <a:endParaRPr lang="en-CA" sz="2800" dirty="0" smtClean="0"/>
          </a:p>
          <a:p>
            <a:r>
              <a:rPr lang="en-CA" sz="3200" dirty="0" smtClean="0"/>
              <a:t>How you can use these ideas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18910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Assessment Is Curriculum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What </a:t>
            </a:r>
            <a:r>
              <a:rPr lang="en-CA" sz="3200" dirty="0" smtClean="0"/>
              <a:t>do you want your </a:t>
            </a:r>
            <a:r>
              <a:rPr lang="en-CA" sz="3200" dirty="0"/>
              <a:t>students </a:t>
            </a:r>
            <a:r>
              <a:rPr lang="en-CA" sz="3200" dirty="0" smtClean="0"/>
              <a:t>to learn? </a:t>
            </a:r>
            <a:r>
              <a:rPr lang="en-CA" sz="3200" dirty="0"/>
              <a:t/>
            </a:r>
            <a:br>
              <a:rPr lang="en-CA" sz="3200" dirty="0"/>
            </a:br>
            <a:r>
              <a:rPr lang="en-CA" sz="3200" dirty="0"/>
              <a:t/>
            </a:r>
            <a:br>
              <a:rPr lang="en-CA" sz="3200" dirty="0"/>
            </a:br>
            <a:r>
              <a:rPr lang="en-CA" sz="3200" dirty="0"/>
              <a:t>What skills do you want them to have?</a:t>
            </a:r>
          </a:p>
          <a:p>
            <a:endParaRPr lang="en-CA" sz="3200" dirty="0"/>
          </a:p>
          <a:p>
            <a:r>
              <a:rPr lang="en-CA" sz="3200" dirty="0"/>
              <a:t>Test them on that!</a:t>
            </a:r>
          </a:p>
          <a:p>
            <a:endParaRPr lang="en-CA" sz="3200" dirty="0"/>
          </a:p>
          <a:p>
            <a:r>
              <a:rPr lang="en-CA" sz="3200" dirty="0"/>
              <a:t>But how…</a:t>
            </a:r>
          </a:p>
        </p:txBody>
      </p:sp>
    </p:spTree>
    <p:extLst>
      <p:ext uri="{BB962C8B-B14F-4D97-AF65-F5344CB8AC3E}">
        <p14:creationId xmlns:p14="http://schemas.microsoft.com/office/powerpoint/2010/main" val="253480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looms taxonomy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350" y="2040377"/>
            <a:ext cx="6256422" cy="4675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1. High Level Questions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Key Idea: Bloom’s Taxonomy of Learning</a:t>
            </a:r>
            <a:endParaRPr lang="en-CA" sz="3200" dirty="0"/>
          </a:p>
        </p:txBody>
      </p:sp>
      <p:sp>
        <p:nvSpPr>
          <p:cNvPr id="4" name="Rectangle 3"/>
          <p:cNvSpPr/>
          <p:nvPr/>
        </p:nvSpPr>
        <p:spPr>
          <a:xfrm>
            <a:off x="7483642" y="5883442"/>
            <a:ext cx="1528011" cy="8324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626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lego brick 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63" y="3942293"/>
            <a:ext cx="2603147" cy="206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5400" dirty="0" smtClean="0"/>
              <a:t>1. High Level Questions</a:t>
            </a:r>
            <a:endParaRPr lang="en-CA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Start with a simple calculation </a:t>
            </a:r>
          </a:p>
          <a:p>
            <a:pPr lvl="1"/>
            <a:r>
              <a:rPr lang="en-US" sz="3200" dirty="0"/>
              <a:t>Can give the answer to less </a:t>
            </a:r>
            <a:r>
              <a:rPr lang="en-US" sz="3200" dirty="0" smtClean="0"/>
              <a:t>accuracy</a:t>
            </a:r>
            <a:endParaRPr lang="en-US" sz="3200" dirty="0"/>
          </a:p>
          <a:p>
            <a:r>
              <a:rPr lang="en-US" sz="3200" dirty="0"/>
              <a:t>Then some more complex calculations</a:t>
            </a:r>
          </a:p>
          <a:p>
            <a:pPr lvl="1"/>
            <a:r>
              <a:rPr lang="en-US" sz="3200" dirty="0"/>
              <a:t>Using the first part or similar techniques</a:t>
            </a:r>
          </a:p>
          <a:p>
            <a:r>
              <a:rPr lang="en-US" sz="3200" dirty="0"/>
              <a:t>Finally a conceptual question </a:t>
            </a:r>
          </a:p>
          <a:p>
            <a:pPr lvl="1"/>
            <a:r>
              <a:rPr lang="en-US" sz="3200" dirty="0"/>
              <a:t>Extending the material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549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dirty="0"/>
              <a:t>1. High Level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Prove/Disprove instead of True/False</a:t>
            </a:r>
          </a:p>
          <a:p>
            <a:r>
              <a:rPr lang="en-US" sz="3200" dirty="0" smtClean="0"/>
              <a:t>Graph </a:t>
            </a:r>
            <a:r>
              <a:rPr lang="en-US" sz="3200" dirty="0"/>
              <a:t>something</a:t>
            </a:r>
          </a:p>
          <a:p>
            <a:r>
              <a:rPr lang="en-US" sz="3200" dirty="0"/>
              <a:t>Apply models to a completely new situation</a:t>
            </a:r>
          </a:p>
          <a:p>
            <a:r>
              <a:rPr lang="en-US" sz="3200" dirty="0"/>
              <a:t>Translate between symbols and words</a:t>
            </a:r>
          </a:p>
          <a:p>
            <a:r>
              <a:rPr lang="en-US" sz="3200" dirty="0" smtClean="0"/>
              <a:t>Identify similarities </a:t>
            </a:r>
            <a:r>
              <a:rPr lang="en-US" sz="3200" dirty="0"/>
              <a:t>and </a:t>
            </a:r>
            <a:r>
              <a:rPr lang="en-US" sz="3200" dirty="0" smtClean="0"/>
              <a:t>differences</a:t>
            </a:r>
          </a:p>
          <a:p>
            <a:r>
              <a:rPr lang="en-US" sz="3200" dirty="0" smtClean="0"/>
              <a:t>Discuss whether assumptions would hold</a:t>
            </a:r>
            <a:endParaRPr lang="en-US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13207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dirty="0" smtClean="0"/>
              <a:t>2. Interactive Tutorials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Idea: Threshold Concept </a:t>
            </a:r>
            <a:endParaRPr lang="en-US" sz="3200" dirty="0"/>
          </a:p>
          <a:p>
            <a:endParaRPr lang="en-CA" sz="3200" dirty="0" smtClean="0"/>
          </a:p>
          <a:p>
            <a:r>
              <a:rPr lang="en-CA" sz="3200" dirty="0" smtClean="0"/>
              <a:t>Designed interactive guided exercises</a:t>
            </a:r>
          </a:p>
          <a:p>
            <a:r>
              <a:rPr lang="en-CA" sz="3200" dirty="0" smtClean="0"/>
              <a:t>Students </a:t>
            </a:r>
            <a:r>
              <a:rPr lang="en-CA" sz="3200" dirty="0"/>
              <a:t>c</a:t>
            </a:r>
            <a:r>
              <a:rPr lang="en-CA" sz="3200" dirty="0" smtClean="0"/>
              <a:t>ompleted in groups </a:t>
            </a:r>
          </a:p>
          <a:p>
            <a:r>
              <a:rPr lang="en-CA" sz="3200" dirty="0" smtClean="0"/>
              <a:t>Graded for completion and correctness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3181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dirty="0" smtClean="0"/>
              <a:t>2. Interactive Tutorials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Idea: Jigsaw</a:t>
            </a:r>
          </a:p>
          <a:p>
            <a:endParaRPr lang="en-US" sz="3200" dirty="0"/>
          </a:p>
          <a:p>
            <a:r>
              <a:rPr lang="en-CA" sz="3200" dirty="0" smtClean="0"/>
              <a:t>Phase 1: In groups, students summarize key information on small section of material and answer related question</a:t>
            </a:r>
          </a:p>
          <a:p>
            <a:r>
              <a:rPr lang="en-US" sz="3200" dirty="0" smtClean="0"/>
              <a:t>Phase 2: Students split into cross-sectional groups and explain their work to their peers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357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dirty="0" smtClean="0"/>
              <a:t>2. Interactive Tutorials</a:t>
            </a:r>
            <a:endParaRPr lang="en-CA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Key Idea: Two-Stage Testing</a:t>
            </a:r>
          </a:p>
          <a:p>
            <a:endParaRPr lang="en-US" sz="3200" dirty="0"/>
          </a:p>
          <a:p>
            <a:r>
              <a:rPr lang="en-US" sz="3200" dirty="0" smtClean="0"/>
              <a:t>Rather than post solutions and return tests right away, allow students to revisit material</a:t>
            </a:r>
          </a:p>
          <a:p>
            <a:r>
              <a:rPr lang="en-US" sz="3200" dirty="0" smtClean="0"/>
              <a:t>Students complete a blank copy of the test in small groups</a:t>
            </a:r>
          </a:p>
          <a:p>
            <a:r>
              <a:rPr lang="en-US" sz="3200" dirty="0" smtClean="0"/>
              <a:t>Variety of ways to grade</a:t>
            </a:r>
            <a:endParaRPr lang="en-US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95205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fWaterloo_WhiteBkgrd">
  <a:themeElements>
    <a:clrScheme name="Waterloo2016">
      <a:dk1>
        <a:sysClr val="windowText" lastClr="000000"/>
      </a:dk1>
      <a:lt1>
        <a:sysClr val="window" lastClr="FFFFFF"/>
      </a:lt1>
      <a:dk2>
        <a:srgbClr val="757575"/>
      </a:dk2>
      <a:lt2>
        <a:srgbClr val="D6D6D6"/>
      </a:lt2>
      <a:accent1>
        <a:srgbClr val="FFD54F"/>
      </a:accent1>
      <a:accent2>
        <a:srgbClr val="0C0C0C"/>
      </a:accent2>
      <a:accent3>
        <a:srgbClr val="AEAEAE"/>
      </a:accent3>
      <a:accent4>
        <a:srgbClr val="B71233"/>
      </a:accent4>
      <a:accent5>
        <a:srgbClr val="7F7F7F"/>
      </a:accent5>
      <a:accent6>
        <a:srgbClr val="0073CE"/>
      </a:accent6>
      <a:hlink>
        <a:srgbClr val="353535"/>
      </a:hlink>
      <a:folHlink>
        <a:srgbClr val="595959"/>
      </a:folHlink>
    </a:clrScheme>
    <a:fontScheme name="Impact + Georgia">
      <a:majorFont>
        <a:latin typeface="Impact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Waterloo_4x3" id="{BA8D503C-C11A-9648-BFE2-F41EE48FC381}" vid="{57895F78-9C0E-DA4A-9824-24573322C3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uwaterloo_4x3</Template>
  <TotalTime>315</TotalTime>
  <Words>420</Words>
  <Application>Microsoft Office PowerPoint</Application>
  <PresentationFormat>On-screen Show (4:3)</PresentationFormat>
  <Paragraphs>79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Impact</vt:lpstr>
      <vt:lpstr>Verdana</vt:lpstr>
      <vt:lpstr>Wingdings</vt:lpstr>
      <vt:lpstr>UofWaterloo_WhiteBkgrd</vt:lpstr>
      <vt:lpstr>Assessment Design For Learning</vt:lpstr>
      <vt:lpstr>Outline</vt:lpstr>
      <vt:lpstr>Assessment Is Curriculum</vt:lpstr>
      <vt:lpstr>1. High Level Questions</vt:lpstr>
      <vt:lpstr>1. High Level Questions</vt:lpstr>
      <vt:lpstr>1. High Level Questions</vt:lpstr>
      <vt:lpstr>2. Interactive Tutorials</vt:lpstr>
      <vt:lpstr>2. Interactive Tutorials</vt:lpstr>
      <vt:lpstr>2. Interactive Tutorials</vt:lpstr>
      <vt:lpstr>3. Communication Skills</vt:lpstr>
      <vt:lpstr>3. Communication Skills</vt:lpstr>
      <vt:lpstr>3. Communication Skills</vt:lpstr>
      <vt:lpstr>How You Can Use These Ideas</vt:lpstr>
      <vt:lpstr>Thank You  Diana Skrzydlo dkchisho@uwaterloo.ca Teaching blog: http://www.math.uwaterloo.ca/~dkchisho/teachingblog.html </vt:lpstr>
    </vt:vector>
  </TitlesOfParts>
  <Company>University of Waterloo, 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IN THIS SPACE HERE</dc:title>
  <dc:creator>Diana Skrzydlo</dc:creator>
  <cp:lastModifiedBy>Diana K Skrzydlo</cp:lastModifiedBy>
  <cp:revision>23</cp:revision>
  <dcterms:created xsi:type="dcterms:W3CDTF">2018-05-22T13:24:28Z</dcterms:created>
  <dcterms:modified xsi:type="dcterms:W3CDTF">2018-06-13T05:04:57Z</dcterms:modified>
</cp:coreProperties>
</file>