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66" r:id="rId14"/>
    <p:sldId id="271" r:id="rId15"/>
    <p:sldId id="272" r:id="rId16"/>
    <p:sldId id="273" r:id="rId17"/>
    <p:sldId id="267" r:id="rId18"/>
    <p:sldId id="270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915F-D60D-41CE-BFEB-FE18BB6E698D}" type="datetimeFigureOut">
              <a:rPr lang="en-CA" smtClean="0"/>
              <a:t>07/08/2015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A3A6-5177-4B78-AC67-E2748559BF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482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915F-D60D-41CE-BFEB-FE18BB6E698D}" type="datetimeFigureOut">
              <a:rPr lang="en-CA" smtClean="0"/>
              <a:t>07/08/2015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A3A6-5177-4B78-AC67-E2748559BF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059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915F-D60D-41CE-BFEB-FE18BB6E698D}" type="datetimeFigureOut">
              <a:rPr lang="en-CA" smtClean="0"/>
              <a:t>07/08/2015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A3A6-5177-4B78-AC67-E2748559BF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350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915F-D60D-41CE-BFEB-FE18BB6E698D}" type="datetimeFigureOut">
              <a:rPr lang="en-CA" smtClean="0"/>
              <a:t>07/08/2015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A3A6-5177-4B78-AC67-E2748559BF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687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915F-D60D-41CE-BFEB-FE18BB6E698D}" type="datetimeFigureOut">
              <a:rPr lang="en-CA" smtClean="0"/>
              <a:t>07/08/2015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A3A6-5177-4B78-AC67-E2748559BF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2088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915F-D60D-41CE-BFEB-FE18BB6E698D}" type="datetimeFigureOut">
              <a:rPr lang="en-CA" smtClean="0"/>
              <a:t>07/08/2015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A3A6-5177-4B78-AC67-E2748559BF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446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915F-D60D-41CE-BFEB-FE18BB6E698D}" type="datetimeFigureOut">
              <a:rPr lang="en-CA" smtClean="0"/>
              <a:t>07/08/2015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A3A6-5177-4B78-AC67-E2748559BF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6372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915F-D60D-41CE-BFEB-FE18BB6E698D}" type="datetimeFigureOut">
              <a:rPr lang="en-CA" smtClean="0"/>
              <a:t>07/08/2015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A3A6-5177-4B78-AC67-E2748559BF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017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915F-D60D-41CE-BFEB-FE18BB6E698D}" type="datetimeFigureOut">
              <a:rPr lang="en-CA" smtClean="0"/>
              <a:t>07/08/2015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A3A6-5177-4B78-AC67-E2748559BF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789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915F-D60D-41CE-BFEB-FE18BB6E698D}" type="datetimeFigureOut">
              <a:rPr lang="en-CA" smtClean="0"/>
              <a:t>07/08/2015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A3A6-5177-4B78-AC67-E2748559BF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7259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915F-D60D-41CE-BFEB-FE18BB6E698D}" type="datetimeFigureOut">
              <a:rPr lang="en-CA" smtClean="0"/>
              <a:t>07/08/2015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6A3A6-5177-4B78-AC67-E2748559BF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223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5915F-D60D-41CE-BFEB-FE18BB6E698D}" type="datetimeFigureOut">
              <a:rPr lang="en-CA" smtClean="0"/>
              <a:t>07/08/2015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6A3A6-5177-4B78-AC67-E2748559BF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043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8208912" cy="1755627"/>
          </a:xfrm>
        </p:spPr>
        <p:txBody>
          <a:bodyPr>
            <a:normAutofit/>
          </a:bodyPr>
          <a:lstStyle/>
          <a:p>
            <a:r>
              <a:rPr lang="en-CA" dirty="0" smtClean="0"/>
              <a:t>Oral Exams to Improve and Assess Actuarial Student Learning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dirty="0" smtClean="0"/>
              <a:t>Diana </a:t>
            </a:r>
            <a:r>
              <a:rPr lang="en-CA" dirty="0" err="1" smtClean="0"/>
              <a:t>Skrzydlo</a:t>
            </a:r>
            <a:endParaRPr lang="en-CA" dirty="0" smtClean="0"/>
          </a:p>
          <a:p>
            <a:r>
              <a:rPr lang="en-CA" dirty="0" smtClean="0"/>
              <a:t>Continuing Lecturer, </a:t>
            </a:r>
            <a:r>
              <a:rPr lang="en-CA" dirty="0" err="1" smtClean="0"/>
              <a:t>Dept</a:t>
            </a:r>
            <a:r>
              <a:rPr lang="en-CA" dirty="0" smtClean="0"/>
              <a:t> of Statistics and Actuarial Science, University of Waterloo</a:t>
            </a:r>
          </a:p>
          <a:p>
            <a:r>
              <a:rPr lang="en-CA" dirty="0" smtClean="0"/>
              <a:t>ARC, Aug 7, 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7657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Sample 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Define ___</a:t>
            </a:r>
          </a:p>
          <a:p>
            <a:r>
              <a:rPr lang="en-CA" dirty="0" smtClean="0"/>
              <a:t>Discuss the advantages/disadvantages of ___</a:t>
            </a:r>
          </a:p>
          <a:p>
            <a:r>
              <a:rPr lang="en-CA" dirty="0" smtClean="0"/>
              <a:t>Compare and contrast ___ vs ___</a:t>
            </a:r>
          </a:p>
          <a:p>
            <a:r>
              <a:rPr lang="en-CA" dirty="0" smtClean="0"/>
              <a:t>Describe the procedure for ___</a:t>
            </a:r>
          </a:p>
          <a:p>
            <a:r>
              <a:rPr lang="en-CA" dirty="0" smtClean="0"/>
              <a:t>How would ___ change if ___</a:t>
            </a:r>
          </a:p>
          <a:p>
            <a:endParaRPr lang="en-CA" dirty="0"/>
          </a:p>
          <a:p>
            <a:r>
              <a:rPr lang="en-CA" dirty="0" smtClean="0"/>
              <a:t>Students told they will be asked one of each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3696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Sample Questions - Actuarial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Define: non-diversifiable risk, stress test, hybrid pension plan, credited interest rate</a:t>
            </a:r>
          </a:p>
          <a:p>
            <a:r>
              <a:rPr lang="en-CA" dirty="0" err="1" smtClean="0"/>
              <a:t>Adv</a:t>
            </a:r>
            <a:r>
              <a:rPr lang="en-CA" dirty="0" smtClean="0"/>
              <a:t>/</a:t>
            </a:r>
            <a:r>
              <a:rPr lang="en-CA" dirty="0" err="1" smtClean="0"/>
              <a:t>Disadv</a:t>
            </a:r>
            <a:r>
              <a:rPr lang="en-CA" dirty="0" smtClean="0"/>
              <a:t>: stochastic simulation, DC or DB pension plan, ILN model for interest rates</a:t>
            </a:r>
          </a:p>
          <a:p>
            <a:r>
              <a:rPr lang="en-CA" dirty="0" smtClean="0"/>
              <a:t>Compare: UL vs Equity-Linked insurance, actuarial reserve vs dynamic hedge portfolio</a:t>
            </a:r>
          </a:p>
          <a:p>
            <a:r>
              <a:rPr lang="en-CA" dirty="0" smtClean="0"/>
              <a:t>Describe process: MC simulation, calculating normal cost in DB pension, profit testing, calculating hedge portfolio, generating RSLN-2</a:t>
            </a:r>
          </a:p>
        </p:txBody>
      </p:sp>
    </p:spTree>
    <p:extLst>
      <p:ext uri="{BB962C8B-B14F-4D97-AF65-F5344CB8AC3E}">
        <p14:creationId xmlns:p14="http://schemas.microsoft.com/office/powerpoint/2010/main" val="207242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Sample Questions - Statistics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80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Define: independence, generating function, MLE, hypothesis test, Markov chain</a:t>
            </a:r>
          </a:p>
          <a:p>
            <a:r>
              <a:rPr lang="en-CA" dirty="0" err="1" smtClean="0"/>
              <a:t>Adv</a:t>
            </a:r>
            <a:r>
              <a:rPr lang="en-CA" dirty="0" smtClean="0"/>
              <a:t>/</a:t>
            </a:r>
            <a:r>
              <a:rPr lang="en-CA" dirty="0" err="1" smtClean="0"/>
              <a:t>Disadv</a:t>
            </a:r>
            <a:r>
              <a:rPr lang="en-CA" dirty="0" smtClean="0"/>
              <a:t>: CLT, paired comparison experiment, F-test in ANOVA table</a:t>
            </a:r>
          </a:p>
          <a:p>
            <a:r>
              <a:rPr lang="en-CA" dirty="0" smtClean="0"/>
              <a:t>Compare: Binomial vs Poisson, MME vs MLE, CI vs PI, Type I vs Type II error</a:t>
            </a:r>
          </a:p>
          <a:p>
            <a:r>
              <a:rPr lang="en-CA" dirty="0" smtClean="0"/>
              <a:t>Describe process: joint transformation, LSE estimation, Bayesian estimation, generating random walk/Brownian Motion</a:t>
            </a:r>
          </a:p>
        </p:txBody>
      </p:sp>
    </p:spTree>
    <p:extLst>
      <p:ext uri="{BB962C8B-B14F-4D97-AF65-F5344CB8AC3E}">
        <p14:creationId xmlns:p14="http://schemas.microsoft.com/office/powerpoint/2010/main" val="201317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Observations of Students in Exam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Some reported being quite nervous at start but calmed down with encouragement</a:t>
            </a:r>
          </a:p>
          <a:p>
            <a:r>
              <a:rPr lang="en-CA" dirty="0" smtClean="0"/>
              <a:t>Many said it was good practice for interviews</a:t>
            </a:r>
          </a:p>
          <a:p>
            <a:r>
              <a:rPr lang="en-CA" dirty="0" smtClean="0"/>
              <a:t>Liked the ability to know if they were on the right track – immediate feedback</a:t>
            </a:r>
          </a:p>
          <a:p>
            <a:r>
              <a:rPr lang="en-CA" dirty="0"/>
              <a:t>I find it extremely valuable to assess learning</a:t>
            </a:r>
          </a:p>
          <a:p>
            <a:r>
              <a:rPr lang="en-CA" dirty="0"/>
              <a:t>Sometimes they come up with things I never even considered</a:t>
            </a:r>
          </a:p>
          <a:p>
            <a:r>
              <a:rPr lang="en-CA" dirty="0"/>
              <a:t>A very small number did not prepare at all and it is obvious</a:t>
            </a:r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01063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Comments from Students post Exam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CA" sz="2500" dirty="0" smtClean="0"/>
              <a:t>“</a:t>
            </a:r>
            <a:r>
              <a:rPr lang="en-CA" sz="2500" dirty="0"/>
              <a:t>I think it was a very beneficial component of the course. I think it is important in actuarial science to </a:t>
            </a:r>
            <a:r>
              <a:rPr lang="en-CA" sz="2500" dirty="0">
                <a:solidFill>
                  <a:srgbClr val="FF0000"/>
                </a:solidFill>
              </a:rPr>
              <a:t>not only be able to do the math but to be able to explain concepts</a:t>
            </a:r>
            <a:r>
              <a:rPr lang="en-CA" sz="2500" dirty="0"/>
              <a:t>.</a:t>
            </a:r>
            <a:br>
              <a:rPr lang="en-CA" sz="2500" dirty="0"/>
            </a:br>
            <a:r>
              <a:rPr lang="en-CA" sz="2500" dirty="0" smtClean="0"/>
              <a:t>It </a:t>
            </a:r>
            <a:r>
              <a:rPr lang="en-CA" sz="2500" dirty="0"/>
              <a:t>is </a:t>
            </a:r>
            <a:r>
              <a:rPr lang="en-CA" sz="2500" dirty="0" smtClean="0"/>
              <a:t>also </a:t>
            </a:r>
            <a:r>
              <a:rPr lang="en-CA" sz="2500" dirty="0">
                <a:solidFill>
                  <a:srgbClr val="FF0000"/>
                </a:solidFill>
              </a:rPr>
              <a:t>good preparation for interviews</a:t>
            </a:r>
            <a:r>
              <a:rPr lang="en-CA" sz="2500" dirty="0"/>
              <a:t>. I have been asked in interviews to describe certain concepts and </a:t>
            </a:r>
            <a:r>
              <a:rPr lang="en-CA" sz="2500" dirty="0" smtClean="0"/>
              <a:t>the </a:t>
            </a:r>
            <a:r>
              <a:rPr lang="en-CA" sz="2500" dirty="0"/>
              <a:t>format was very similar to the questions asked in the Oral Exam</a:t>
            </a:r>
            <a:r>
              <a:rPr lang="en-CA" sz="2500" dirty="0" smtClean="0"/>
              <a:t>.</a:t>
            </a:r>
            <a:br>
              <a:rPr lang="en-CA" sz="2500" dirty="0" smtClean="0"/>
            </a:br>
            <a:r>
              <a:rPr lang="en-CA" sz="2500" dirty="0"/>
              <a:t>Overall </a:t>
            </a:r>
            <a:r>
              <a:rPr lang="en-CA" sz="2500" dirty="0" smtClean="0"/>
              <a:t>it </a:t>
            </a:r>
            <a:r>
              <a:rPr lang="en-CA" sz="2500" dirty="0"/>
              <a:t>was a </a:t>
            </a:r>
            <a:r>
              <a:rPr lang="en-CA" sz="2500" dirty="0">
                <a:solidFill>
                  <a:srgbClr val="FF0000"/>
                </a:solidFill>
              </a:rPr>
              <a:t>positive </a:t>
            </a:r>
            <a:r>
              <a:rPr lang="en-CA" sz="2500" dirty="0" smtClean="0">
                <a:solidFill>
                  <a:srgbClr val="FF0000"/>
                </a:solidFill>
              </a:rPr>
              <a:t>experience</a:t>
            </a:r>
            <a:r>
              <a:rPr lang="en-CA" sz="2500" dirty="0" smtClean="0"/>
              <a:t> and quite </a:t>
            </a:r>
            <a:r>
              <a:rPr lang="en-CA" sz="2500" dirty="0"/>
              <a:t>unique in the program</a:t>
            </a:r>
            <a:r>
              <a:rPr lang="en-CA" sz="2500" dirty="0" smtClean="0"/>
              <a:t>.”</a:t>
            </a:r>
          </a:p>
          <a:p>
            <a:pPr marL="0" indent="0">
              <a:lnSpc>
                <a:spcPct val="80000"/>
              </a:lnSpc>
              <a:buNone/>
            </a:pPr>
            <a:endParaRPr lang="en-CA" sz="25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CA" sz="2500" dirty="0" smtClean="0"/>
              <a:t>“</a:t>
            </a:r>
            <a:r>
              <a:rPr lang="en-CA" sz="2500" dirty="0"/>
              <a:t>The environment was welcoming, understanding, and supportive. If we didn't know the answer right away, you </a:t>
            </a:r>
            <a:r>
              <a:rPr lang="en-CA" sz="2500" dirty="0">
                <a:solidFill>
                  <a:srgbClr val="FF0000"/>
                </a:solidFill>
              </a:rPr>
              <a:t>provided guidance to help us along</a:t>
            </a:r>
            <a:r>
              <a:rPr lang="en-CA" sz="2500" dirty="0"/>
              <a:t>, which </a:t>
            </a:r>
            <a:r>
              <a:rPr lang="en-CA" sz="2500" dirty="0" smtClean="0"/>
              <a:t>made </a:t>
            </a:r>
            <a:r>
              <a:rPr lang="en-CA" sz="2500" dirty="0"/>
              <a:t>the situation more </a:t>
            </a:r>
            <a:r>
              <a:rPr lang="en-CA" sz="2500" dirty="0" smtClean="0"/>
              <a:t>comfortable.</a:t>
            </a:r>
            <a:br>
              <a:rPr lang="en-CA" sz="2500" dirty="0" smtClean="0"/>
            </a:br>
            <a:r>
              <a:rPr lang="en-CA" sz="2500" dirty="0" smtClean="0"/>
              <a:t>It </a:t>
            </a:r>
            <a:r>
              <a:rPr lang="en-CA" sz="2500" dirty="0"/>
              <a:t>helped me </a:t>
            </a:r>
            <a:r>
              <a:rPr lang="en-CA" sz="2500" dirty="0" smtClean="0"/>
              <a:t>when </a:t>
            </a:r>
            <a:r>
              <a:rPr lang="en-CA" sz="2500" dirty="0"/>
              <a:t>studying for the final exam and in my future courses because </a:t>
            </a:r>
            <a:r>
              <a:rPr lang="en-CA" sz="2500" dirty="0" smtClean="0"/>
              <a:t>I </a:t>
            </a:r>
            <a:r>
              <a:rPr lang="en-CA" sz="2500" dirty="0"/>
              <a:t>actually had to </a:t>
            </a:r>
            <a:r>
              <a:rPr lang="en-CA" sz="2500" dirty="0">
                <a:solidFill>
                  <a:srgbClr val="FF0000"/>
                </a:solidFill>
              </a:rPr>
              <a:t>learn to understand the concepts in order to communicate them effectively</a:t>
            </a:r>
            <a:r>
              <a:rPr lang="en-CA" sz="2500" dirty="0" smtClean="0"/>
              <a:t>.”</a:t>
            </a:r>
            <a:endParaRPr lang="en-CA" sz="2500" dirty="0"/>
          </a:p>
        </p:txBody>
      </p:sp>
    </p:spTree>
    <p:extLst>
      <p:ext uri="{BB962C8B-B14F-4D97-AF65-F5344CB8AC3E}">
        <p14:creationId xmlns:p14="http://schemas.microsoft.com/office/powerpoint/2010/main" val="200052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Comments from Students post Exam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CA" sz="2500" dirty="0" smtClean="0"/>
              <a:t>“Being </a:t>
            </a:r>
            <a:r>
              <a:rPr lang="en-CA" sz="2500" dirty="0"/>
              <a:t>able to understand and explain the ideas behind the concepts made it easier to study the more technical </a:t>
            </a:r>
            <a:r>
              <a:rPr lang="en-CA" sz="2500" dirty="0" smtClean="0"/>
              <a:t>aspects leading </a:t>
            </a:r>
            <a:r>
              <a:rPr lang="en-CA" sz="2500" dirty="0"/>
              <a:t>up to the exam. For example, it is </a:t>
            </a:r>
            <a:r>
              <a:rPr lang="en-CA" sz="2500" dirty="0">
                <a:solidFill>
                  <a:srgbClr val="FF0000"/>
                </a:solidFill>
              </a:rPr>
              <a:t>a lot easier to understand and/or memorize the formulas if you understand the underlying idea</a:t>
            </a:r>
            <a:r>
              <a:rPr lang="en-CA" sz="2500" dirty="0"/>
              <a:t> behind the </a:t>
            </a:r>
            <a:r>
              <a:rPr lang="en-CA" sz="2500" dirty="0" smtClean="0"/>
              <a:t>calculation</a:t>
            </a:r>
            <a:r>
              <a:rPr lang="en-CA" sz="2500" dirty="0"/>
              <a:t>.</a:t>
            </a:r>
            <a:br>
              <a:rPr lang="en-CA" sz="2500" dirty="0"/>
            </a:br>
            <a:r>
              <a:rPr lang="en-CA" sz="2500" dirty="0" smtClean="0"/>
              <a:t>From </a:t>
            </a:r>
            <a:r>
              <a:rPr lang="en-CA" sz="2500" dirty="0"/>
              <a:t>an oral communication perspective, I feel that it was also helpful as well. The evaluation almost felt like an interview - a 1 on 1 session where I have to </a:t>
            </a:r>
            <a:r>
              <a:rPr lang="en-CA" sz="2500" dirty="0">
                <a:solidFill>
                  <a:srgbClr val="FF0000"/>
                </a:solidFill>
              </a:rPr>
              <a:t>communicate basic ideas, explain processes</a:t>
            </a:r>
            <a:r>
              <a:rPr lang="en-CA" sz="2500" dirty="0"/>
              <a:t>, </a:t>
            </a:r>
            <a:r>
              <a:rPr lang="en-CA" sz="2500" dirty="0" smtClean="0"/>
              <a:t>and </a:t>
            </a:r>
            <a:r>
              <a:rPr lang="en-CA" sz="2500" dirty="0">
                <a:solidFill>
                  <a:srgbClr val="FF0000"/>
                </a:solidFill>
              </a:rPr>
              <a:t>think on my feet</a:t>
            </a:r>
            <a:r>
              <a:rPr lang="en-CA" sz="2500" dirty="0"/>
              <a:t>.</a:t>
            </a:r>
            <a:br>
              <a:rPr lang="en-CA" sz="2500" dirty="0"/>
            </a:br>
            <a:r>
              <a:rPr lang="en-CA" sz="2500" dirty="0" smtClean="0"/>
              <a:t>Overall</a:t>
            </a:r>
            <a:r>
              <a:rPr lang="en-CA" sz="2500" dirty="0"/>
              <a:t>, I feel that it is a good evaluation that you should keep in your smaller courses - there really aren't many other courses that offer this kind of evaluation, and I think it </a:t>
            </a:r>
            <a:r>
              <a:rPr lang="en-CA" sz="2500" dirty="0">
                <a:solidFill>
                  <a:srgbClr val="FF0000"/>
                </a:solidFill>
              </a:rPr>
              <a:t>really helps the student</a:t>
            </a:r>
            <a:r>
              <a:rPr lang="en-CA" sz="2500" dirty="0" smtClean="0"/>
              <a:t>.”</a:t>
            </a:r>
            <a:endParaRPr lang="en-CA" sz="2500" dirty="0"/>
          </a:p>
        </p:txBody>
      </p:sp>
    </p:spTree>
    <p:extLst>
      <p:ext uri="{BB962C8B-B14F-4D97-AF65-F5344CB8AC3E}">
        <p14:creationId xmlns:p14="http://schemas.microsoft.com/office/powerpoint/2010/main" val="75731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Comments from Students post Exam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 smtClean="0"/>
              <a:t>“The </a:t>
            </a:r>
            <a:r>
              <a:rPr lang="en-CA" dirty="0"/>
              <a:t>oral exam is really a breakthrough of current exam system. What I heard most from my co-op terms is that UW students have very good technical skills but not soft skills. Oral exam is a good way to </a:t>
            </a:r>
            <a:r>
              <a:rPr lang="en-CA" dirty="0">
                <a:solidFill>
                  <a:srgbClr val="FF0000"/>
                </a:solidFill>
              </a:rPr>
              <a:t>show the importance of communication of </a:t>
            </a:r>
            <a:r>
              <a:rPr lang="en-CA" dirty="0" err="1" smtClean="0">
                <a:solidFill>
                  <a:srgbClr val="FF0000"/>
                </a:solidFill>
              </a:rPr>
              <a:t>ActSci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dirty="0">
                <a:solidFill>
                  <a:srgbClr val="FF0000"/>
                </a:solidFill>
              </a:rPr>
              <a:t>students</a:t>
            </a:r>
            <a:r>
              <a:rPr lang="en-CA" dirty="0"/>
              <a:t>. The questions and the environment is also </a:t>
            </a:r>
            <a:r>
              <a:rPr lang="en-CA" dirty="0">
                <a:solidFill>
                  <a:srgbClr val="FF0000"/>
                </a:solidFill>
              </a:rPr>
              <a:t>similar to the real interviews</a:t>
            </a:r>
            <a:r>
              <a:rPr lang="en-CA" dirty="0"/>
              <a:t>, so it helps for that </a:t>
            </a:r>
            <a:r>
              <a:rPr lang="en-CA" dirty="0" smtClean="0"/>
              <a:t>too.</a:t>
            </a:r>
            <a:br>
              <a:rPr lang="en-CA" dirty="0" smtClean="0"/>
            </a:br>
            <a:r>
              <a:rPr lang="en-CA" dirty="0" smtClean="0"/>
              <a:t>I </a:t>
            </a:r>
            <a:r>
              <a:rPr lang="en-CA" dirty="0"/>
              <a:t>would recommend you to spread this oral exam to the whole department or faculty so more people can benefit from it</a:t>
            </a:r>
            <a:r>
              <a:rPr lang="en-CA" dirty="0" smtClean="0"/>
              <a:t>.”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/>
              <a:t>“I would say the oral exam helped me understand the material, especially the </a:t>
            </a:r>
            <a:r>
              <a:rPr lang="en-CA" dirty="0">
                <a:solidFill>
                  <a:srgbClr val="FF0000"/>
                </a:solidFill>
              </a:rPr>
              <a:t>interpretation of concepts</a:t>
            </a:r>
            <a:r>
              <a:rPr lang="en-CA" dirty="0"/>
              <a:t>. Our written exams only test our technical skills, so it is a good opportunity to get insight into the content.”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400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Potential Improvements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Give students more practice beforehand</a:t>
            </a:r>
          </a:p>
          <a:p>
            <a:r>
              <a:rPr lang="en-CA" dirty="0" smtClean="0"/>
              <a:t>Rather than have it completely open book, suggest students prepare summary notes</a:t>
            </a:r>
          </a:p>
          <a:p>
            <a:r>
              <a:rPr lang="en-CA" dirty="0" smtClean="0"/>
              <a:t>Audio recording for objectivity</a:t>
            </a:r>
          </a:p>
          <a:p>
            <a:r>
              <a:rPr lang="en-CA" dirty="0" smtClean="0"/>
              <a:t>Improve randomization of questions to account for difficulty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627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Recommendations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Oral Exams can be used effectively in small classes for upper year students</a:t>
            </a:r>
          </a:p>
          <a:p>
            <a:r>
              <a:rPr lang="en-CA" dirty="0" smtClean="0"/>
              <a:t>Best if students have lots of time/instruction/ guidelines/practice to prepare</a:t>
            </a:r>
          </a:p>
          <a:p>
            <a:r>
              <a:rPr lang="en-CA" dirty="0" smtClean="0"/>
              <a:t>Sufficiently conceptual material important</a:t>
            </a:r>
          </a:p>
          <a:p>
            <a:r>
              <a:rPr lang="en-CA" dirty="0" smtClean="0"/>
              <a:t>Take steps to minimize disadvantages</a:t>
            </a:r>
          </a:p>
          <a:p>
            <a:r>
              <a:rPr lang="en-CA" dirty="0" smtClean="0"/>
              <a:t>Emphasize purpose/importance as a learning activity as well as an assessment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59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Thank you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Questions/comments welcome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6584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is an Oral Exam?</a:t>
            </a:r>
          </a:p>
          <a:p>
            <a:r>
              <a:rPr lang="en-CA" dirty="0" smtClean="0"/>
              <a:t>Motivation</a:t>
            </a:r>
          </a:p>
          <a:p>
            <a:r>
              <a:rPr lang="en-CA" dirty="0" smtClean="0"/>
              <a:t>Advantages and Challenges of Oral Exams</a:t>
            </a:r>
          </a:p>
          <a:p>
            <a:r>
              <a:rPr lang="en-CA" dirty="0" smtClean="0"/>
              <a:t>My Use of Oral Exams in the Actuarial Context</a:t>
            </a:r>
          </a:p>
          <a:p>
            <a:r>
              <a:rPr lang="en-CA" dirty="0" smtClean="0"/>
              <a:t>Feedback from Students</a:t>
            </a:r>
          </a:p>
          <a:p>
            <a:r>
              <a:rPr lang="en-CA" dirty="0" smtClean="0"/>
              <a:t>Improvements and Recommendations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994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is an Oral Exam?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Various formats used in different fields</a:t>
            </a:r>
          </a:p>
          <a:p>
            <a:pPr lvl="1"/>
            <a:r>
              <a:rPr lang="en-CA" dirty="0" smtClean="0"/>
              <a:t>Medicine</a:t>
            </a:r>
          </a:p>
          <a:p>
            <a:pPr lvl="1"/>
            <a:r>
              <a:rPr lang="en-CA" dirty="0" smtClean="0"/>
              <a:t>Thesis defense</a:t>
            </a:r>
          </a:p>
          <a:p>
            <a:pPr lvl="1"/>
            <a:r>
              <a:rPr lang="en-CA" dirty="0" smtClean="0"/>
              <a:t>Language courses</a:t>
            </a:r>
          </a:p>
          <a:p>
            <a:pPr lvl="1"/>
            <a:r>
              <a:rPr lang="en-CA" dirty="0" smtClean="0"/>
              <a:t>Viva voce</a:t>
            </a:r>
          </a:p>
          <a:p>
            <a:pPr lvl="1"/>
            <a:r>
              <a:rPr lang="en-CA" dirty="0" err="1" smtClean="0"/>
              <a:t>Etc</a:t>
            </a:r>
            <a:endParaRPr lang="en-CA" dirty="0" smtClean="0"/>
          </a:p>
          <a:p>
            <a:r>
              <a:rPr lang="en-CA" dirty="0" smtClean="0"/>
              <a:t>Essential point: two-way oral communication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0110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Motivation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Shortcomings of traditional written tests</a:t>
            </a:r>
          </a:p>
          <a:p>
            <a:pPr lvl="1"/>
            <a:r>
              <a:rPr lang="en-CA" dirty="0" smtClean="0"/>
              <a:t>Not able to ask for clarification</a:t>
            </a:r>
          </a:p>
          <a:p>
            <a:pPr lvl="1"/>
            <a:r>
              <a:rPr lang="en-CA" dirty="0" smtClean="0"/>
              <a:t>Not easy to test higher levels of learning</a:t>
            </a:r>
          </a:p>
          <a:p>
            <a:pPr lvl="2"/>
            <a:r>
              <a:rPr lang="en-CA" dirty="0" smtClean="0"/>
              <a:t>Compare, synthesize, analyze, evaluate</a:t>
            </a:r>
          </a:p>
          <a:p>
            <a:pPr lvl="1"/>
            <a:r>
              <a:rPr lang="en-CA" dirty="0" smtClean="0"/>
              <a:t>Oral communication: desirable skill in and of itself!</a:t>
            </a:r>
          </a:p>
          <a:p>
            <a:pPr lvl="1"/>
            <a:r>
              <a:rPr lang="en-CA" dirty="0" smtClean="0"/>
              <a:t>Marking is time-consuming</a:t>
            </a:r>
          </a:p>
          <a:p>
            <a:r>
              <a:rPr lang="en-CA" dirty="0" smtClean="0"/>
              <a:t>Oral exams address many of these concerns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1972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Benefits of Oral Exams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</a:t>
            </a:r>
            <a:r>
              <a:rPr lang="en-CA" dirty="0" smtClean="0"/>
              <a:t>earning experience for the student</a:t>
            </a:r>
          </a:p>
          <a:p>
            <a:r>
              <a:rPr lang="en-CA" dirty="0" smtClean="0"/>
              <a:t>Get a much better sense of depth of knowledge</a:t>
            </a:r>
          </a:p>
          <a:p>
            <a:r>
              <a:rPr lang="en-CA" dirty="0" smtClean="0"/>
              <a:t>Preparing for it helps students prepare for written test as well</a:t>
            </a:r>
          </a:p>
          <a:p>
            <a:r>
              <a:rPr lang="en-CA" dirty="0" smtClean="0"/>
              <a:t>Preparation for interviews/workplace</a:t>
            </a:r>
          </a:p>
          <a:p>
            <a:r>
              <a:rPr lang="en-CA" dirty="0" smtClean="0"/>
              <a:t>Can give help if question is misunderstood/missing some information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9646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Disadvantages of Oral Exams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Language barrier</a:t>
            </a:r>
          </a:p>
          <a:p>
            <a:r>
              <a:rPr lang="en-CA" dirty="0" smtClean="0"/>
              <a:t>Nerves</a:t>
            </a:r>
          </a:p>
          <a:p>
            <a:r>
              <a:rPr lang="en-CA" dirty="0" smtClean="0"/>
              <a:t>Not as objective (the “halo” effect)</a:t>
            </a:r>
          </a:p>
          <a:p>
            <a:r>
              <a:rPr lang="en-CA" dirty="0" smtClean="0"/>
              <a:t>Time</a:t>
            </a:r>
          </a:p>
          <a:p>
            <a:r>
              <a:rPr lang="en-CA" dirty="0" smtClean="0"/>
              <a:t>Academic dishonesty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3363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How to Overcome Disadvantages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Give students clear expectations and lots of time/practice to prepare</a:t>
            </a:r>
          </a:p>
          <a:p>
            <a:r>
              <a:rPr lang="en-CA" dirty="0" smtClean="0"/>
              <a:t>Have a clear marking scheme/rubric</a:t>
            </a:r>
          </a:p>
          <a:p>
            <a:r>
              <a:rPr lang="en-CA" dirty="0" smtClean="0"/>
              <a:t>Have it not worth an extremely large %</a:t>
            </a:r>
          </a:p>
          <a:p>
            <a:r>
              <a:rPr lang="en-CA" dirty="0" smtClean="0"/>
              <a:t>Allow students to bring in notes</a:t>
            </a:r>
          </a:p>
          <a:p>
            <a:r>
              <a:rPr lang="en-CA" dirty="0" smtClean="0"/>
              <a:t>Only use when class size permits</a:t>
            </a:r>
          </a:p>
          <a:p>
            <a:r>
              <a:rPr lang="en-CA" dirty="0" smtClean="0"/>
              <a:t>Have a bank of questions and randomize</a:t>
            </a:r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999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My Experience with Oral Exams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As a grad student, research project and took an oral exam in </a:t>
            </a:r>
            <a:r>
              <a:rPr lang="en-CA" dirty="0" err="1" smtClean="0"/>
              <a:t>Gord</a:t>
            </a:r>
            <a:r>
              <a:rPr lang="en-CA" dirty="0" smtClean="0"/>
              <a:t> </a:t>
            </a:r>
            <a:r>
              <a:rPr lang="en-CA" dirty="0" err="1" smtClean="0"/>
              <a:t>Willmot’s</a:t>
            </a:r>
            <a:r>
              <a:rPr lang="en-CA" dirty="0" smtClean="0"/>
              <a:t> </a:t>
            </a:r>
            <a:r>
              <a:rPr lang="en-CA" dirty="0" smtClean="0"/>
              <a:t>ACTSC 966</a:t>
            </a:r>
          </a:p>
          <a:p>
            <a:r>
              <a:rPr lang="en-CA" dirty="0" smtClean="0"/>
              <a:t>As an instructor, have given oral exams in:</a:t>
            </a:r>
          </a:p>
          <a:p>
            <a:pPr lvl="1"/>
            <a:r>
              <a:rPr lang="en-CA" dirty="0" smtClean="0"/>
              <a:t>STAT 430/830 (Experimental Design)</a:t>
            </a:r>
          </a:p>
          <a:p>
            <a:pPr lvl="1"/>
            <a:r>
              <a:rPr lang="en-CA" dirty="0" smtClean="0"/>
              <a:t>ACTSC 455/855 (Advanced Life Insurance Practice) </a:t>
            </a:r>
          </a:p>
          <a:p>
            <a:pPr lvl="1"/>
            <a:r>
              <a:rPr lang="en-CA" dirty="0" smtClean="0"/>
              <a:t>ACTSC 613 (Probability and Statistics for Actuaries)</a:t>
            </a:r>
          </a:p>
          <a:p>
            <a:pPr lvl="1"/>
            <a:r>
              <a:rPr lang="en-CA" dirty="0" smtClean="0"/>
              <a:t>STAT 334 (Probability Models for Business and Accounting)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999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My Format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Exam is worth 5% overall</a:t>
            </a:r>
          </a:p>
          <a:p>
            <a:r>
              <a:rPr lang="en-CA" dirty="0" smtClean="0"/>
              <a:t>Open book (can bring in absolutely anything)</a:t>
            </a:r>
          </a:p>
          <a:p>
            <a:r>
              <a:rPr lang="en-CA" dirty="0" smtClean="0"/>
              <a:t>5 questions, each out of 5 marks</a:t>
            </a:r>
          </a:p>
          <a:p>
            <a:r>
              <a:rPr lang="en-CA" dirty="0" smtClean="0"/>
              <a:t>15 minutes individually scheduled</a:t>
            </a:r>
          </a:p>
          <a:p>
            <a:r>
              <a:rPr lang="en-CA" dirty="0" smtClean="0"/>
              <a:t>Can ask for clarification, or I may ask follow-up</a:t>
            </a:r>
          </a:p>
          <a:p>
            <a:r>
              <a:rPr lang="en-CA" dirty="0" smtClean="0"/>
              <a:t>Randomized bank of questions ensuring I cover course topics equally</a:t>
            </a:r>
          </a:p>
          <a:p>
            <a:r>
              <a:rPr lang="en-CA" dirty="0" smtClean="0"/>
              <a:t>After all exams but before written final, I post point-form “ideal” answers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049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819</Words>
  <Application>Microsoft Office PowerPoint</Application>
  <PresentationFormat>On-screen Show (4:3)</PresentationFormat>
  <Paragraphs>109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Oral Exams to Improve and Assess Actuarial Student Learning</vt:lpstr>
      <vt:lpstr>Outline</vt:lpstr>
      <vt:lpstr>What is an Oral Exam?</vt:lpstr>
      <vt:lpstr>Motivation</vt:lpstr>
      <vt:lpstr>Benefits of Oral Exams</vt:lpstr>
      <vt:lpstr>Disadvantages of Oral Exams</vt:lpstr>
      <vt:lpstr>How to Overcome Disadvantages</vt:lpstr>
      <vt:lpstr>My Experience with Oral Exams</vt:lpstr>
      <vt:lpstr>My Format</vt:lpstr>
      <vt:lpstr>Sample Questions</vt:lpstr>
      <vt:lpstr>Sample Questions - Actuarial</vt:lpstr>
      <vt:lpstr>Sample Questions - Statistics</vt:lpstr>
      <vt:lpstr>Observations of Students in Exam</vt:lpstr>
      <vt:lpstr>Comments from Students post Exam</vt:lpstr>
      <vt:lpstr>Comments from Students post Exam</vt:lpstr>
      <vt:lpstr>Comments from Students post Exam</vt:lpstr>
      <vt:lpstr>Potential Improvements</vt:lpstr>
      <vt:lpstr>Recommendations</vt:lpstr>
      <vt:lpstr>Thank you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Exams for Actuarial Education</dc:title>
  <dc:creator>dkchisho</dc:creator>
  <cp:lastModifiedBy>Diana K Skrzydlo</cp:lastModifiedBy>
  <cp:revision>12</cp:revision>
  <dcterms:created xsi:type="dcterms:W3CDTF">2015-08-05T15:02:19Z</dcterms:created>
  <dcterms:modified xsi:type="dcterms:W3CDTF">2015-08-07T12:42:07Z</dcterms:modified>
</cp:coreProperties>
</file>