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  <p:sldMasterId id="2147483684" r:id="rId2"/>
    <p:sldMasterId id="2147483685" r:id="rId3"/>
    <p:sldMasterId id="2147483686" r:id="rId4"/>
  </p:sldMasterIdLst>
  <p:notesMasterIdLst>
    <p:notesMasterId r:id="rId21"/>
  </p:notesMasterIdLst>
  <p:sldIdLst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66" r:id="rId16"/>
    <p:sldId id="267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81" autoAdjust="0"/>
  </p:normalViewPr>
  <p:slideViewPr>
    <p:cSldViewPr>
      <p:cViewPr varScale="1">
        <p:scale>
          <a:sx n="70" d="100"/>
          <a:sy n="70" d="100"/>
        </p:scale>
        <p:origin x="-4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3D108F-9ECF-4FFC-941F-E725851208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08F-9ECF-4FFC-941F-E725851208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A3A7-B520-4672-BF65-AEEC23AE4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F9F0-8223-4BF9-A058-197F0F12D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582B-5844-474D-9205-07B3AA61A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A97F9-EFF1-41C9-B97B-7519DD5A5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9942-410F-44A2-89A6-2826227D7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F6FF0-9F9C-4B85-B64A-28C94777C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B159-872C-468A-8A22-576436868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96CF-AB08-4E04-BC88-815DC59E9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0A3C-4AEB-437C-8C0F-9D32A73FA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7A8F-94B1-4933-BCFE-07EB937E0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D968-CAFA-4961-A00D-4EA0CE5EE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96F4-101F-4BC8-8219-F28DFFED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1A56-B348-46A0-A569-DC9976D3B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3E65-C878-48B3-9C37-341F17AA9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E185-0EC7-426D-9394-09C2C8BA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8FBF-8B86-40FD-AFDD-7F066337D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13D-78FA-4F0D-9CC8-4AAF2B3E8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A0A5-AC0A-45F8-B2DD-78A48B80E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7C75-43C3-422D-8AEA-8B02888B5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84CE-6586-496A-B8B4-D636094A4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8D76-CBAD-4524-A4EC-563B74A81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46E8-5F03-48FF-825C-3331FFD9F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064D-318E-491C-8053-A054B6C6A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68A2-8DBE-4CFB-A34F-641A0C734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307-2512-4988-AD91-3B726465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348C-8D45-4649-9B10-C2D9B785D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9E1E-8105-4B8A-BEF2-1DA457A0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EE0-0FE9-46E0-A6BF-E7A27DF52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F88A-65CF-4379-9DE2-98D23116C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798CA-CF9B-4BCE-82D7-A9A35A4FF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0C86-5551-4180-9BED-3132E8418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5849-71E7-4779-9316-893555BE0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6802-1B12-4AE8-938A-A766D17DF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3E43A-15D8-4638-8B50-2C410B287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10E2-6743-4B9A-A0EF-5880E8E08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1DEC-00F9-4C40-A93A-A143D542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0F8E-565C-4B98-8FC5-4888FE7FD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F571-2BCA-428E-B6A6-9D64E45EA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C389-5F84-42CD-AF96-BDA76CBA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D2CE-5F37-476B-B0A2-08519EF7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6A0B-4871-4A86-8C8A-E70847D45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7F04-2C59-42D0-BB77-854FEB922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23D2-9138-46A2-833F-FD622090B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8A55-82A4-4273-A40A-C9977047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4915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9163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6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C04F06-2A1A-43DC-8ABF-D072EEDC3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120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+mn-lt"/>
              </a:defRPr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AD4DF2-6933-4683-8477-C5FF76B06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0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52228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52235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6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0D5AB0-F69F-42A8-8456-E510ED0BC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325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+mn-lt"/>
              </a:defRPr>
            </a:lvl1pPr>
          </a:lstStyle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459570-C05B-4DF7-B0CE-D8A623AD7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pleta.uwaterloo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maple-ta5.math.uwaterloo.ca:8080/mapleta/login/login.d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4267200" y="5562600"/>
            <a:ext cx="4191000" cy="533400"/>
          </a:xfrm>
        </p:spPr>
        <p:txBody>
          <a:bodyPr/>
          <a:lstStyle/>
          <a:p>
            <a:pPr marR="0" eaLnBrk="1" hangingPunct="1"/>
            <a:r>
              <a:rPr lang="en-US" i="1" smtClean="0"/>
              <a:t>Instructional Support Group</a:t>
            </a:r>
            <a:endParaRPr lang="en-US" smtClean="0"/>
          </a:p>
        </p:txBody>
      </p:sp>
      <p:pic>
        <p:nvPicPr>
          <p:cNvPr id="5123" name="Picture 3" descr="logo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638800"/>
            <a:ext cx="1190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6"/>
          <p:cNvSpPr>
            <a:spLocks noGrp="1"/>
          </p:cNvSpPr>
          <p:nvPr>
            <p:ph type="ctrTitle" idx="4294967295"/>
          </p:nvPr>
        </p:nvSpPr>
        <p:spPr>
          <a:xfrm>
            <a:off x="685800" y="1219200"/>
            <a:ext cx="5743588" cy="1238250"/>
          </a:xfrm>
        </p:spPr>
        <p:txBody>
          <a:bodyPr/>
          <a:lstStyle/>
          <a:p>
            <a:pPr eaLnBrk="1" hangingPunct="1"/>
            <a:r>
              <a:rPr lang="en-US" sz="7200" dirty="0" smtClean="0"/>
              <a:t>Maple T.A. 5.0</a:t>
            </a:r>
            <a:endParaRPr lang="en-US" sz="7200" dirty="0" smtClean="0"/>
          </a:p>
        </p:txBody>
      </p:sp>
      <p:sp>
        <p:nvSpPr>
          <p:cNvPr id="5125" name="Subtitle 2"/>
          <p:cNvSpPr>
            <a:spLocks/>
          </p:cNvSpPr>
          <p:nvPr/>
        </p:nvSpPr>
        <p:spPr bwMode="auto">
          <a:xfrm>
            <a:off x="838200" y="259080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600" dirty="0" smtClean="0">
                <a:latin typeface="Constantia" pitchFamily="18" charset="0"/>
              </a:rPr>
              <a:t>The Basics of Creating Questions and Assignments</a:t>
            </a: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0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</a:p>
        </p:txBody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make an Assignment (Quiz) select Content </a:t>
            </a:r>
            <a:r>
              <a:rPr lang="en-US" dirty="0" smtClean="0"/>
              <a:t>Manager -&gt; Assignments -&gt; New</a:t>
            </a:r>
            <a:endParaRPr lang="en-US" dirty="0"/>
          </a:p>
          <a:p>
            <a:r>
              <a:rPr lang="en-US" dirty="0"/>
              <a:t>Notice that the Assignment setup is a tabbed </a:t>
            </a:r>
            <a:r>
              <a:rPr lang="en-US" dirty="0" smtClean="0"/>
              <a:t>screen</a:t>
            </a:r>
            <a:endParaRPr lang="en-US" dirty="0"/>
          </a:p>
          <a:p>
            <a:r>
              <a:rPr lang="en-US" dirty="0" smtClean="0"/>
              <a:t>Under Select Questions, choose a Group that contains questions you want to add</a:t>
            </a:r>
          </a:p>
          <a:p>
            <a:r>
              <a:rPr lang="en-US" dirty="0" smtClean="0"/>
              <a:t>Select the questions and Add as Items or Add as Group</a:t>
            </a:r>
            <a:endParaRPr lang="en-US" dirty="0" smtClean="0"/>
          </a:p>
          <a:p>
            <a:r>
              <a:rPr lang="en-US" dirty="0" smtClean="0"/>
              <a:t>Repeat </a:t>
            </a:r>
            <a:r>
              <a:rPr lang="en-US" dirty="0"/>
              <a:t>with other </a:t>
            </a:r>
            <a:r>
              <a:rPr lang="en-US" dirty="0" smtClean="0"/>
              <a:t>Groups from your Repository to </a:t>
            </a:r>
            <a:r>
              <a:rPr lang="en-US" dirty="0"/>
              <a:t>add more questions.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5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</a:p>
        </p:txBody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set a wide variety of options under the </a:t>
            </a:r>
            <a:r>
              <a:rPr lang="en-US" b="1" dirty="0"/>
              <a:t>Set Policies</a:t>
            </a:r>
            <a:r>
              <a:rPr lang="en-US" dirty="0"/>
              <a:t> tab, but for now accept the default and </a:t>
            </a:r>
            <a:r>
              <a:rPr lang="en-US" dirty="0" smtClean="0"/>
              <a:t>save </a:t>
            </a:r>
            <a:r>
              <a:rPr lang="en-US" dirty="0"/>
              <a:t>your work.</a:t>
            </a:r>
          </a:p>
          <a:p>
            <a:r>
              <a:rPr lang="en-US" dirty="0"/>
              <a:t>Go to your site’s Home Page to see and run available assignments (this is what the students see).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1-8-2010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1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Algorithmic Variables</a:t>
            </a:r>
          </a:p>
        </p:txBody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Clone </a:t>
            </a:r>
            <a:r>
              <a:rPr lang="en-US" dirty="0"/>
              <a:t>your Numeric question</a:t>
            </a:r>
          </a:p>
          <a:p>
            <a:r>
              <a:rPr lang="en-US" dirty="0"/>
              <a:t>In the Algorithm </a:t>
            </a:r>
            <a:r>
              <a:rPr lang="en-US" dirty="0" smtClean="0"/>
              <a:t>Section </a:t>
            </a:r>
            <a:r>
              <a:rPr lang="en-US" dirty="0"/>
              <a:t>add:</a:t>
            </a:r>
            <a:br>
              <a:rPr lang="en-US" dirty="0"/>
            </a:br>
            <a:r>
              <a:rPr lang="en-US" dirty="0" smtClean="0"/>
              <a:t>	$</a:t>
            </a:r>
            <a:r>
              <a:rPr lang="en-US" dirty="0"/>
              <a:t>A=4;</a:t>
            </a:r>
            <a:br>
              <a:rPr lang="en-US" dirty="0"/>
            </a:br>
            <a:r>
              <a:rPr lang="en-US" dirty="0" smtClean="0"/>
              <a:t>	$</a:t>
            </a:r>
            <a:r>
              <a:rPr lang="en-US" dirty="0"/>
              <a:t>B=3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Click Refresh, then Save</a:t>
            </a:r>
          </a:p>
          <a:p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the question to:</a:t>
            </a:r>
            <a:br>
              <a:rPr lang="en-US" dirty="0"/>
            </a:br>
            <a:r>
              <a:rPr lang="en-US" dirty="0"/>
              <a:t> “The </a:t>
            </a:r>
            <a:r>
              <a:rPr lang="en-US" dirty="0" smtClean="0"/>
              <a:t>sum of </a:t>
            </a:r>
            <a:r>
              <a:rPr lang="en-US" dirty="0"/>
              <a:t>$A + $B </a:t>
            </a:r>
            <a:r>
              <a:rPr lang="en-US" dirty="0" smtClean="0"/>
              <a:t>is:”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2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Algorithmic Variables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real power lies in allowing random selection of values from a range of numbers.</a:t>
            </a:r>
          </a:p>
          <a:p>
            <a:r>
              <a:rPr lang="en-US" dirty="0"/>
              <a:t>Redefine your variables as follows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$A=range(-5,10,1);</a:t>
            </a:r>
            <a:br>
              <a:rPr lang="en-US" dirty="0" smtClean="0"/>
            </a:br>
            <a:r>
              <a:rPr lang="en-US" dirty="0" smtClean="0"/>
              <a:t>	$B=range(0,12,1);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Click </a:t>
            </a:r>
            <a:r>
              <a:rPr lang="en-US" dirty="0" smtClean="0"/>
              <a:t>Refresh</a:t>
            </a:r>
            <a:r>
              <a:rPr lang="en-US" dirty="0" smtClean="0"/>
              <a:t> </a:t>
            </a:r>
            <a:r>
              <a:rPr lang="en-US" dirty="0" smtClean="0"/>
              <a:t>a few times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about the answer?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1-8-2010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3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</a:t>
            </a:r>
          </a:p>
        </p:txBody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answers must change to reflect the variable values.</a:t>
            </a:r>
          </a:p>
          <a:p>
            <a:r>
              <a:rPr lang="en-US" dirty="0"/>
              <a:t>In the Answer field replace 7 with $A+$B</a:t>
            </a:r>
          </a:p>
          <a:p>
            <a:r>
              <a:rPr lang="en-US" dirty="0"/>
              <a:t>Better practice: Define an Answer variable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$</a:t>
            </a:r>
            <a:r>
              <a:rPr lang="en-US" dirty="0" err="1" smtClean="0"/>
              <a:t>ans</a:t>
            </a:r>
            <a:r>
              <a:rPr lang="en-US" dirty="0"/>
              <a:t>=$A+$</a:t>
            </a:r>
            <a:r>
              <a:rPr lang="en-US" dirty="0" smtClean="0"/>
              <a:t>B</a:t>
            </a:r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use it in the Answer field.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4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 smtClean="0"/>
              <a:t>Designer</a:t>
            </a:r>
            <a:endParaRPr lang="en-US" dirty="0"/>
          </a:p>
        </p:txBody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Algorithm section select </a:t>
            </a:r>
            <a:r>
              <a:rPr lang="en-US" b="1"/>
              <a:t>Show Designer</a:t>
            </a:r>
            <a:endParaRPr lang="en-US"/>
          </a:p>
          <a:p>
            <a:r>
              <a:rPr lang="en-US"/>
              <a:t>This tool helps you define variables and set conditions easily.</a:t>
            </a:r>
          </a:p>
          <a:p>
            <a:r>
              <a:rPr lang="en-US"/>
              <a:t>As you get more familiar with doing this, you can hide the designer again.</a:t>
            </a:r>
          </a:p>
          <a:p>
            <a:r>
              <a:rPr lang="en-US"/>
              <a:t>Example: Use the designer to define a Real variable with 2 decimals in the range [-1,1], by steps of 0.01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56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 smtClean="0"/>
              <a:t>Designer</a:t>
            </a:r>
            <a:endParaRPr lang="en-US" dirty="0"/>
          </a:p>
        </p:txBody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472518" cy="4389437"/>
          </a:xfrm>
        </p:spPr>
        <p:txBody>
          <a:bodyPr/>
          <a:lstStyle/>
          <a:p>
            <a:r>
              <a:rPr lang="en-US" dirty="0"/>
              <a:t>Use Designer to make sure $B is always greater than $A</a:t>
            </a:r>
          </a:p>
          <a:p>
            <a:r>
              <a:rPr lang="en-US" dirty="0"/>
              <a:t>NOTE: In Designer you do NOT need to use “$”, however you must get the case right.</a:t>
            </a:r>
          </a:p>
          <a:p>
            <a:r>
              <a:rPr lang="en-US" dirty="0"/>
              <a:t>Maple T.A. will regenerate variables until your condition is met .</a:t>
            </a:r>
          </a:p>
          <a:p>
            <a:r>
              <a:rPr lang="en-US" dirty="0"/>
              <a:t>Make sure your conditions CAN be met, or you may hang your session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(What's a better way to define your variables to meet this condition?)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MFCF Maple T.A. Training </a:t>
            </a:r>
          </a:p>
        </p:txBody>
      </p:sp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Basics – login, privileges, system mechanics</a:t>
            </a:r>
          </a:p>
          <a:p>
            <a:r>
              <a:rPr lang="en-US" dirty="0"/>
              <a:t>What it </a:t>
            </a:r>
            <a:r>
              <a:rPr lang="en-US" dirty="0" smtClean="0"/>
              <a:t>Does</a:t>
            </a:r>
            <a:endParaRPr lang="en-US" dirty="0"/>
          </a:p>
          <a:p>
            <a:r>
              <a:rPr lang="en-US" dirty="0"/>
              <a:t>Question </a:t>
            </a:r>
            <a:r>
              <a:rPr lang="en-US" dirty="0" smtClean="0"/>
              <a:t>Repository</a:t>
            </a:r>
            <a:endParaRPr lang="en-US" dirty="0"/>
          </a:p>
          <a:p>
            <a:r>
              <a:rPr lang="en-US" dirty="0"/>
              <a:t>Assignments</a:t>
            </a:r>
          </a:p>
          <a:p>
            <a:r>
              <a:rPr lang="en-US" dirty="0"/>
              <a:t>Advanced </a:t>
            </a:r>
            <a:r>
              <a:rPr lang="en-US" dirty="0" smtClean="0"/>
              <a:t>Authoring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access to Maple T.A. </a:t>
            </a:r>
            <a:r>
              <a:rPr lang="en-US" dirty="0" smtClean="0"/>
              <a:t>4.0 </a:t>
            </a:r>
            <a:r>
              <a:rPr lang="en-US" dirty="0" smtClean="0"/>
              <a:t>is </a:t>
            </a:r>
            <a:r>
              <a:rPr lang="en-US" dirty="0"/>
              <a:t>through the University portal</a:t>
            </a:r>
            <a:r>
              <a:rPr lang="en-US" dirty="0" smtClean="0"/>
              <a:t>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mapleta.uwaterloo.ca</a:t>
            </a:r>
            <a:endParaRPr lang="en-US" sz="2000" dirty="0" smtClean="0"/>
          </a:p>
          <a:p>
            <a:r>
              <a:rPr lang="en-US" dirty="0" smtClean="0"/>
              <a:t>Developers access the Maple T.A. 5.0 </a:t>
            </a:r>
            <a:r>
              <a:rPr lang="en-US" dirty="0" smtClean="0"/>
              <a:t>install at: </a:t>
            </a: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maple-ta5.math.uwaterloo.ca:8080/mapleta/login/login.do</a:t>
            </a:r>
            <a:r>
              <a:rPr lang="en-US" sz="2000" dirty="0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Why?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Privileges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Administrators control courses, users and </a:t>
            </a:r>
            <a:r>
              <a:rPr lang="en-US" dirty="0" smtClean="0"/>
              <a:t>content.</a:t>
            </a:r>
            <a:endParaRPr lang="en-US" dirty="0"/>
          </a:p>
          <a:p>
            <a:r>
              <a:rPr lang="en-US" dirty="0"/>
              <a:t>Instructors control users within their course and content.</a:t>
            </a:r>
          </a:p>
          <a:p>
            <a:r>
              <a:rPr lang="en-US" dirty="0"/>
              <a:t>Proctors can authorize students to (re)take assignments.</a:t>
            </a:r>
          </a:p>
          <a:p>
            <a:r>
              <a:rPr lang="en-US" dirty="0"/>
              <a:t>Students can take assignments and view </a:t>
            </a:r>
            <a:r>
              <a:rPr lang="en-US" dirty="0" smtClean="0"/>
              <a:t>results.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Mechanics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Maple T.A. runs on </a:t>
            </a:r>
            <a:r>
              <a:rPr lang="en-US" dirty="0" smtClean="0"/>
              <a:t>servers </a:t>
            </a:r>
            <a:r>
              <a:rPr lang="en-US" dirty="0"/>
              <a:t>maintained by </a:t>
            </a:r>
            <a:r>
              <a:rPr lang="en-US" dirty="0" smtClean="0"/>
              <a:t>MFCF.</a:t>
            </a:r>
            <a:endParaRPr lang="en-US" dirty="0"/>
          </a:p>
          <a:p>
            <a:r>
              <a:rPr lang="en-US" dirty="0"/>
              <a:t>All that is needed for use is a browser (</a:t>
            </a:r>
            <a:r>
              <a:rPr lang="en-US" dirty="0" err="1"/>
              <a:t>FireFox</a:t>
            </a:r>
            <a:r>
              <a:rPr lang="en-US" dirty="0"/>
              <a:t> or IE).</a:t>
            </a:r>
          </a:p>
          <a:p>
            <a:r>
              <a:rPr lang="en-US" dirty="0"/>
              <a:t>Students on wireless must run </a:t>
            </a:r>
            <a:r>
              <a:rPr lang="en-US" dirty="0" err="1"/>
              <a:t>MinUWet</a:t>
            </a:r>
            <a:r>
              <a:rPr lang="en-US" dirty="0"/>
              <a:t>.</a:t>
            </a:r>
          </a:p>
          <a:p>
            <a:r>
              <a:rPr lang="en-US" dirty="0"/>
              <a:t>Some users in Apartment blocks may need special accommodation from their ISP.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Maple T.A. Does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Allows authoring of questions</a:t>
            </a:r>
          </a:p>
          <a:p>
            <a:r>
              <a:rPr lang="en-US"/>
              <a:t>Assignments</a:t>
            </a:r>
          </a:p>
          <a:p>
            <a:r>
              <a:rPr lang="en-US"/>
              <a:t>Grade reports and analysis</a:t>
            </a:r>
          </a:p>
          <a:p>
            <a:r>
              <a:rPr lang="en-US"/>
              <a:t>Roster Management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Manager -&gt; Question Repository</a:t>
            </a:r>
          </a:p>
          <a:p>
            <a:r>
              <a:rPr lang="en-US" dirty="0" smtClean="0"/>
              <a:t>content is organized into groups and subgroups</a:t>
            </a:r>
          </a:p>
          <a:p>
            <a:r>
              <a:rPr lang="en-US" dirty="0" smtClean="0"/>
              <a:t>select Questions -&gt; New Question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48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Questions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</a:p>
          <a:p>
            <a:endParaRPr lang="en-US" dirty="0"/>
          </a:p>
          <a:p>
            <a:r>
              <a:rPr lang="en-US" dirty="0"/>
              <a:t>Multiple Choice:</a:t>
            </a:r>
            <a:br>
              <a:rPr lang="en-US" dirty="0"/>
            </a:br>
            <a:r>
              <a:rPr lang="en-US" dirty="0"/>
              <a:t>“The sum </a:t>
            </a:r>
            <a:r>
              <a:rPr lang="en-US" dirty="0" smtClean="0"/>
              <a:t>of 4 </a:t>
            </a:r>
            <a:r>
              <a:rPr lang="en-US" dirty="0"/>
              <a:t>+ 3 </a:t>
            </a:r>
            <a:r>
              <a:rPr lang="en-US" dirty="0" smtClean="0"/>
              <a:t>is:”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Numeric</a:t>
            </a:r>
            <a:br>
              <a:rPr lang="en-US" dirty="0"/>
            </a:br>
            <a:r>
              <a:rPr lang="en-US" dirty="0"/>
              <a:t> “The sum </a:t>
            </a:r>
            <a:r>
              <a:rPr lang="en-US" dirty="0" smtClean="0"/>
              <a:t>of 4 </a:t>
            </a:r>
            <a:r>
              <a:rPr lang="en-US" dirty="0"/>
              <a:t>+ 3 </a:t>
            </a:r>
            <a:r>
              <a:rPr lang="en-US" dirty="0" smtClean="0"/>
              <a:t>is:”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1-8-2010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MFCF Maple T.A. Training </a:t>
            </a:r>
            <a:endParaRPr lang="en-US"/>
          </a:p>
        </p:txBody>
      </p:sp>
      <p:sp>
        <p:nvSpPr>
          <p:cNvPr id="149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are finished authoring a question, the last step is to assign it to a group and/or subgroups.</a:t>
            </a:r>
          </a:p>
          <a:p>
            <a:r>
              <a:rPr lang="en-US" dirty="0" smtClean="0"/>
              <a:t>Clicking Submit saves the question in the selected groups.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low">
  <a:themeElements>
    <a:clrScheme name="2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2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Flow">
  <a:themeElements>
    <a:clrScheme name="3_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3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W09_MapleTA_MFCF</Template>
  <TotalTime>282</TotalTime>
  <Words>627</Words>
  <Application>Microsoft Office PowerPoint</Application>
  <PresentationFormat>On-screen Show (4:3)</PresentationFormat>
  <Paragraphs>124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1_Flow</vt:lpstr>
      <vt:lpstr>Flow</vt:lpstr>
      <vt:lpstr>2_Flow</vt:lpstr>
      <vt:lpstr>3_Flow</vt:lpstr>
      <vt:lpstr>Maple T.A. 5.0</vt:lpstr>
      <vt:lpstr>Overview</vt:lpstr>
      <vt:lpstr>Basics</vt:lpstr>
      <vt:lpstr>Privileges</vt:lpstr>
      <vt:lpstr>System Mechanics</vt:lpstr>
      <vt:lpstr>What Maple T.A. Does</vt:lpstr>
      <vt:lpstr>Question Repository</vt:lpstr>
      <vt:lpstr>Some Questions</vt:lpstr>
      <vt:lpstr>Groups</vt:lpstr>
      <vt:lpstr>Assignments</vt:lpstr>
      <vt:lpstr>Assignments</vt:lpstr>
      <vt:lpstr>Algorithmic Variables</vt:lpstr>
      <vt:lpstr>Algorithmic Variables</vt:lpstr>
      <vt:lpstr>Answers</vt:lpstr>
      <vt:lpstr>Algorithm Designer</vt:lpstr>
      <vt:lpstr>Algorithm Designer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Maple T.A. Basics</dc:title>
  <dc:creator>Sean</dc:creator>
  <cp:lastModifiedBy> </cp:lastModifiedBy>
  <cp:revision>42</cp:revision>
  <dcterms:created xsi:type="dcterms:W3CDTF">2009-06-17T15:58:30Z</dcterms:created>
  <dcterms:modified xsi:type="dcterms:W3CDTF">2010-01-08T16:54:11Z</dcterms:modified>
</cp:coreProperties>
</file>